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78" r:id="rId14"/>
    <p:sldId id="281" r:id="rId15"/>
    <p:sldId id="268" r:id="rId16"/>
    <p:sldId id="282" r:id="rId17"/>
    <p:sldId id="269" r:id="rId18"/>
    <p:sldId id="283" r:id="rId19"/>
    <p:sldId id="291" r:id="rId20"/>
    <p:sldId id="286" r:id="rId21"/>
    <p:sldId id="292" r:id="rId22"/>
    <p:sldId id="287" r:id="rId23"/>
    <p:sldId id="280" r:id="rId24"/>
    <p:sldId id="270" r:id="rId25"/>
    <p:sldId id="271" r:id="rId26"/>
    <p:sldId id="272" r:id="rId27"/>
    <p:sldId id="284" r:id="rId28"/>
    <p:sldId id="273" r:id="rId29"/>
    <p:sldId id="285" r:id="rId30"/>
    <p:sldId id="274" r:id="rId31"/>
    <p:sldId id="275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7AB"/>
    <a:srgbClr val="E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7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2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9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9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1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8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0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2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4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E80D-A53C-4338-B828-9D13337B6293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3F18-AF2E-4C64-8243-D2CCDBA4F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360.visitlondon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502" y="0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A Walk </a:t>
            </a:r>
            <a:r>
              <a:rPr lang="en-GB" dirty="0">
                <a:solidFill>
                  <a:srgbClr val="FF0000"/>
                </a:solidFill>
                <a:latin typeface="Twinkl" panose="020F0502020204030204" pitchFamily="2" charset="0"/>
              </a:rPr>
              <a:t>in</a:t>
            </a:r>
            <a:r>
              <a:rPr lang="en-GB" dirty="0">
                <a:latin typeface="Twinkl" panose="020F0502020204030204" pitchFamily="2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London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502" y="2637762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Salvatore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Rubbino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winkl" panose="020F0502020204030204" pitchFamily="2" charset="0"/>
            </a:endParaRPr>
          </a:p>
        </p:txBody>
      </p:sp>
      <p:pic>
        <p:nvPicPr>
          <p:cNvPr id="1028" name="Picture 4" descr="Walk in London: Salvatore Rubbino: 9781406320688: Amazon.com: Books">
            <a:extLst>
              <a:ext uri="{FF2B5EF4-FFF2-40B4-BE49-F238E27FC236}">
                <a16:creationId xmlns:a16="http://schemas.microsoft.com/office/drawing/2014/main" id="{0804FC24-AB64-6DCC-5F8A-0A1C62F8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3875"/>
            <a:ext cx="3891064" cy="45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6CD7-06E1-51F8-4793-64F11B2C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Monday 20</a:t>
            </a:r>
            <a:r>
              <a:rPr lang="en-GB" sz="3600" baseline="30000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May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B5E25-63E1-8CDB-B460-75E64241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14337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L.O : To sequence and caption events in past tense 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Inside the Bank of England’s gold vault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https://www.youtube.com/watch?v=yLLcGmvW8WA</a:t>
            </a:r>
          </a:p>
        </p:txBody>
      </p:sp>
      <p:pic>
        <p:nvPicPr>
          <p:cNvPr id="4" name="Picture 4" descr="Illustration London skyline">
            <a:extLst>
              <a:ext uri="{FF2B5EF4-FFF2-40B4-BE49-F238E27FC236}">
                <a16:creationId xmlns:a16="http://schemas.microsoft.com/office/drawing/2014/main" id="{780CB215-406B-E364-575A-A9F4B3748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A1E0-6D60-6995-06C5-FEA26B99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84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,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Guide, Saunter, March, Stride, Hike, Trek, Plod, Amble……</a:t>
            </a:r>
          </a:p>
          <a:p>
            <a:pPr marL="0" indent="0">
              <a:buNone/>
            </a:pPr>
            <a:endParaRPr lang="en-GB" sz="28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What words are these all synonyms for?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Which synonyms are fast and which are slow?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Which are more adventurous than others?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Illustration London skyline">
            <a:extLst>
              <a:ext uri="{FF2B5EF4-FFF2-40B4-BE49-F238E27FC236}">
                <a16:creationId xmlns:a16="http://schemas.microsoft.com/office/drawing/2014/main" id="{3603B8F5-E43B-5CD9-B226-BB0F3FF9B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B1D1-BD46-62D7-3E05-C00A1BB0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Tuesday 21</a:t>
            </a:r>
            <a:r>
              <a:rPr lang="en-GB" baseline="30000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st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May 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59AA-52DA-CD66-7BD9-0AFA4E3B1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8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L.O : To recognise past and present tense 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What’s the past tense and what’s the present tense?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4" name="Picture 4" descr="Illustration London skyline">
            <a:extLst>
              <a:ext uri="{FF2B5EF4-FFF2-40B4-BE49-F238E27FC236}">
                <a16:creationId xmlns:a16="http://schemas.microsoft.com/office/drawing/2014/main" id="{163F47DC-C482-52C1-D4FD-E168FDC8F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B134C1-9CB4-FE42-BD0E-A027623BA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14826"/>
              </p:ext>
            </p:extLst>
          </p:nvPr>
        </p:nvGraphicFramePr>
        <p:xfrm>
          <a:off x="487699" y="3040423"/>
          <a:ext cx="4611396" cy="2005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5698">
                  <a:extLst>
                    <a:ext uri="{9D8B030D-6E8A-4147-A177-3AD203B41FA5}">
                      <a16:colId xmlns:a16="http://schemas.microsoft.com/office/drawing/2014/main" val="1574318995"/>
                    </a:ext>
                  </a:extLst>
                </a:gridCol>
                <a:gridCol w="2305698">
                  <a:extLst>
                    <a:ext uri="{9D8B030D-6E8A-4147-A177-3AD203B41FA5}">
                      <a16:colId xmlns:a16="http://schemas.microsoft.com/office/drawing/2014/main" val="2785188039"/>
                    </a:ext>
                  </a:extLst>
                </a:gridCol>
              </a:tblGrid>
              <a:tr h="417672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Twinkl" panose="02000000000000000000" pitchFamily="2" charset="0"/>
                        </a:rPr>
                        <a:t>go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</a:t>
                      </a:r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anose="02000000000000000000" pitchFamily="2" charset="0"/>
                        </a:rPr>
                        <a:t>went</a:t>
                      </a:r>
                      <a:endParaRPr lang="en-GB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99903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Twinkl" panose="02000000000000000000" pitchFamily="2" charset="0"/>
                        </a:rPr>
                        <a:t>see</a:t>
                      </a:r>
                      <a:endParaRPr lang="en-GB" b="1" dirty="0">
                        <a:solidFill>
                          <a:srgbClr val="FF0000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anose="02000000000000000000" pitchFamily="2" charset="0"/>
                        </a:rPr>
                        <a:t>           </a:t>
                      </a:r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anose="02000000000000000000" pitchFamily="2" charset="0"/>
                        </a:rPr>
                        <a:t>saw</a:t>
                      </a:r>
                      <a:endParaRPr lang="en-GB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74999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Twinkl" panose="02000000000000000000" pitchFamily="2" charset="0"/>
                        </a:rPr>
                        <a:t>             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Twinkl" panose="02000000000000000000" pitchFamily="2" charset="0"/>
                        </a:rPr>
                        <a:t>is</a:t>
                      </a:r>
                      <a:endParaRPr lang="en-GB" b="1" dirty="0">
                        <a:solidFill>
                          <a:srgbClr val="FF0000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</a:t>
                      </a:r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anose="02000000000000000000" pitchFamily="2" charset="0"/>
                        </a:rPr>
                        <a:t>are</a:t>
                      </a:r>
                      <a:endParaRPr lang="en-GB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91064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Twinkl" panose="02000000000000000000" pitchFamily="2" charset="0"/>
                        </a:rPr>
                        <a:t>            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Twinkl" panose="02000000000000000000" pitchFamily="2" charset="0"/>
                        </a:rPr>
                        <a:t>are </a:t>
                      </a:r>
                      <a:endParaRPr lang="en-GB" b="1" dirty="0">
                        <a:solidFill>
                          <a:srgbClr val="FF0000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</a:t>
                      </a:r>
                      <a:r>
                        <a:rPr lang="en-GB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anose="02000000000000000000" pitchFamily="2" charset="0"/>
                        </a:rPr>
                        <a:t>were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32766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  </a:t>
                      </a:r>
                      <a:r>
                        <a:rPr lang="en-GB" b="1" dirty="0" smtClean="0">
                          <a:solidFill>
                            <a:srgbClr val="FF0000"/>
                          </a:solidFill>
                          <a:latin typeface="Twinkl" panose="02000000000000000000" pitchFamily="2" charset="0"/>
                        </a:rPr>
                        <a:t>do</a:t>
                      </a:r>
                      <a:endParaRPr lang="en-GB" b="1" dirty="0">
                        <a:solidFill>
                          <a:srgbClr val="FF0000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</a:t>
                      </a:r>
                      <a:r>
                        <a:rPr lang="en-GB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anose="02000000000000000000" pitchFamily="2" charset="0"/>
                        </a:rPr>
                        <a:t>did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230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498D07-02CF-0C54-B618-923A7EA2F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93807"/>
              </p:ext>
            </p:extLst>
          </p:nvPr>
        </p:nvGraphicFramePr>
        <p:xfrm>
          <a:off x="6444682" y="3084192"/>
          <a:ext cx="4611396" cy="19178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5698">
                  <a:extLst>
                    <a:ext uri="{9D8B030D-6E8A-4147-A177-3AD203B41FA5}">
                      <a16:colId xmlns:a16="http://schemas.microsoft.com/office/drawing/2014/main" val="1574318995"/>
                    </a:ext>
                  </a:extLst>
                </a:gridCol>
                <a:gridCol w="2305698">
                  <a:extLst>
                    <a:ext uri="{9D8B030D-6E8A-4147-A177-3AD203B41FA5}">
                      <a16:colId xmlns:a16="http://schemas.microsoft.com/office/drawing/2014/main" val="2785188039"/>
                    </a:ext>
                  </a:extLst>
                </a:gridCol>
              </a:tblGrid>
              <a:tr h="397654"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keep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kept 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99903"/>
                  </a:ext>
                </a:extLst>
              </a:tr>
              <a:tr h="348116"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taste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tasted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874999"/>
                  </a:ext>
                </a:extLst>
              </a:tr>
              <a:tr h="398332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walk 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walked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910640"/>
                  </a:ext>
                </a:extLst>
              </a:tr>
              <a:tr h="390358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look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looked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32766"/>
                  </a:ext>
                </a:extLst>
              </a:tr>
              <a:tr h="360839"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laugh 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       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Twinkl" panose="02000000000000000000" pitchFamily="2" charset="0"/>
                        </a:rPr>
                        <a:t>laughed</a:t>
                      </a:r>
                      <a:endParaRPr lang="en-GB" b="1" dirty="0">
                        <a:solidFill>
                          <a:schemeClr val="tx1"/>
                        </a:solidFill>
                        <a:latin typeface="Twinkl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2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1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FE6D11-E360-94DD-B5DA-1ECBFC13AF9C}"/>
              </a:ext>
            </a:extLst>
          </p:cNvPr>
          <p:cNvSpPr txBox="1"/>
          <p:nvPr/>
        </p:nvSpPr>
        <p:spPr>
          <a:xfrm>
            <a:off x="606490" y="727082"/>
            <a:ext cx="10646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tx2"/>
              </a:solidFill>
              <a:latin typeface="Twinkl" panose="02000000000000000000" pitchFamily="2" charset="0"/>
            </a:endParaRPr>
          </a:p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What is the difference between these sentences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?</a:t>
            </a:r>
          </a:p>
          <a:p>
            <a:endParaRPr lang="en-GB" sz="28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endParaRPr lang="en-GB" sz="28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r>
              <a:rPr lang="en-GB" sz="2800" i="1" dirty="0">
                <a:solidFill>
                  <a:schemeClr val="accent2"/>
                </a:solidFill>
                <a:latin typeface="Twinkl" panose="02000000000000000000" pitchFamily="2" charset="0"/>
              </a:rPr>
              <a:t>We went to Trafalgar square and saw amazing things</a:t>
            </a:r>
            <a:r>
              <a:rPr lang="en-GB" sz="2800" i="1" dirty="0" smtClean="0">
                <a:solidFill>
                  <a:schemeClr val="accent2"/>
                </a:solidFill>
                <a:latin typeface="Twinkl" panose="02000000000000000000" pitchFamily="2" charset="0"/>
              </a:rPr>
              <a:t>.</a:t>
            </a:r>
          </a:p>
          <a:p>
            <a:endParaRPr lang="en-GB" sz="2800" i="1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r>
              <a:rPr lang="en-GB" sz="2800" i="1" dirty="0">
                <a:solidFill>
                  <a:srgbClr val="FF0000"/>
                </a:solidFill>
                <a:latin typeface="Twinkl" panose="02000000000000000000" pitchFamily="2" charset="0"/>
              </a:rPr>
              <a:t>You can go to Trafalgar square everyday and see amazing things. </a:t>
            </a:r>
          </a:p>
          <a:p>
            <a:endParaRPr lang="en-GB" sz="2800" dirty="0">
              <a:solidFill>
                <a:schemeClr val="tx2"/>
              </a:solidFill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1" y="9527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itchFamily="2" charset="0"/>
              </a:rPr>
              <a:t>We ventured off the bus and landed next to Big Ben!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Twinkl" pitchFamily="2" charset="0"/>
              </a:rPr>
              <a:t>Did you know that Big Ben is the name for the bell? It is a very old clock and keeps the time well. You can hear the bell ring every hour. How amazing!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itchFamily="2" charset="0"/>
              </a:rPr>
              <a:t>Then we strolled over to St. James’s Park 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winkl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itchFamily="2" charset="0"/>
              </a:rPr>
              <a:t>We took a stroll to Buckingham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winkl" pitchFamily="2" charset="0"/>
              </a:rPr>
              <a:t>Palace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Twinkl" pitchFamily="2" charset="0"/>
              </a:rPr>
              <a:t>Ventured, Explored, Strolled, Wandered, Crossed, Roamed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5584-CFD9-4821-FDBE-045ADA7E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Twinkl" panose="02000000000000000000" pitchFamily="2" charset="0"/>
              </a:rPr>
              <a:t>Wednesday 22</a:t>
            </a:r>
            <a:r>
              <a:rPr lang="en-GB" baseline="30000" dirty="0" smtClean="0">
                <a:solidFill>
                  <a:schemeClr val="tx2"/>
                </a:solidFill>
                <a:latin typeface="Twinkl" panose="02000000000000000000" pitchFamily="2" charset="0"/>
              </a:rPr>
              <a:t>nd</a:t>
            </a:r>
            <a:r>
              <a:rPr lang="en-GB" dirty="0" smtClean="0">
                <a:solidFill>
                  <a:schemeClr val="tx2"/>
                </a:solidFill>
                <a:latin typeface="Twinkl" panose="02000000000000000000" pitchFamily="2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May 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58E5-E718-435C-672A-EDBD989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0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L.O : To use past tense to write a postcard/letter</a:t>
            </a:r>
          </a:p>
        </p:txBody>
      </p:sp>
      <p:pic>
        <p:nvPicPr>
          <p:cNvPr id="3074" name="Picture 2" descr="Crown Jewels of the United Kingdom - Wikipedia">
            <a:extLst>
              <a:ext uri="{FF2B5EF4-FFF2-40B4-BE49-F238E27FC236}">
                <a16:creationId xmlns:a16="http://schemas.microsoft.com/office/drawing/2014/main" id="{450CE48C-9BF1-FBAF-E2C3-2F4C86F4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4" y="219551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near impossible: The Day The Crown Jewels were stolen - Royal Central">
            <a:extLst>
              <a:ext uri="{FF2B5EF4-FFF2-40B4-BE49-F238E27FC236}">
                <a16:creationId xmlns:a16="http://schemas.microsoft.com/office/drawing/2014/main" id="{742F8ADB-428C-DB4F-5FD5-08A6E398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98" y="1989623"/>
            <a:ext cx="2747041" cy="21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own Jewels Private Viewing | British Tours">
            <a:extLst>
              <a:ext uri="{FF2B5EF4-FFF2-40B4-BE49-F238E27FC236}">
                <a16:creationId xmlns:a16="http://schemas.microsoft.com/office/drawing/2014/main" id="{70C3928C-185E-9B60-BEC3-01652EF9E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61" y="45993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w images of Scotland's Crown jewels released ahead of royal visit | The  Independent">
            <a:extLst>
              <a:ext uri="{FF2B5EF4-FFF2-40B4-BE49-F238E27FC236}">
                <a16:creationId xmlns:a16="http://schemas.microsoft.com/office/drawing/2014/main" id="{B37CE93B-E517-A775-CACD-B165FF20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67" y="3782624"/>
            <a:ext cx="2919704" cy="19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BC One - The Crown Jewels, The Crown Jewels close up">
            <a:extLst>
              <a:ext uri="{FF2B5EF4-FFF2-40B4-BE49-F238E27FC236}">
                <a16:creationId xmlns:a16="http://schemas.microsoft.com/office/drawing/2014/main" id="{82903D98-9D1D-64A2-759F-AABCB88C8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39" y="187056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rotecting The Crown Jewels">
            <a:extLst>
              <a:ext uri="{FF2B5EF4-FFF2-40B4-BE49-F238E27FC236}">
                <a16:creationId xmlns:a16="http://schemas.microsoft.com/office/drawing/2014/main" id="{1B4E5167-B185-2CF0-5760-EA85C4B5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838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3" y="10276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What an amazing time we had! Before we left, I thought about lots of questions. How many rooms are in Buckingham Palace? How many steps are in St Paul’s? We packed our bags and wore out caps. 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First, we hiked across Trafalgar Square. Did you know that Trafalgar square has four lion statues in it? Do you know what they are made of?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65DE-9708-3499-1BDA-C695B33B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/>
                </a:solidFill>
                <a:latin typeface="Twinkl" panose="02000000000000000000" pitchFamily="2" charset="0"/>
              </a:rPr>
              <a:t>Thursday 23</a:t>
            </a:r>
            <a:r>
              <a:rPr lang="en-GB" sz="4000" baseline="30000" dirty="0" smtClean="0">
                <a:solidFill>
                  <a:schemeClr val="tx2"/>
                </a:solidFill>
                <a:latin typeface="Twinkl" panose="02000000000000000000" pitchFamily="2" charset="0"/>
              </a:rPr>
              <a:t>rd</a:t>
            </a:r>
            <a:r>
              <a:rPr lang="en-GB" sz="4000" dirty="0" smtClean="0">
                <a:solidFill>
                  <a:schemeClr val="tx2"/>
                </a:solidFill>
                <a:latin typeface="Twinkl" panose="02000000000000000000" pitchFamily="2" charset="0"/>
              </a:rPr>
              <a:t> May 2024</a:t>
            </a:r>
            <a:endParaRPr lang="en-GB" sz="4000" dirty="0">
              <a:solidFill>
                <a:schemeClr val="tx2"/>
              </a:solidFill>
              <a:latin typeface="Twinkl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F950-A15B-7941-D8A5-4F51125B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5" y="14803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L.O : To record a range of questions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A17A-F445-D676-C88F-84C42CA7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603" y="2053634"/>
            <a:ext cx="7880793" cy="4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637" y="69509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Where can our walk be?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Where do we start?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Where do you finish?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What places should we visit on our walk?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Are there any facts you know?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w/b 20</a:t>
            </a:r>
            <a:r>
              <a:rPr lang="en-GB" b="1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b="1" dirty="0" smtClean="0">
                <a:latin typeface="Twinkl Cursive Unlooped" panose="02000000000000000000" pitchFamily="2" charset="0"/>
              </a:rPr>
              <a:t> May 2024</a:t>
            </a:r>
            <a:br>
              <a:rPr lang="en-GB" b="1" dirty="0" smtClean="0">
                <a:latin typeface="Twinkl Cursive Unlooped" panose="02000000000000000000" pitchFamily="2" charset="0"/>
              </a:rPr>
            </a:br>
            <a:r>
              <a:rPr lang="en-GB" b="1" dirty="0" smtClean="0">
                <a:latin typeface="Twinkl Cursive Unlooped" panose="02000000000000000000" pitchFamily="2" charset="0"/>
              </a:rPr>
              <a:t>Learning Objectives: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2" y="2455636"/>
            <a:ext cx="1118833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Twinkl Cursive Unlooped" panose="02000000000000000000" pitchFamily="2" charset="0"/>
              </a:rPr>
              <a:t>L.O: To ask a range of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Twinkl Cursive Unlooped" panose="02000000000000000000" pitchFamily="2" charset="0"/>
              </a:rPr>
              <a:t>questions (Monday)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L.O : To sequence and caption events in past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tense (Tuesday)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L.O </a:t>
            </a:r>
            <a:r>
              <a:rPr lang="en-GB" sz="4000" dirty="0">
                <a:solidFill>
                  <a:schemeClr val="tx2"/>
                </a:solidFill>
                <a:latin typeface="Twinkl Cursive Unlooped" panose="02000000000000000000" pitchFamily="2" charset="0"/>
              </a:rPr>
              <a:t>: To use past tense to write a </a:t>
            </a:r>
            <a:r>
              <a:rPr lang="en-GB" sz="4000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postcard/letter (Wednesday)</a:t>
            </a:r>
            <a:endParaRPr lang="en-GB" sz="4000" dirty="0">
              <a:solidFill>
                <a:schemeClr val="tx2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L.O : To record a range of questions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(Friday)</a:t>
            </a:r>
          </a:p>
          <a:p>
            <a:endParaRPr lang="en-GB" dirty="0">
              <a:solidFill>
                <a:schemeClr val="tx2"/>
              </a:solidFill>
              <a:latin typeface="Twinkl" panose="02000000000000000000" pitchFamily="2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1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Monday 13</a:t>
            </a:r>
            <a:r>
              <a:rPr lang="en-GB" sz="3200" baseline="300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May 2024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655"/>
            <a:ext cx="5881632" cy="793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L.O: To ask a range of questions.</a:t>
            </a:r>
          </a:p>
          <a:p>
            <a:pPr marL="0" indent="0">
              <a:buNone/>
            </a:pPr>
            <a:endParaRPr lang="en-GB" sz="32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2054" name="Picture 6" descr="Fjällräven Rucksack No.21 Medium - Nordic Out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11152" r="21926" b="8945"/>
          <a:stretch/>
        </p:blipFill>
        <p:spPr bwMode="auto">
          <a:xfrm>
            <a:off x="5074784" y="1926318"/>
            <a:ext cx="2064107" cy="28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ownload United Kingdom, Flag, Country. Royalty-Free Vector Graphic - 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05" y="1812175"/>
            <a:ext cx="2580092" cy="20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iieeo Big Ben Model Building Figurines Building Statue World Famous  Architectural Model Household Crafts Statue Big Vintage Toys Resin  Architectural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4" r="34562"/>
          <a:stretch/>
        </p:blipFill>
        <p:spPr bwMode="auto">
          <a:xfrm>
            <a:off x="856211" y="2038314"/>
            <a:ext cx="548640" cy="180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ndon Red Bus by David Fren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33746" r="16772" b="18109"/>
          <a:stretch/>
        </p:blipFill>
        <p:spPr bwMode="auto">
          <a:xfrm>
            <a:off x="762121" y="4545526"/>
            <a:ext cx="2839578" cy="15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ckingham Pala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81" y="4939502"/>
            <a:ext cx="2886739" cy="16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ights from the London Eye - Helloticke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00" y="1972395"/>
            <a:ext cx="1900712" cy="12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op 10 London Attrac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84" y="5140177"/>
            <a:ext cx="2193388" cy="14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2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Twinkl" panose="02000000000000000000" pitchFamily="2" charset="0"/>
              </a:rPr>
              <a:t>Friday 24</a:t>
            </a:r>
            <a:r>
              <a:rPr lang="en-GB" baseline="30000" dirty="0" smtClean="0">
                <a:solidFill>
                  <a:schemeClr val="tx2"/>
                </a:solidFill>
                <a:latin typeface="Twinkl" panose="02000000000000000000" pitchFamily="2" charset="0"/>
              </a:rPr>
              <a:t>th</a:t>
            </a:r>
            <a:r>
              <a:rPr lang="en-GB" dirty="0" smtClean="0">
                <a:solidFill>
                  <a:schemeClr val="tx2"/>
                </a:solidFill>
                <a:latin typeface="Twinkl" panose="02000000000000000000" pitchFamily="2" charset="0"/>
              </a:rPr>
              <a:t> May </a:t>
            </a: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2024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2508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  <a:latin typeface="Twinkl Cursive Unlooped" panose="02000000000000000000" pitchFamily="2" charset="0"/>
              </a:rPr>
              <a:t>L.O : To </a:t>
            </a:r>
            <a:r>
              <a:rPr lang="en-GB" sz="3200" b="1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have a tour around Our Lady of Compassion School, identifying key areas on this journey.</a:t>
            </a:r>
            <a:endParaRPr lang="en-GB" sz="3200" b="1" dirty="0">
              <a:solidFill>
                <a:schemeClr val="tx2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1" y="2525534"/>
            <a:ext cx="5723708" cy="4292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w/b 20</a:t>
            </a:r>
            <a:r>
              <a:rPr lang="en-GB" b="1" baseline="30000" dirty="0" smtClean="0">
                <a:latin typeface="Twinkl Cursive Unlooped" panose="02000000000000000000" pitchFamily="2" charset="0"/>
              </a:rPr>
              <a:t>th</a:t>
            </a:r>
            <a:r>
              <a:rPr lang="en-GB" b="1" dirty="0" smtClean="0">
                <a:latin typeface="Twinkl Cursive Unlooped" panose="02000000000000000000" pitchFamily="2" charset="0"/>
              </a:rPr>
              <a:t> May 2024</a:t>
            </a:r>
            <a:br>
              <a:rPr lang="en-GB" b="1" dirty="0" smtClean="0">
                <a:latin typeface="Twinkl Cursive Unlooped" panose="02000000000000000000" pitchFamily="2" charset="0"/>
              </a:rPr>
            </a:br>
            <a:r>
              <a:rPr lang="en-GB" b="1" dirty="0" smtClean="0">
                <a:latin typeface="Twinkl Cursive Unlooped" panose="02000000000000000000" pitchFamily="2" charset="0"/>
              </a:rPr>
              <a:t>Learning Objectives: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2" y="2455636"/>
            <a:ext cx="1118833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Twinkl Cursive Unlooped" panose="02000000000000000000" pitchFamily="2" charset="0"/>
              </a:rPr>
              <a:t>L.O: To ask a range of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Twinkl Cursive Unlooped" panose="02000000000000000000" pitchFamily="2" charset="0"/>
              </a:rPr>
              <a:t>questions (Monday)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L.O : To sequence and caption events in past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tense (Tuesday)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L.O </a:t>
            </a:r>
            <a:r>
              <a:rPr lang="en-GB" sz="4000" dirty="0">
                <a:solidFill>
                  <a:schemeClr val="tx2"/>
                </a:solidFill>
                <a:latin typeface="Twinkl Cursive Unlooped" panose="02000000000000000000" pitchFamily="2" charset="0"/>
              </a:rPr>
              <a:t>: To use past tense to write a </a:t>
            </a:r>
            <a:r>
              <a:rPr lang="en-GB" sz="4000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postcard/letter (Wednesday)</a:t>
            </a:r>
            <a:endParaRPr lang="en-GB" sz="4000" dirty="0">
              <a:solidFill>
                <a:schemeClr val="tx2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L.O : To record a range of questions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(Friday)</a:t>
            </a:r>
          </a:p>
          <a:p>
            <a:endParaRPr lang="en-GB" dirty="0">
              <a:solidFill>
                <a:schemeClr val="tx2"/>
              </a:solidFill>
              <a:latin typeface="Twinkl" panose="02000000000000000000" pitchFamily="2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7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6" y="4448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Friday 24</a:t>
            </a:r>
            <a:r>
              <a:rPr lang="en-GB" sz="4800" baseline="30000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th</a:t>
            </a:r>
            <a:r>
              <a:rPr lang="en-GB" sz="4800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 May </a:t>
            </a:r>
            <a:r>
              <a:rPr lang="en-GB" sz="4800" dirty="0">
                <a:solidFill>
                  <a:schemeClr val="tx2"/>
                </a:solidFill>
                <a:latin typeface="Twinkl Cursive Unlooped" panose="02000000000000000000" pitchFamily="2" charset="0"/>
              </a:rPr>
              <a:t>2024</a:t>
            </a:r>
            <a:endParaRPr lang="en-GB" sz="4800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0425"/>
            <a:ext cx="10515600" cy="2867706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tx2"/>
                </a:solidFill>
                <a:latin typeface="Twinkl Cursive Unlooped" panose="02000000000000000000" pitchFamily="2" charset="0"/>
              </a:rPr>
              <a:t>L.O : To </a:t>
            </a:r>
            <a:r>
              <a:rPr lang="en-GB" sz="3600" b="1" dirty="0" smtClean="0">
                <a:solidFill>
                  <a:schemeClr val="tx2"/>
                </a:solidFill>
                <a:latin typeface="Twinkl Cursive Unlooped" panose="02000000000000000000" pitchFamily="2" charset="0"/>
              </a:rPr>
              <a:t>have a tour around Our Lady of Compassion School, identifying key areas on this journey.</a:t>
            </a:r>
            <a:endParaRPr lang="en-GB" sz="3600" b="1" dirty="0">
              <a:solidFill>
                <a:schemeClr val="tx2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10736" b="14369"/>
          <a:stretch/>
        </p:blipFill>
        <p:spPr>
          <a:xfrm>
            <a:off x="0" y="3880194"/>
            <a:ext cx="12192000" cy="2581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9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25745-5AAF-0F0D-A047-799124F7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098" name="Picture 2" descr="Taking Stock - Catholic Churches of England and Wales">
            <a:extLst>
              <a:ext uri="{FF2B5EF4-FFF2-40B4-BE49-F238E27FC236}">
                <a16:creationId xmlns:a16="http://schemas.microsoft.com/office/drawing/2014/main" id="{E998C031-D5D4-AFF4-A6EE-767868FE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4181049"/>
            <a:ext cx="3396237" cy="254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ullring &amp; Grand Central Birmingham"/>
          <p:cNvSpPr>
            <a:spLocks noChangeAspect="1" noChangeArrowheads="1"/>
          </p:cNvSpPr>
          <p:nvPr/>
        </p:nvSpPr>
        <p:spPr bwMode="auto">
          <a:xfrm>
            <a:off x="8235546" y="2468901"/>
            <a:ext cx="2687378" cy="26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Grand Central in Birmingham City Centre ..."/>
          <p:cNvSpPr>
            <a:spLocks noChangeAspect="1" noChangeArrowheads="1"/>
          </p:cNvSpPr>
          <p:nvPr/>
        </p:nvSpPr>
        <p:spPr bwMode="auto">
          <a:xfrm>
            <a:off x="1315401" y="764380"/>
            <a:ext cx="1718744" cy="17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Buildings that elevated cities ..."/>
          <p:cNvSpPr>
            <a:spLocks noChangeAspect="1" noChangeArrowheads="1"/>
          </p:cNvSpPr>
          <p:nvPr/>
        </p:nvSpPr>
        <p:spPr bwMode="auto">
          <a:xfrm>
            <a:off x="307974" y="-2238873"/>
            <a:ext cx="2551603" cy="25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Grand Central in Birmingham City Centr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87" y="1793656"/>
            <a:ext cx="3942211" cy="22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ational Sea Life Centre, Birmingha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02" y="95511"/>
            <a:ext cx="3417964" cy="2252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182" y="127706"/>
            <a:ext cx="2544819" cy="2856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224" y="4278312"/>
            <a:ext cx="3350054" cy="25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4569-FC98-2AA2-F006-ED6B9BAC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Monday 3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rd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 June 2024</a:t>
            </a:r>
            <a:endParaRPr lang="en-GB" dirty="0">
              <a:solidFill>
                <a:schemeClr val="tx2"/>
              </a:solidFill>
              <a:latin typeface="Twinkl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545F-B036-FFAD-9FDA-5CEA135E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07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L.O : To write about real events in a diary entry 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Twinkl" panose="02000000000000000000" pitchFamily="2" charset="0"/>
            </a:endParaRPr>
          </a:p>
          <a:p>
            <a:pPr marL="0" indent="0" algn="ctr">
              <a:buNone/>
            </a:pPr>
            <a:r>
              <a:rPr lang="en-GB" i="1" dirty="0">
                <a:solidFill>
                  <a:schemeClr val="tx2"/>
                </a:solidFill>
                <a:latin typeface="Twinkl" panose="02000000000000000000" pitchFamily="2" charset="0"/>
              </a:rPr>
              <a:t>A Roam in Rotherhithe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  <a:latin typeface="Twinkl" panose="02000000000000000000" pitchFamily="2" charset="0"/>
              </a:rPr>
              <a:t>Dear Diary, </a:t>
            </a:r>
          </a:p>
          <a:p>
            <a:pPr marL="0" indent="0">
              <a:buNone/>
            </a:pPr>
            <a:endParaRPr lang="en-GB" i="1" dirty="0">
              <a:solidFill>
                <a:schemeClr val="tx2"/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  <a:latin typeface="Twinkl" panose="02000000000000000000" pitchFamily="2" charset="0"/>
              </a:rPr>
              <a:t>Yesterday was a marvellous , sunny day!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  <a:latin typeface="Twinkl" panose="02000000000000000000" pitchFamily="2" charset="0"/>
              </a:rPr>
              <a:t>Before we left, we thought about lots of questions…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  <a:latin typeface="Twinkl" panose="02000000000000000000" pitchFamily="2" charset="0"/>
              </a:rPr>
              <a:t>First, we ventured to St Mary’s Church. We walked around the graveyard and played on the swings.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  <a:latin typeface="Twinkl" panose="02000000000000000000" pitchFamily="2" charset="0"/>
              </a:rPr>
              <a:t>After that, we explored the Brunel Museum. We read lots of plaques about the tunnel. </a:t>
            </a:r>
          </a:p>
        </p:txBody>
      </p:sp>
    </p:spTree>
    <p:extLst>
      <p:ext uri="{BB962C8B-B14F-4D97-AF65-F5344CB8AC3E}">
        <p14:creationId xmlns:p14="http://schemas.microsoft.com/office/powerpoint/2010/main" val="41080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D661-436C-2D0D-EDC3-8335F392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Tuesday 4</a:t>
            </a:r>
            <a:r>
              <a:rPr lang="en-GB" baseline="30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 June 2024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4A3A-9315-CAF0-9016-22AF47380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L.O : To record factual statements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What is one of the oldest buildings?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What is one of the newest buildings?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What is one of the busiest areas?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What is the nicest smelling place?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Twinkl" panose="02000000000000000000" pitchFamily="2" charset="0"/>
              </a:rPr>
              <a:t>Where can you buy the sweetest treats? </a:t>
            </a:r>
          </a:p>
        </p:txBody>
      </p:sp>
    </p:spTree>
    <p:extLst>
      <p:ext uri="{BB962C8B-B14F-4D97-AF65-F5344CB8AC3E}">
        <p14:creationId xmlns:p14="http://schemas.microsoft.com/office/powerpoint/2010/main" val="39246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F8A5-1C8E-BE6A-C101-3E0DDEE0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Wednesday 5</a:t>
            </a:r>
            <a:r>
              <a:rPr lang="en-GB" sz="4000" baseline="30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 June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79C2-1F21-0C14-7DBF-CF815FA08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L.O : To plan a local walking guide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We will be planning a local walking tour guide like the book ‘A Walk in London’</a:t>
            </a:r>
          </a:p>
        </p:txBody>
      </p:sp>
    </p:spTree>
    <p:extLst>
      <p:ext uri="{BB962C8B-B14F-4D97-AF65-F5344CB8AC3E}">
        <p14:creationId xmlns:p14="http://schemas.microsoft.com/office/powerpoint/2010/main" val="1805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29" y="357326"/>
            <a:ext cx="10009129" cy="63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FAD7-806B-8369-9AED-DCAE098F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Thursday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6</a:t>
            </a:r>
            <a:r>
              <a:rPr lang="en-GB" baseline="30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 June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891E-F570-7F89-795A-61F32428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L.O : To use a range of different sentence types to write an introduction 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Why is an introduction important? 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How can we grab the reader’s attention?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1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Are you looking for a new place to visit? Are you board of the same old walks? Come and visit beautiful Birmingham/Solihull if you love……………..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Did you know………..</a:t>
            </a:r>
          </a:p>
        </p:txBody>
      </p:sp>
    </p:spTree>
    <p:extLst>
      <p:ext uri="{BB962C8B-B14F-4D97-AF65-F5344CB8AC3E}">
        <p14:creationId xmlns:p14="http://schemas.microsoft.com/office/powerpoint/2010/main" val="17221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llustration London sky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3350" y="60832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Where do you think we have been?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Where is London?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What is a walking tour and have you ever been on one?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Where does the King live in London?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If we went on a day trip, what would we need?</a:t>
            </a:r>
          </a:p>
        </p:txBody>
      </p:sp>
    </p:spTree>
    <p:extLst>
      <p:ext uri="{BB962C8B-B14F-4D97-AF65-F5344CB8AC3E}">
        <p14:creationId xmlns:p14="http://schemas.microsoft.com/office/powerpoint/2010/main" val="13800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C961-2E99-8B60-2835-1540D5E0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Friday 7</a:t>
            </a:r>
            <a:r>
              <a:rPr lang="en-GB" sz="4000" baseline="30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 June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BF025-11D1-7BCD-D688-ACA323A8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L.O : To use the present tense to continue writing a walking tour guide </a:t>
            </a:r>
          </a:p>
        </p:txBody>
      </p:sp>
    </p:spTree>
    <p:extLst>
      <p:ext uri="{BB962C8B-B14F-4D97-AF65-F5344CB8AC3E}">
        <p14:creationId xmlns:p14="http://schemas.microsoft.com/office/powerpoint/2010/main" val="38577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0F5D-5E63-33D7-B8D9-795B8694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Monday 10</a:t>
            </a:r>
            <a:r>
              <a:rPr lang="en-GB" baseline="30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 June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E252-3B7A-88CA-8154-6214F785A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L.O : To use thoughtful adjectives to continue writing a walking tour guide</a:t>
            </a:r>
          </a:p>
        </p:txBody>
      </p:sp>
    </p:spTree>
    <p:extLst>
      <p:ext uri="{BB962C8B-B14F-4D97-AF65-F5344CB8AC3E}">
        <p14:creationId xmlns:p14="http://schemas.microsoft.com/office/powerpoint/2010/main" val="357047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055B-41F4-297B-6288-B4AFDD66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Monday 10</a:t>
            </a:r>
            <a:r>
              <a:rPr lang="en-GB" sz="4000" baseline="30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 June 2024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4D80-571D-9D9E-42E5-6C44B6FA8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Twinkl" panose="02000000000000000000" pitchFamily="2" charset="0"/>
              </a:rPr>
              <a:t>L.O : To use a range of different sentence types to write a conclusion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5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355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Tuesday 14</a:t>
            </a:r>
            <a:r>
              <a:rPr lang="en-GB" sz="3200" baseline="300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May 2024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79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L.O : To use command sentences to give advice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  <a:hlinkClick r:id="rId2"/>
              </a:rPr>
              <a:t>https://360.visitlondon.com/#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A Tour of London 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4" name="Picture 4" descr="Illustration London sky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We are going to be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Take, Pack, Bring, Make, Fasten, Zip, Collect</a:t>
            </a:r>
          </a:p>
          <a:p>
            <a:pPr marL="0" indent="0">
              <a:buNone/>
            </a:pPr>
            <a:endParaRPr lang="en-GB" i="1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From these words, what do you think we could be planning?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                      A (pretend) trip to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 London!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4" name="Picture 4" descr="Illustration London skyline">
            <a:extLst>
              <a:ext uri="{FF2B5EF4-FFF2-40B4-BE49-F238E27FC236}">
                <a16:creationId xmlns:a16="http://schemas.microsoft.com/office/drawing/2014/main" id="{D3AE093D-7444-7F56-5E92-39ADC5F72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06" y="10231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Twinkl" panose="020F0502020204030204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Twinkl" panose="020F0502020204030204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winkl" panose="020F0502020204030204" pitchFamily="2" charset="0"/>
              </a:rPr>
              <a:t>Take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 a phone charger with you, </a:t>
            </a:r>
            <a:r>
              <a:rPr lang="en-GB" dirty="0">
                <a:solidFill>
                  <a:srgbClr val="FF0000"/>
                </a:solidFill>
                <a:latin typeface="Twinkl" panose="020F0502020204030204" pitchFamily="2" charset="0"/>
              </a:rPr>
              <a:t>so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you can charge your phone.</a:t>
            </a:r>
            <a:endParaRPr lang="en-GB" dirty="0">
              <a:solidFill>
                <a:srgbClr val="FF0000"/>
              </a:solidFill>
              <a:latin typeface="Twinkl" panose="020F0502020204030204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winkl" panose="020F0502020204030204" pitchFamily="2" charset="0"/>
              </a:rPr>
              <a:t>Pack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 some sun cream, </a:t>
            </a:r>
            <a:r>
              <a:rPr lang="en-GB" dirty="0">
                <a:solidFill>
                  <a:srgbClr val="FF0000"/>
                </a:solidFill>
                <a:latin typeface="Twinkl" panose="020F0502020204030204" pitchFamily="2" charset="0"/>
              </a:rPr>
              <a:t>if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 it is a sunny day.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winkl" panose="020F0502020204030204" pitchFamily="2" charset="0"/>
              </a:rPr>
              <a:t>Collect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 train tickets, </a:t>
            </a:r>
            <a:r>
              <a:rPr lang="en-GB" dirty="0">
                <a:solidFill>
                  <a:srgbClr val="FF0000"/>
                </a:solidFill>
                <a:latin typeface="Twinkl" panose="020F0502020204030204" pitchFamily="2" charset="0"/>
              </a:rPr>
              <a:t>so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F0502020204030204" pitchFamily="2" charset="0"/>
              </a:rPr>
              <a:t> that you can get on the train.</a:t>
            </a:r>
          </a:p>
        </p:txBody>
      </p:sp>
      <p:pic>
        <p:nvPicPr>
          <p:cNvPr id="4" name="Picture 4" descr="Illustration London skyline">
            <a:extLst>
              <a:ext uri="{FF2B5EF4-FFF2-40B4-BE49-F238E27FC236}">
                <a16:creationId xmlns:a16="http://schemas.microsoft.com/office/drawing/2014/main" id="{5A89DBE1-BA82-67A5-345D-F460E20BC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Wednesday 15</a:t>
            </a:r>
            <a:r>
              <a:rPr lang="en-GB" sz="3600" baseline="300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May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L.O : To use a range of sentence types to create a poster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A818A-66D9-45FE-A0E2-5F428757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2" y="2417803"/>
            <a:ext cx="3331282" cy="3598270"/>
          </a:xfrm>
          <a:prstGeom prst="rect">
            <a:avLst/>
          </a:prstGeom>
        </p:spPr>
      </p:pic>
      <p:pic>
        <p:nvPicPr>
          <p:cNvPr id="2052" name="Picture 4" descr="Fitness Poster Set | Workout posters, Creative writing worksheets, Teaching  kids">
            <a:extLst>
              <a:ext uri="{FF2B5EF4-FFF2-40B4-BE49-F238E27FC236}">
                <a16:creationId xmlns:a16="http://schemas.microsoft.com/office/drawing/2014/main" id="{B6064ACF-E23F-4529-E744-1F51B7560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11745" r="4853" b="11624"/>
          <a:stretch/>
        </p:blipFill>
        <p:spPr bwMode="auto">
          <a:xfrm>
            <a:off x="8168042" y="2957608"/>
            <a:ext cx="3964479" cy="3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5 Reasons to Love Walking For Exercise | Walking | MyFitnessPal">
            <a:extLst>
              <a:ext uri="{FF2B5EF4-FFF2-40B4-BE49-F238E27FC236}">
                <a16:creationId xmlns:a16="http://schemas.microsoft.com/office/drawing/2014/main" id="{7413F3EF-E5D8-CD87-49E0-84BAE748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5" y="2091445"/>
            <a:ext cx="3197096" cy="42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Thursday 16</a:t>
            </a:r>
            <a:r>
              <a:rPr lang="en-GB" sz="3600" baseline="300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th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May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L.O : To write a setting description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Add link to map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St. Paul’s Cathedral tour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https://www.youtube.com/watch?v=vxH0WyDtQBA</a:t>
            </a:r>
          </a:p>
        </p:txBody>
      </p:sp>
      <p:pic>
        <p:nvPicPr>
          <p:cNvPr id="4" name="Picture 4" descr="Illustration London skyline">
            <a:extLst>
              <a:ext uri="{FF2B5EF4-FFF2-40B4-BE49-F238E27FC236}">
                <a16:creationId xmlns:a16="http://schemas.microsoft.com/office/drawing/2014/main" id="{FBF4886E-7604-DA2B-25B4-373CE0FFB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2432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 Zone of Relevance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                                                      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E36CDFB-DADE-FBAE-01F2-A9AD4A073170}"/>
              </a:ext>
            </a:extLst>
          </p:cNvPr>
          <p:cNvSpPr/>
          <p:nvPr/>
        </p:nvSpPr>
        <p:spPr>
          <a:xfrm>
            <a:off x="1909663" y="2063256"/>
            <a:ext cx="3940630" cy="3750906"/>
          </a:xfrm>
          <a:prstGeom prst="flowChartConnector">
            <a:avLst/>
          </a:prstGeom>
          <a:solidFill>
            <a:srgbClr val="6577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E29462DE-8F84-15B3-B93F-3A7216223B34}"/>
              </a:ext>
            </a:extLst>
          </p:cNvPr>
          <p:cNvSpPr/>
          <p:nvPr/>
        </p:nvSpPr>
        <p:spPr>
          <a:xfrm>
            <a:off x="2429067" y="2589245"/>
            <a:ext cx="2901821" cy="2698928"/>
          </a:xfrm>
          <a:prstGeom prst="flowChartConnector">
            <a:avLst/>
          </a:prstGeom>
          <a:solidFill>
            <a:srgbClr val="E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C31F9E18-4EA0-3460-3963-5DEC89965839}"/>
              </a:ext>
            </a:extLst>
          </p:cNvPr>
          <p:cNvSpPr/>
          <p:nvPr/>
        </p:nvSpPr>
        <p:spPr>
          <a:xfrm>
            <a:off x="3049552" y="3154937"/>
            <a:ext cx="1660849" cy="156754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3E249-49A4-16A4-CDA7-F01955FF4BF4}"/>
              </a:ext>
            </a:extLst>
          </p:cNvPr>
          <p:cNvSpPr txBox="1"/>
          <p:nvPr/>
        </p:nvSpPr>
        <p:spPr>
          <a:xfrm>
            <a:off x="6341709" y="1296583"/>
            <a:ext cx="5523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Delicious           Soothing        Golden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Lively               Smooth           Shiny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Beautiful          Sparkling        Sandy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Humungous      Idyllic            Mysterious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Twinkl" panose="02000000000000000000" pitchFamily="2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winkl" panose="02000000000000000000" pitchFamily="2" charset="0"/>
              </a:rPr>
              <a:t>Enchanting       Bustling          Ancient </a:t>
            </a:r>
          </a:p>
        </p:txBody>
      </p:sp>
      <p:pic>
        <p:nvPicPr>
          <p:cNvPr id="8" name="Picture 4" descr="Illustration London skyline">
            <a:extLst>
              <a:ext uri="{FF2B5EF4-FFF2-40B4-BE49-F238E27FC236}">
                <a16:creationId xmlns:a16="http://schemas.microsoft.com/office/drawing/2014/main" id="{EF54F112-29DB-EA05-B33C-96BBB6485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597" b="29095"/>
          <a:stretch/>
        </p:blipFill>
        <p:spPr bwMode="auto">
          <a:xfrm>
            <a:off x="8628611" y="5460256"/>
            <a:ext cx="3563389" cy="13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679555-8864-4479-8F22-206EBEC21DC1}"/>
</file>

<file path=customXml/itemProps2.xml><?xml version="1.0" encoding="utf-8"?>
<ds:datastoreItem xmlns:ds="http://schemas.openxmlformats.org/officeDocument/2006/customXml" ds:itemID="{680A3203-8C7B-4F8F-8C1C-BAF69B344DD1}"/>
</file>

<file path=customXml/itemProps3.xml><?xml version="1.0" encoding="utf-8"?>
<ds:datastoreItem xmlns:ds="http://schemas.openxmlformats.org/officeDocument/2006/customXml" ds:itemID="{D9F98A71-33D0-4C9E-87C5-9F0B13AA34A0}"/>
</file>

<file path=docProps/app.xml><?xml version="1.0" encoding="utf-8"?>
<Properties xmlns="http://schemas.openxmlformats.org/officeDocument/2006/extended-properties" xmlns:vt="http://schemas.openxmlformats.org/officeDocument/2006/docPropsVTypes">
  <TotalTime>13483</TotalTime>
  <Words>1026</Words>
  <Application>Microsoft Office PowerPoint</Application>
  <PresentationFormat>Widescreen</PresentationFormat>
  <Paragraphs>174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Twinkl</vt:lpstr>
      <vt:lpstr>Twinkl Cursive Unlooped</vt:lpstr>
      <vt:lpstr>Office Theme</vt:lpstr>
      <vt:lpstr>A Walk in London </vt:lpstr>
      <vt:lpstr>Monday 13th May 2024 </vt:lpstr>
      <vt:lpstr>PowerPoint Presentation</vt:lpstr>
      <vt:lpstr>Tuesday 14th May 2024 </vt:lpstr>
      <vt:lpstr>We are going to be planning</vt:lpstr>
      <vt:lpstr>PowerPoint Presentation</vt:lpstr>
      <vt:lpstr>Wednesday 15th May 2024</vt:lpstr>
      <vt:lpstr>Thursday 16th May 2024</vt:lpstr>
      <vt:lpstr>PowerPoint Presentation</vt:lpstr>
      <vt:lpstr>Monday 20thMay 2024</vt:lpstr>
      <vt:lpstr>PowerPoint Presentation</vt:lpstr>
      <vt:lpstr>Tuesday 21st May 2024 </vt:lpstr>
      <vt:lpstr>PowerPoint Presentation</vt:lpstr>
      <vt:lpstr>PowerPoint Presentation</vt:lpstr>
      <vt:lpstr>Wednesday 22nd May 2024 </vt:lpstr>
      <vt:lpstr>PowerPoint Presentation</vt:lpstr>
      <vt:lpstr>Thursday 23rd May 2024</vt:lpstr>
      <vt:lpstr>PowerPoint Presentation</vt:lpstr>
      <vt:lpstr>w/b 20th May 2024 Learning Objectives: </vt:lpstr>
      <vt:lpstr>Friday 24th May 2024</vt:lpstr>
      <vt:lpstr>w/b 20th May 2024 Learning Objectives: </vt:lpstr>
      <vt:lpstr>Friday 24th May 2024</vt:lpstr>
      <vt:lpstr>PowerPoint Presentation</vt:lpstr>
      <vt:lpstr>Monday 3rd June 2024</vt:lpstr>
      <vt:lpstr>Tuesday 4th June 2024</vt:lpstr>
      <vt:lpstr>Wednesday 5th June 2024</vt:lpstr>
      <vt:lpstr>PowerPoint Presentation</vt:lpstr>
      <vt:lpstr>Thursday 6th June 2024 </vt:lpstr>
      <vt:lpstr>PowerPoint Presentation</vt:lpstr>
      <vt:lpstr>Friday 7th June 2024 </vt:lpstr>
      <vt:lpstr>Monday 10th June 2024 </vt:lpstr>
      <vt:lpstr>Monday 10th June 2024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London</dc:title>
  <dc:creator>Rebecca  Ryan</dc:creator>
  <cp:lastModifiedBy>Paula REDFERN</cp:lastModifiedBy>
  <cp:revision>28</cp:revision>
  <dcterms:created xsi:type="dcterms:W3CDTF">2024-05-10T13:15:27Z</dcterms:created>
  <dcterms:modified xsi:type="dcterms:W3CDTF">2024-05-29T14:56:37Z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