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3" r:id="rId4"/>
    <p:sldId id="264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6" r:id="rId13"/>
    <p:sldId id="271" r:id="rId14"/>
    <p:sldId id="273" r:id="rId15"/>
    <p:sldId id="272" r:id="rId16"/>
    <p:sldId id="274" r:id="rId17"/>
    <p:sldId id="275" r:id="rId18"/>
    <p:sldId id="277" r:id="rId19"/>
    <p:sldId id="280" r:id="rId20"/>
    <p:sldId id="281" r:id="rId21"/>
    <p:sldId id="282" r:id="rId22"/>
    <p:sldId id="283" r:id="rId23"/>
    <p:sldId id="284" r:id="rId24"/>
    <p:sldId id="285" r:id="rId25"/>
    <p:sldId id="278" r:id="rId26"/>
    <p:sldId id="287" r:id="rId27"/>
    <p:sldId id="288" r:id="rId28"/>
    <p:sldId id="289" r:id="rId29"/>
    <p:sldId id="279" r:id="rId30"/>
    <p:sldId id="286" r:id="rId31"/>
    <p:sldId id="292" r:id="rId32"/>
    <p:sldId id="290" r:id="rId33"/>
    <p:sldId id="293" r:id="rId34"/>
    <p:sldId id="29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7D200"/>
    <a:srgbClr val="FF6969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87483-5759-4A8E-9DE9-328374391620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24024-10E9-47B1-B1F9-0E370B19D9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751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Read book.</a:t>
            </a:r>
          </a:p>
          <a:p>
            <a:r>
              <a:rPr lang="en-GB" dirty="0" smtClean="0"/>
              <a:t>What might happen next?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4024-10E9-47B1-B1F9-0E370B19D9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898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Role on the wall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4024-10E9-47B1-B1F9-0E370B19D9F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496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book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Pig do and what does he say?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might we describe him?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4024-10E9-47B1-B1F9-0E370B19D9F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24024-10E9-47B1-B1F9-0E370B19D9F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29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88C7-FE72-4B5B-B253-9A1A287BF46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D3EC-2128-4905-82AD-2BA2330E9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49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88C7-FE72-4B5B-B253-9A1A287BF46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D3EC-2128-4905-82AD-2BA2330E9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51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88C7-FE72-4B5B-B253-9A1A287BF46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D3EC-2128-4905-82AD-2BA2330E9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53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88C7-FE72-4B5B-B253-9A1A287BF46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D3EC-2128-4905-82AD-2BA2330E9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42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88C7-FE72-4B5B-B253-9A1A287BF46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D3EC-2128-4905-82AD-2BA2330E9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86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88C7-FE72-4B5B-B253-9A1A287BF46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D3EC-2128-4905-82AD-2BA2330E9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17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88C7-FE72-4B5B-B253-9A1A287BF46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D3EC-2128-4905-82AD-2BA2330E9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34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88C7-FE72-4B5B-B253-9A1A287BF46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D3EC-2128-4905-82AD-2BA2330E9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25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88C7-FE72-4B5B-B253-9A1A287BF46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D3EC-2128-4905-82AD-2BA2330E9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06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88C7-FE72-4B5B-B253-9A1A287BF46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D3EC-2128-4905-82AD-2BA2330E9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29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88C7-FE72-4B5B-B253-9A1A287BF46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0D3EC-2128-4905-82AD-2BA2330E9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13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988C7-FE72-4B5B-B253-9A1A287BF46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0D3EC-2128-4905-82AD-2BA2330E9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48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947"/>
          <a:stretch/>
        </p:blipFill>
        <p:spPr>
          <a:xfrm>
            <a:off x="0" y="0"/>
            <a:ext cx="12172579" cy="685800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590272" y="1595966"/>
            <a:ext cx="6992034" cy="3666067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latin typeface="Twinkl Cursive Unlooped" panose="02000000000000000000" pitchFamily="2" charset="0"/>
              </a:rPr>
              <a:t>Pig the Pug </a:t>
            </a:r>
          </a:p>
          <a:p>
            <a:pPr algn="ctr"/>
            <a:endParaRPr lang="en-GB" sz="1100" b="1" dirty="0" smtClean="0">
              <a:latin typeface="Twinkl Cursive Unlooped" panose="02000000000000000000" pitchFamily="2" charset="0"/>
            </a:endParaRPr>
          </a:p>
          <a:p>
            <a:pPr algn="ctr"/>
            <a:r>
              <a:rPr lang="en-GB" sz="2800" b="1" dirty="0" smtClean="0">
                <a:latin typeface="Twinkl Cursive Unlooped" panose="02000000000000000000" pitchFamily="2" charset="0"/>
              </a:rPr>
              <a:t>BY Aaron </a:t>
            </a:r>
            <a:r>
              <a:rPr lang="en-GB" sz="2800" b="1" dirty="0" err="1" smtClean="0">
                <a:latin typeface="Twinkl Cursive Unlooped" panose="02000000000000000000" pitchFamily="2" charset="0"/>
              </a:rPr>
              <a:t>Blabey</a:t>
            </a:r>
            <a:r>
              <a:rPr lang="en-GB" sz="2800" b="1" dirty="0">
                <a:latin typeface="Twinkl Cursive Unlooped" panose="02000000000000000000" pitchFamily="2" charset="0"/>
              </a:rPr>
              <a:t/>
            </a:r>
            <a:br>
              <a:rPr lang="en-GB" sz="2800" b="1" dirty="0">
                <a:latin typeface="Twinkl Cursive Unlooped" panose="02000000000000000000" pitchFamily="2" charset="0"/>
              </a:rPr>
            </a:br>
            <a:r>
              <a:rPr lang="en-GB" sz="2000" b="1" dirty="0" smtClean="0">
                <a:latin typeface="Twinkl Cursive Unlooped" panose="02000000000000000000" pitchFamily="2" charset="0"/>
              </a:rPr>
              <a:t>KS1 Spring 2024</a:t>
            </a:r>
            <a:endParaRPr lang="en-GB" sz="2000" b="1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561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1838" y="307098"/>
            <a:ext cx="2983214" cy="1364948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latin typeface="Twinkl Cursive Unlooped" panose="02000000000000000000" pitchFamily="2" charset="0"/>
              </a:rPr>
              <a:t>Examples</a:t>
            </a:r>
            <a:endParaRPr lang="en-GB" sz="3600" b="1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25322" y="1722659"/>
            <a:ext cx="8590277" cy="2524025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latin typeface="Twinkl Cursive Unlooped" panose="02000000000000000000" pitchFamily="2" charset="0"/>
              </a:rPr>
              <a:t>What do you think Pig learnt through what happened to him?</a:t>
            </a:r>
            <a:endParaRPr lang="en-GB" sz="3600" b="1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6" t="375" r="1000"/>
          <a:stretch/>
        </p:blipFill>
        <p:spPr>
          <a:xfrm>
            <a:off x="4329699" y="226004"/>
            <a:ext cx="3613069" cy="37969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61706" y="4173079"/>
            <a:ext cx="85490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atin typeface="Twinkl Cursive Unlooped" panose="02000000000000000000" pitchFamily="2" charset="0"/>
              </a:rPr>
              <a:t>LO</a:t>
            </a:r>
            <a:r>
              <a:rPr lang="en-GB" sz="2400" b="1" dirty="0">
                <a:latin typeface="Twinkl Cursive Unlooped" panose="02000000000000000000" pitchFamily="2" charset="0"/>
              </a:rPr>
              <a:t>: 2) To be able to read and write words prefixed with ‘un’.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6969"/>
                </a:solidFill>
                <a:latin typeface="Twinkl Cursive Unlooped" panose="02000000000000000000" pitchFamily="2" charset="0"/>
              </a:rPr>
              <a:t>To infer meaning from the text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6969"/>
                </a:solidFill>
                <a:latin typeface="Twinkl Cursive Unlooped" panose="02000000000000000000" pitchFamily="2" charset="0"/>
              </a:rPr>
              <a:t>I can use ‘but’ in a sentence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6969"/>
                </a:solidFill>
                <a:latin typeface="Twinkl Cursive Unlooped" panose="02000000000000000000" pitchFamily="2" charset="0"/>
              </a:rPr>
              <a:t>I can use the prefix –</a:t>
            </a:r>
            <a:r>
              <a:rPr lang="en-GB" sz="2400" b="1" dirty="0" smtClean="0">
                <a:solidFill>
                  <a:srgbClr val="FF6969"/>
                </a:solidFill>
                <a:latin typeface="Twinkl Cursive Unlooped" panose="02000000000000000000" pitchFamily="2" charset="0"/>
              </a:rPr>
              <a:t>un</a:t>
            </a:r>
            <a:endParaRPr lang="en-GB" sz="2400" b="1" dirty="0">
              <a:solidFill>
                <a:srgbClr val="FF6969"/>
              </a:solidFill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11" y="262339"/>
            <a:ext cx="5874523" cy="617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9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567" y="2270784"/>
            <a:ext cx="4078405" cy="42576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35833" y="1501343"/>
            <a:ext cx="1382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FF3399"/>
                </a:solidFill>
                <a:latin typeface="Twinkl Cursive Unlooped" panose="02000000000000000000" pitchFamily="2" charset="0"/>
              </a:rPr>
              <a:t>Kind</a:t>
            </a:r>
          </a:p>
        </p:txBody>
      </p:sp>
      <p:sp>
        <p:nvSpPr>
          <p:cNvPr id="5" name="Rectangle 4"/>
          <p:cNvSpPr/>
          <p:nvPr/>
        </p:nvSpPr>
        <p:spPr>
          <a:xfrm>
            <a:off x="6992969" y="394109"/>
            <a:ext cx="18879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smtClean="0">
                <a:solidFill>
                  <a:srgbClr val="D7D200"/>
                </a:solidFill>
                <a:latin typeface="Twinkl Cursive Unlooped" panose="02000000000000000000" pitchFamily="2" charset="0"/>
              </a:rPr>
              <a:t>Caring</a:t>
            </a:r>
            <a:endParaRPr lang="en-GB" sz="4400" b="1" dirty="0">
              <a:solidFill>
                <a:srgbClr val="D7D20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2282" y="1501343"/>
            <a:ext cx="21985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smtClean="0">
                <a:solidFill>
                  <a:srgbClr val="00B050"/>
                </a:solidFill>
                <a:latin typeface="Twinkl Cursive Unlooped" panose="02000000000000000000" pitchFamily="2" charset="0"/>
              </a:rPr>
              <a:t>Selfless</a:t>
            </a:r>
            <a:endParaRPr lang="en-GB" sz="4400" b="1" dirty="0">
              <a:solidFill>
                <a:srgbClr val="00B05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047" y="534888"/>
            <a:ext cx="29448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smtClean="0">
                <a:solidFill>
                  <a:srgbClr val="0070C0"/>
                </a:solidFill>
                <a:latin typeface="Twinkl Cursive Unlooped" panose="02000000000000000000" pitchFamily="2" charset="0"/>
              </a:rPr>
              <a:t>Helpful</a:t>
            </a:r>
            <a:endParaRPr lang="en-GB" sz="4400" b="1" dirty="0">
              <a:solidFill>
                <a:srgbClr val="0070C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1451" y="1489112"/>
            <a:ext cx="22308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smtClean="0">
                <a:solidFill>
                  <a:srgbClr val="7030A0"/>
                </a:solidFill>
                <a:latin typeface="Twinkl Cursive Unlooped" panose="02000000000000000000" pitchFamily="2" charset="0"/>
              </a:rPr>
              <a:t>Selfish</a:t>
            </a:r>
            <a:endParaRPr lang="en-GB" sz="4400" b="1" dirty="0">
              <a:solidFill>
                <a:srgbClr val="7030A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57197" y="441035"/>
            <a:ext cx="23474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smtClean="0">
                <a:solidFill>
                  <a:srgbClr val="92D050"/>
                </a:solidFill>
                <a:latin typeface="Twinkl Cursive Unlooped" panose="02000000000000000000" pitchFamily="2" charset="0"/>
              </a:rPr>
              <a:t>Friendly</a:t>
            </a:r>
            <a:endParaRPr lang="en-GB" sz="4400" b="1" dirty="0">
              <a:solidFill>
                <a:srgbClr val="92D05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0030" y="441036"/>
            <a:ext cx="18879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  <a:latin typeface="Twinkl Cursive Unlooped" panose="02000000000000000000" pitchFamily="2" charset="0"/>
              </a:rPr>
              <a:t>Fair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29121" y="1489112"/>
            <a:ext cx="2218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smtClean="0">
                <a:solidFill>
                  <a:srgbClr val="00B0F0"/>
                </a:solidFill>
                <a:latin typeface="Twinkl Cursive Unlooped" panose="02000000000000000000" pitchFamily="2" charset="0"/>
              </a:rPr>
              <a:t>Greedy</a:t>
            </a:r>
            <a:endParaRPr lang="en-GB" sz="4400" b="1" dirty="0">
              <a:solidFill>
                <a:srgbClr val="00B0F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78326" y="394109"/>
            <a:ext cx="18879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smtClean="0">
                <a:solidFill>
                  <a:srgbClr val="FFC000"/>
                </a:solidFill>
                <a:latin typeface="Twinkl Cursive Unlooped" panose="02000000000000000000" pitchFamily="2" charset="0"/>
              </a:rPr>
              <a:t>Nice</a:t>
            </a:r>
            <a:endParaRPr lang="en-GB" sz="4400" b="1" dirty="0">
              <a:solidFill>
                <a:srgbClr val="FFC00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4264" y="2637692"/>
            <a:ext cx="3351935" cy="3747030"/>
          </a:xfrm>
          <a:prstGeom prst="roundRect">
            <a:avLst/>
          </a:prstGeom>
          <a:solidFill>
            <a:srgbClr val="FF9F9F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Prefixed with ‘un’</a:t>
            </a:r>
            <a:endParaRPr lang="en-GB" sz="2400" b="1" dirty="0">
              <a:solidFill>
                <a:schemeClr val="tx1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462419" y="2637692"/>
            <a:ext cx="3351935" cy="3747030"/>
          </a:xfrm>
          <a:prstGeom prst="roundRect">
            <a:avLst/>
          </a:prstGeom>
          <a:solidFill>
            <a:srgbClr val="FF9F9F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Not prefixed with ‘un’</a:t>
            </a:r>
            <a:endParaRPr lang="en-GB" sz="2400" b="1" dirty="0">
              <a:solidFill>
                <a:schemeClr val="tx1"/>
              </a:solidFill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015" y="1006852"/>
            <a:ext cx="4884857" cy="50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133" r="11888"/>
          <a:stretch/>
        </p:blipFill>
        <p:spPr>
          <a:xfrm>
            <a:off x="3771900" y="2189172"/>
            <a:ext cx="5521569" cy="45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7118" y="236759"/>
            <a:ext cx="5990589" cy="1364948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latin typeface="Twinkl Cursive Unlooped" panose="02000000000000000000" pitchFamily="2" charset="0"/>
              </a:rPr>
              <a:t>Comparing Pig and Trevor</a:t>
            </a:r>
            <a:endParaRPr lang="en-GB" sz="3600" b="1" dirty="0">
              <a:latin typeface="Twinkl Cursive Unlooped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0261" y="2275030"/>
            <a:ext cx="10114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 smtClean="0"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Pig is greedy but Trevor</a:t>
            </a:r>
            <a:r>
              <a:rPr lang="en-GB" sz="2400" b="1" dirty="0" smtClean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is kind.</a:t>
            </a:r>
          </a:p>
          <a:p>
            <a:pPr>
              <a:spcAft>
                <a:spcPts val="0"/>
              </a:spcAft>
            </a:pPr>
            <a:endParaRPr lang="en-GB" sz="2400" b="1" dirty="0"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118" y="1813365"/>
            <a:ext cx="855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 smtClean="0"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E.g.,</a:t>
            </a:r>
            <a:endParaRPr lang="en-GB" sz="2400" b="1" dirty="0"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7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6" t="375" r="1000"/>
          <a:stretch/>
        </p:blipFill>
        <p:spPr>
          <a:xfrm>
            <a:off x="4329699" y="226004"/>
            <a:ext cx="3613069" cy="37969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61706" y="4173079"/>
            <a:ext cx="85490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atin typeface="Twinkl Cursive Unlooped" panose="02000000000000000000" pitchFamily="2" charset="0"/>
              </a:rPr>
              <a:t>LO</a:t>
            </a:r>
            <a:r>
              <a:rPr lang="en-GB" sz="2400" b="1" dirty="0">
                <a:latin typeface="Twinkl Cursive Unlooped" panose="02000000000000000000" pitchFamily="2" charset="0"/>
              </a:rPr>
              <a:t>: 3) To identify vowel digraphs which have been taught and the sounds which they represent.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6969"/>
                </a:solidFill>
                <a:latin typeface="Twinkl Cursive Unlooped" panose="02000000000000000000" pitchFamily="2" charset="0"/>
              </a:rPr>
              <a:t>To participate in performances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6969"/>
                </a:solidFill>
                <a:latin typeface="Twinkl Cursive Unlooped" panose="02000000000000000000" pitchFamily="2" charset="0"/>
              </a:rPr>
              <a:t>I can read and write vowel digraphs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6969"/>
                </a:solidFill>
                <a:latin typeface="Twinkl Cursive Unlooped" panose="02000000000000000000" pitchFamily="2" charset="0"/>
              </a:rPr>
              <a:t>I can take part in </a:t>
            </a:r>
            <a:r>
              <a:rPr lang="en-GB" sz="2400" b="1" dirty="0" smtClean="0">
                <a:solidFill>
                  <a:srgbClr val="FF6969"/>
                </a:solidFill>
                <a:latin typeface="Twinkl Cursive Unlooped" panose="02000000000000000000" pitchFamily="2" charset="0"/>
              </a:rPr>
              <a:t>performances</a:t>
            </a:r>
            <a:endParaRPr lang="en-GB" sz="2400" b="1" dirty="0">
              <a:solidFill>
                <a:srgbClr val="FF6969"/>
              </a:solidFill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2177" y="1011114"/>
            <a:ext cx="10788161" cy="4337539"/>
          </a:xfrm>
          <a:prstGeom prst="rect">
            <a:avLst/>
          </a:prstGeom>
          <a:solidFill>
            <a:srgbClr val="FF9F9F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GB" sz="5400" b="1" dirty="0" smtClean="0">
                <a:solidFill>
                  <a:schemeClr val="tx1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5400" b="1" dirty="0">
                <a:solidFill>
                  <a:schemeClr val="tx1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with that he proceeded to gather his </a:t>
            </a:r>
            <a:r>
              <a:rPr lang="en-GB" sz="5400" b="1" u="sng" dirty="0">
                <a:solidFill>
                  <a:srgbClr val="FF0000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stuff</a:t>
            </a:r>
            <a:r>
              <a:rPr lang="en-GB" sz="5400" b="1" dirty="0"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dirty="0" smtClean="0">
                <a:solidFill>
                  <a:schemeClr val="tx1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GB" sz="5400" b="1" dirty="0" smtClean="0">
                <a:solidFill>
                  <a:schemeClr val="tx1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5400" b="1" dirty="0" smtClean="0">
                <a:solidFill>
                  <a:schemeClr val="tx1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make </a:t>
            </a:r>
            <a:r>
              <a:rPr lang="en-GB" sz="5400" b="1" dirty="0">
                <a:solidFill>
                  <a:schemeClr val="tx1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 big pile with a </a:t>
            </a:r>
            <a:r>
              <a:rPr lang="en-GB" sz="5400" b="1" u="sng" dirty="0">
                <a:solidFill>
                  <a:srgbClr val="FF0000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huff</a:t>
            </a:r>
            <a:r>
              <a:rPr lang="en-GB" sz="5400" b="1" dirty="0"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dirty="0">
                <a:solidFill>
                  <a:schemeClr val="tx1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and a</a:t>
            </a:r>
            <a:r>
              <a:rPr lang="en-GB" sz="5400" b="1" dirty="0"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5400" b="1" u="sng" dirty="0">
                <a:solidFill>
                  <a:srgbClr val="FF0000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puff</a:t>
            </a:r>
            <a:r>
              <a:rPr lang="en-GB" sz="5400" b="1" dirty="0" smtClean="0"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5400" b="1" dirty="0"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6" t="375" r="1000"/>
          <a:stretch/>
        </p:blipFill>
        <p:spPr>
          <a:xfrm>
            <a:off x="4329699" y="226004"/>
            <a:ext cx="3613069" cy="37969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61706" y="4173079"/>
            <a:ext cx="85490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Twinkl Cursive Unlooped" panose="02000000000000000000" pitchFamily="2" charset="0"/>
              </a:rPr>
              <a:t>LO: 1) To correctly punctuate a question with a question mark.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6969"/>
                </a:solidFill>
                <a:latin typeface="Twinkl Cursive Unlooped" panose="02000000000000000000" pitchFamily="2" charset="0"/>
              </a:rPr>
              <a:t>To predict what might happen on the basis of what has been read so far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6969"/>
                </a:solidFill>
                <a:latin typeface="Twinkl Cursive Unlooped" panose="02000000000000000000" pitchFamily="2" charset="0"/>
              </a:rPr>
              <a:t>To use ‘and’ and question marks (?)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6969"/>
                </a:solidFill>
                <a:latin typeface="Twinkl Cursive Unlooped" panose="02000000000000000000" pitchFamily="2" charset="0"/>
              </a:rPr>
              <a:t>I can guess what might happen in a story</a:t>
            </a:r>
            <a:endParaRPr lang="en-GB" sz="2400" dirty="0">
              <a:solidFill>
                <a:srgbClr val="FF6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54615" y="564795"/>
            <a:ext cx="6037385" cy="62932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2177" y="633045"/>
            <a:ext cx="5442438" cy="5635871"/>
          </a:xfrm>
          <a:prstGeom prst="rect">
            <a:avLst/>
          </a:prstGeom>
          <a:solidFill>
            <a:srgbClr val="FF9F9F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GB" sz="4400" b="1" dirty="0">
                <a:solidFill>
                  <a:schemeClr val="tx1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And with that he proceeded to gather his </a:t>
            </a:r>
            <a:r>
              <a:rPr lang="en-GB" sz="4400" b="1" u="sng" dirty="0">
                <a:solidFill>
                  <a:srgbClr val="FF0000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things</a:t>
            </a:r>
            <a:r>
              <a:rPr lang="en-GB" sz="4400" b="1" dirty="0"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>
                <a:solidFill>
                  <a:schemeClr val="tx1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endParaRPr lang="en-GB" sz="4400" b="1" dirty="0">
              <a:solidFill>
                <a:schemeClr val="tx1"/>
              </a:solidFill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4400" b="1" dirty="0">
                <a:solidFill>
                  <a:schemeClr val="tx1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make a big pile with a</a:t>
            </a:r>
            <a:r>
              <a:rPr lang="en-GB" sz="4400" b="1" dirty="0"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u="sng" dirty="0" err="1">
                <a:solidFill>
                  <a:srgbClr val="FF0000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dring</a:t>
            </a:r>
            <a:r>
              <a:rPr lang="en-GB" sz="4400" b="1" dirty="0"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>
                <a:solidFill>
                  <a:schemeClr val="tx1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and a</a:t>
            </a:r>
            <a:r>
              <a:rPr lang="en-GB" sz="4400" b="1" dirty="0"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u="sng" dirty="0" err="1" smtClean="0">
                <a:solidFill>
                  <a:srgbClr val="FF0000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tring</a:t>
            </a:r>
            <a:r>
              <a:rPr lang="en-GB" sz="4400" b="1" dirty="0">
                <a:solidFill>
                  <a:schemeClr val="tx1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4400" b="1" dirty="0">
              <a:solidFill>
                <a:schemeClr val="tx1"/>
              </a:solidFill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6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1838" y="307098"/>
            <a:ext cx="2983214" cy="1364948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latin typeface="Twinkl Cursive Unlooped" panose="02000000000000000000" pitchFamily="2" charset="0"/>
              </a:rPr>
              <a:t>Examples</a:t>
            </a:r>
            <a:endParaRPr lang="en-GB" sz="3600" b="1" dirty="0">
              <a:latin typeface="Twinkl Cursive Unlooped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837" y="2050758"/>
            <a:ext cx="7713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 smtClean="0"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GB" sz="2400" b="1" dirty="0"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1837" y="307098"/>
            <a:ext cx="3728132" cy="1364948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latin typeface="Twinkl Cursive Unlooped" panose="02000000000000000000" pitchFamily="2" charset="0"/>
              </a:rPr>
              <a:t>Example Poem</a:t>
            </a:r>
            <a:endParaRPr lang="en-GB" sz="3600" b="1" dirty="0">
              <a:latin typeface="Twinkl Cursive Unlooped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837" y="2050758"/>
            <a:ext cx="735935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And with that he proceeded to gather his </a:t>
            </a:r>
            <a:r>
              <a:rPr lang="en-GB" sz="2400" b="1" u="sng" dirty="0">
                <a:solidFill>
                  <a:srgbClr val="FF0000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things</a:t>
            </a:r>
            <a:r>
              <a:rPr lang="en-GB" sz="2400" b="1" dirty="0"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smtClean="0"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GB" sz="2400" b="1" dirty="0" smtClean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make </a:t>
            </a:r>
            <a:r>
              <a:rPr lang="en-GB" sz="2400" b="1" dirty="0"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 big pile with a </a:t>
            </a:r>
            <a:r>
              <a:rPr lang="en-GB" sz="2400" b="1" u="sng" dirty="0" err="1">
                <a:solidFill>
                  <a:srgbClr val="FF0000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dring</a:t>
            </a:r>
            <a:r>
              <a:rPr lang="en-GB" sz="2400" b="1" dirty="0"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and a </a:t>
            </a:r>
            <a:r>
              <a:rPr lang="en-GB" sz="2400" b="1" u="sng" dirty="0" err="1">
                <a:solidFill>
                  <a:srgbClr val="FF0000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tring</a:t>
            </a:r>
            <a:r>
              <a:rPr lang="en-GB" sz="2400" b="1" dirty="0" smtClean="0"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en-GB" sz="2400" b="1" dirty="0">
              <a:latin typeface="Twinkl Cursive Unlooped" panose="020000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400" b="1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with that he proceeded to gather his </a:t>
            </a:r>
            <a:r>
              <a:rPr lang="en-GB" sz="2400" b="1" u="sng" dirty="0">
                <a:solidFill>
                  <a:srgbClr val="FF3399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toys</a:t>
            </a:r>
            <a:r>
              <a:rPr lang="en-GB" sz="2400" b="1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make a big pile with a </a:t>
            </a:r>
            <a:r>
              <a:rPr lang="en-GB" sz="2400" b="1" dirty="0" err="1">
                <a:solidFill>
                  <a:srgbClr val="FF3399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floy</a:t>
            </a:r>
            <a:r>
              <a:rPr lang="en-GB" sz="2400" b="1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a </a:t>
            </a:r>
            <a:r>
              <a:rPr lang="en-GB" sz="2400" b="1" dirty="0" err="1">
                <a:solidFill>
                  <a:srgbClr val="FF3399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bloy</a:t>
            </a:r>
            <a:r>
              <a:rPr lang="en-GB" sz="2400" b="1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en-GB" sz="2400" b="1" dirty="0"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b="1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with that he proceeded to gather his </a:t>
            </a:r>
            <a:r>
              <a:rPr lang="en-GB" sz="2400" b="1" u="sng" dirty="0">
                <a:solidFill>
                  <a:srgbClr val="7030A0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stuff</a:t>
            </a:r>
            <a:r>
              <a:rPr lang="en-GB" sz="2400" b="1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make a big pile with a </a:t>
            </a:r>
            <a:r>
              <a:rPr lang="en-GB" sz="2400" b="1" u="sng" dirty="0">
                <a:solidFill>
                  <a:srgbClr val="7030A0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rough</a:t>
            </a:r>
            <a:r>
              <a:rPr lang="en-GB" sz="2400" b="1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a </a:t>
            </a:r>
            <a:r>
              <a:rPr lang="en-GB" sz="2400" b="1" dirty="0" err="1">
                <a:solidFill>
                  <a:srgbClr val="7030A0"/>
                </a:solidFill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crough</a:t>
            </a:r>
            <a:r>
              <a:rPr lang="en-GB" sz="2400" b="1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en-GB" sz="2400" b="1" dirty="0"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b="1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That greedy pug called Pig.</a:t>
            </a:r>
          </a:p>
          <a:p>
            <a:pPr>
              <a:spcAft>
                <a:spcPts val="0"/>
              </a:spcAft>
            </a:pPr>
            <a:endParaRPr lang="en-GB" sz="2400" b="1" dirty="0"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1837" y="307098"/>
            <a:ext cx="3728132" cy="1364948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latin typeface="Twinkl Cursive Unlooped" panose="02000000000000000000" pitchFamily="2" charset="0"/>
              </a:rPr>
              <a:t>Class Poem</a:t>
            </a:r>
            <a:endParaRPr lang="en-GB" sz="3600" b="1" dirty="0">
              <a:latin typeface="Twinkl Cursive Unlooped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838" y="2050758"/>
            <a:ext cx="7042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And with that he proceeded to </a:t>
            </a:r>
            <a:endParaRPr lang="en-GB" sz="2400" b="1" dirty="0" smtClean="0">
              <a:latin typeface="Twinkl Cursive Unlooped" panose="020000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400" b="1" dirty="0" smtClean="0"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GB" sz="2400" b="1" dirty="0" smtClean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latin typeface="Twinkl Cursive Unlooped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make a</a:t>
            </a:r>
          </a:p>
          <a:p>
            <a:pPr>
              <a:spcAft>
                <a:spcPts val="0"/>
              </a:spcAft>
            </a:pPr>
            <a:endParaRPr lang="en-GB" sz="2400" b="1" dirty="0">
              <a:latin typeface="Twinkl Cursive Unlooped" panose="020000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400" b="1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with that he proceeded to </a:t>
            </a:r>
            <a:endParaRPr lang="en-GB" sz="2400" b="1" dirty="0" smtClean="0"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b="1" dirty="0" smtClean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400" b="1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make </a:t>
            </a:r>
            <a:r>
              <a:rPr lang="en-GB" sz="2400" b="1" dirty="0" smtClean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</a:p>
          <a:p>
            <a:pPr>
              <a:spcAft>
                <a:spcPts val="0"/>
              </a:spcAft>
            </a:pPr>
            <a:endParaRPr lang="en-GB" sz="2400" b="1" dirty="0"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b="1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with that he proceeded </a:t>
            </a:r>
            <a:endParaRPr lang="en-GB" sz="2400" b="1" dirty="0" smtClean="0"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b="1" dirty="0" smtClean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2400" b="1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make </a:t>
            </a:r>
            <a:r>
              <a:rPr lang="en-GB" sz="2400" b="1" dirty="0" smtClean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</a:p>
          <a:p>
            <a:pPr>
              <a:spcAft>
                <a:spcPts val="0"/>
              </a:spcAft>
            </a:pPr>
            <a:endParaRPr lang="en-GB" sz="2400" b="1" dirty="0"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b="1" dirty="0" smtClean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</a:p>
          <a:p>
            <a:pPr>
              <a:spcAft>
                <a:spcPts val="0"/>
              </a:spcAft>
            </a:pPr>
            <a:endParaRPr lang="en-GB" sz="2400" b="1" dirty="0">
              <a:latin typeface="Twinkl Cursive Un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34215" y="1845752"/>
            <a:ext cx="6506500" cy="2972434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latin typeface="Twinkl Cursive Unlooped" panose="02000000000000000000" pitchFamily="2" charset="0"/>
              </a:rPr>
              <a:t>Who would like to share?</a:t>
            </a:r>
            <a:endParaRPr lang="en-GB" sz="3600" b="1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6" t="375" r="1000"/>
          <a:stretch/>
        </p:blipFill>
        <p:spPr>
          <a:xfrm>
            <a:off x="4329699" y="226004"/>
            <a:ext cx="3613069" cy="37969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61706" y="4173079"/>
            <a:ext cx="8549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atin typeface="Twinkl Cursive Unlooped" panose="02000000000000000000" pitchFamily="2" charset="0"/>
              </a:rPr>
              <a:t>LO</a:t>
            </a:r>
            <a:r>
              <a:rPr lang="en-GB" sz="2400" b="1" dirty="0">
                <a:latin typeface="Twinkl Cursive Unlooped" panose="02000000000000000000" pitchFamily="2" charset="0"/>
              </a:rPr>
              <a:t>: 4) To listen to and discuss non-fiction at a level beyond which they can read independently.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6969"/>
                </a:solidFill>
                <a:latin typeface="Twinkl Cursive Unlooped" panose="02000000000000000000" pitchFamily="2" charset="0"/>
              </a:rPr>
              <a:t>I can find out facts from information </a:t>
            </a:r>
            <a:r>
              <a:rPr lang="en-GB" sz="2400" b="1" dirty="0" smtClean="0">
                <a:solidFill>
                  <a:srgbClr val="FF6969"/>
                </a:solidFill>
                <a:latin typeface="Twinkl Cursive Unlooped" panose="02000000000000000000" pitchFamily="2" charset="0"/>
              </a:rPr>
              <a:t>books</a:t>
            </a:r>
            <a:endParaRPr lang="en-GB" sz="2400" b="1" dirty="0">
              <a:solidFill>
                <a:srgbClr val="FF6969"/>
              </a:solidFill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22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893"/>
          <a:stretch/>
        </p:blipFill>
        <p:spPr>
          <a:xfrm rot="20183349" flipH="1">
            <a:off x="4295738" y="2701953"/>
            <a:ext cx="3513163" cy="272922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42032" y="382712"/>
            <a:ext cx="7820574" cy="1768305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latin typeface="Twinkl Cursive Unlooped" panose="02000000000000000000" pitchFamily="2" charset="0"/>
              </a:rPr>
              <a:t>Choose a cat, parrot or rabbit. </a:t>
            </a:r>
            <a:endParaRPr lang="en-GB" sz="3600" b="1" dirty="0">
              <a:latin typeface="Twinkl Cursive Unlooped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743" t="8213" r="14127"/>
          <a:stretch/>
        </p:blipFill>
        <p:spPr>
          <a:xfrm>
            <a:off x="1060927" y="2278796"/>
            <a:ext cx="2770846" cy="3575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411" y="2278796"/>
            <a:ext cx="3076508" cy="37416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1305" y="5789661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winkl Cursive Unlooped" panose="02000000000000000000" pitchFamily="2" charset="0"/>
              </a:rPr>
              <a:t>Scratch the cat</a:t>
            </a:r>
            <a:endParaRPr lang="en-GB" sz="2400" b="1" dirty="0">
              <a:latin typeface="Twinkl Cursive Unloope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7092" y="580565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winkl Cursive Unlooped" panose="02000000000000000000" pitchFamily="2" charset="0"/>
              </a:rPr>
              <a:t>Peck the parrot</a:t>
            </a:r>
            <a:endParaRPr lang="en-GB" sz="2400" b="1" dirty="0">
              <a:latin typeface="Twinkl Cursive Unlooped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43956" y="5854338"/>
            <a:ext cx="2699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Twinkl Cursive Unlooped" panose="02000000000000000000" pitchFamily="2" charset="0"/>
              </a:rPr>
              <a:t>Thump the rabbit</a:t>
            </a:r>
            <a:endParaRPr lang="en-GB" sz="2400" b="1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95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21836" y="307098"/>
            <a:ext cx="3557981" cy="624719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Twinkl Cursive Unlooped" panose="02000000000000000000" pitchFamily="2" charset="0"/>
              </a:rPr>
              <a:t>What do they eat?</a:t>
            </a:r>
            <a:endParaRPr lang="en-GB" sz="2800" b="1" dirty="0">
              <a:latin typeface="Twinkl Cursive Unlooped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75482" y="3407349"/>
            <a:ext cx="4550758" cy="659553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Twinkl Cursive Unlooped" panose="02000000000000000000" pitchFamily="2" charset="0"/>
              </a:rPr>
              <a:t>What do they play with?</a:t>
            </a:r>
            <a:endParaRPr lang="en-GB" sz="2800" b="1" dirty="0">
              <a:latin typeface="Twinkl Cursive Unlooped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93875" y="307098"/>
            <a:ext cx="4136572" cy="624719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Twinkl Cursive Unlooped" panose="02000000000000000000" pitchFamily="2" charset="0"/>
              </a:rPr>
              <a:t>Do they sleep?</a:t>
            </a:r>
            <a:endParaRPr lang="en-GB" sz="2800" b="1" dirty="0">
              <a:latin typeface="Twinkl Cursive Unlooped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1836" y="3400696"/>
            <a:ext cx="4134658" cy="666206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Twinkl Cursive Unlooped" panose="02000000000000000000" pitchFamily="2" charset="0"/>
              </a:rPr>
              <a:t>How do they exercise?</a:t>
            </a:r>
            <a:endParaRPr lang="en-GB" sz="2800" b="1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5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83048" y="2266526"/>
            <a:ext cx="5064563" cy="2340308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latin typeface="Twinkl Cursive Unlooped" panose="02000000000000000000" pitchFamily="2" charset="0"/>
              </a:rPr>
              <a:t>How could your pet have an accident?</a:t>
            </a:r>
            <a:endParaRPr lang="en-GB" sz="3600" b="1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55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6" t="375" r="1000"/>
          <a:stretch/>
        </p:blipFill>
        <p:spPr>
          <a:xfrm>
            <a:off x="4329699" y="226004"/>
            <a:ext cx="3613069" cy="37969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61706" y="4173079"/>
            <a:ext cx="85490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atin typeface="Twinkl Cursive Unlooped" panose="02000000000000000000" pitchFamily="2" charset="0"/>
              </a:rPr>
              <a:t>LO</a:t>
            </a:r>
            <a:r>
              <a:rPr lang="en-GB" sz="2400" b="1" dirty="0">
                <a:latin typeface="Twinkl Cursive Unlooped" panose="02000000000000000000" pitchFamily="2" charset="0"/>
              </a:rPr>
              <a:t>: 5) To say out loud what they are going to write about.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6969"/>
                </a:solidFill>
                <a:latin typeface="Twinkl Cursive Unlooped" panose="02000000000000000000" pitchFamily="2" charset="0"/>
              </a:rPr>
              <a:t>I can talk about my story </a:t>
            </a:r>
            <a:r>
              <a:rPr lang="en-GB" sz="2400" b="1" dirty="0" smtClean="0">
                <a:solidFill>
                  <a:srgbClr val="FF6969"/>
                </a:solidFill>
                <a:latin typeface="Twinkl Cursive Unlooped" panose="02000000000000000000" pitchFamily="2" charset="0"/>
              </a:rPr>
              <a:t>ideas</a:t>
            </a:r>
            <a:endParaRPr lang="en-GB" sz="2400" b="1" dirty="0">
              <a:solidFill>
                <a:srgbClr val="FF6969"/>
              </a:solidFill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5461" t="11715" r="18762" b="17682"/>
          <a:stretch/>
        </p:blipFill>
        <p:spPr>
          <a:xfrm>
            <a:off x="6077453" y="433176"/>
            <a:ext cx="2255520" cy="24209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9527">
            <a:off x="2315737" y="3372807"/>
            <a:ext cx="4171172" cy="2734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93" b="99537" l="7407" r="100000">
                        <a14:foregroundMark x1="26620" y1="59722" x2="25000" y2="84491"/>
                        <a14:foregroundMark x1="45139" y1="81481" x2="70833" y2="75000"/>
                      </a14:backgroundRemoval>
                    </a14:imgEffect>
                  </a14:imgLayer>
                </a14:imgProps>
              </a:ext>
            </a:extLst>
          </a:blip>
          <a:srcRect l="6614" t="27936"/>
          <a:stretch/>
        </p:blipFill>
        <p:spPr>
          <a:xfrm rot="20891371">
            <a:off x="7124399" y="3552025"/>
            <a:ext cx="3225215" cy="2488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53241" l="0" r="80556">
                        <a14:foregroundMark x1="17593" y1="38194" x2="5093" y2="29861"/>
                        <a14:foregroundMark x1="3241" y1="32639" x2="1852" y2="35185"/>
                        <a14:foregroundMark x1="16667" y1="47685" x2="22685" y2="48380"/>
                      </a14:backgroundRemoval>
                    </a14:imgEffect>
                  </a14:imgLayer>
                </a14:imgProps>
              </a:ext>
            </a:extLst>
          </a:blip>
          <a:srcRect r="18677" b="45291"/>
          <a:stretch/>
        </p:blipFill>
        <p:spPr>
          <a:xfrm>
            <a:off x="6659838" y="2109735"/>
            <a:ext cx="3346269" cy="2251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566" b="67328" l="28817" r="87691">
                        <a14:foregroundMark x1="45992" y1="18122" x2="62691" y2="39683"/>
                        <a14:foregroundMark x1="66889" y1="24603" x2="79676" y2="35317"/>
                      </a14:backgroundRemoval>
                    </a14:imgEffect>
                  </a14:imgLayer>
                </a14:imgProps>
              </a:ext>
            </a:extLst>
          </a:blip>
          <a:srcRect l="27863" t="28083" r="51842" b="32297"/>
          <a:stretch/>
        </p:blipFill>
        <p:spPr>
          <a:xfrm>
            <a:off x="3166005" y="398681"/>
            <a:ext cx="1541417" cy="2170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5" b="63027" l="22721" r="64861">
                        <a14:foregroundMark x1="89300" y1="44444" x2="95509" y2="45594"/>
                        <a14:foregroundMark x1="86262" y1="56513" x2="85469" y2="62452"/>
                        <a14:foregroundMark x1="66446" y1="13218" x2="65125" y2="4406"/>
                        <a14:foregroundMark x1="30779" y1="16475" x2="59445" y2="56705"/>
                        <a14:foregroundMark x1="60238" y1="52299" x2="59181" y2="63027"/>
                        <a14:backgroundMark x1="65258" y1="18774" x2="86922" y2="49042"/>
                        <a14:backgroundMark x1="85865" y1="42720" x2="67371" y2="13410"/>
                        <a14:backgroundMark x1="61559" y1="13985" x2="69089" y2="192"/>
                      </a14:backgroundRemoval>
                    </a14:imgEffect>
                  </a14:imgLayer>
                </a14:imgProps>
              </a:ext>
            </a:extLst>
          </a:blip>
          <a:srcRect l="21884" r="35240" b="31778"/>
          <a:stretch/>
        </p:blipFill>
        <p:spPr>
          <a:xfrm rot="1683547">
            <a:off x="4821946" y="1705011"/>
            <a:ext cx="2094716" cy="2298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618" b="97191" l="40440" r="97800"/>
                    </a14:imgEffect>
                  </a14:imgLayer>
                </a14:imgProps>
              </a:ext>
            </a:extLst>
          </a:blip>
          <a:srcRect l="38544"/>
          <a:stretch/>
        </p:blipFill>
        <p:spPr>
          <a:xfrm>
            <a:off x="3926821" y="2569376"/>
            <a:ext cx="1629597" cy="15972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443015">
            <a:off x="2825781" y="5118370"/>
            <a:ext cx="3343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Goudy Stout" panose="0202090407030B020401" pitchFamily="18" charset="0"/>
              </a:rPr>
              <a:t>MINE</a:t>
            </a:r>
            <a:endParaRPr lang="en-GB" sz="4000" b="1" dirty="0">
              <a:solidFill>
                <a:schemeClr val="bg1"/>
              </a:solidFill>
              <a:latin typeface="Goudy Stout" panose="0202090407030B0204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04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6239" y="590212"/>
            <a:ext cx="3287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Twinkl Cursive Unlooped" panose="02000000000000000000" pitchFamily="2" charset="0"/>
              </a:rPr>
              <a:t>3. One day pig piles all of his things together</a:t>
            </a:r>
            <a:endParaRPr lang="en-GB" sz="2400" b="1" dirty="0">
              <a:solidFill>
                <a:srgbClr val="FF000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2459" y="3104551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B050"/>
                </a:solidFill>
                <a:latin typeface="Twinkl Cursive Unlooped" panose="02000000000000000000" pitchFamily="2" charset="0"/>
              </a:rPr>
              <a:t>2. Pig lives with Trevor</a:t>
            </a:r>
            <a:endParaRPr lang="en-GB" sz="2400" b="1" dirty="0">
              <a:solidFill>
                <a:srgbClr val="00B05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1807" y="3104551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3399"/>
                </a:solidFill>
                <a:latin typeface="Twinkl Cursive Unlooped" panose="02000000000000000000" pitchFamily="2" charset="0"/>
              </a:rPr>
              <a:t>4. Pig falls out of the window</a:t>
            </a:r>
            <a:endParaRPr lang="en-GB" sz="2400" b="1" dirty="0">
              <a:solidFill>
                <a:srgbClr val="FF3399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38009" y="4798422"/>
            <a:ext cx="2629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Twinkl Cursive Unlooped" panose="02000000000000000000" pitchFamily="2" charset="0"/>
              </a:rPr>
              <a:t>5. Now Pig shares with </a:t>
            </a:r>
            <a:r>
              <a:rPr lang="en-GB" sz="2400" b="1" dirty="0">
                <a:solidFill>
                  <a:srgbClr val="7030A0"/>
                </a:solidFill>
                <a:latin typeface="Twinkl Cursive Unlooped" panose="02000000000000000000" pitchFamily="2" charset="0"/>
              </a:rPr>
              <a:t>T</a:t>
            </a:r>
            <a:r>
              <a:rPr lang="en-GB" sz="2400" b="1" dirty="0" smtClean="0">
                <a:solidFill>
                  <a:srgbClr val="7030A0"/>
                </a:solidFill>
                <a:latin typeface="Twinkl Cursive Unlooped" panose="02000000000000000000" pitchFamily="2" charset="0"/>
              </a:rPr>
              <a:t>revor</a:t>
            </a:r>
            <a:endParaRPr lang="en-GB" sz="2400" b="1" dirty="0">
              <a:solidFill>
                <a:srgbClr val="7030A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5030" y="4798423"/>
            <a:ext cx="2394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B0F0"/>
                </a:solidFill>
                <a:latin typeface="Twinkl Cursive Unlooped" panose="02000000000000000000" pitchFamily="2" charset="0"/>
              </a:rPr>
              <a:t>1. Pig is a greedy dog who doesn’t share </a:t>
            </a:r>
            <a:endParaRPr lang="en-GB" sz="2400" b="1" dirty="0">
              <a:solidFill>
                <a:srgbClr val="00B0F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3504110" y="1790541"/>
            <a:ext cx="4691744" cy="4044607"/>
          </a:xfrm>
          <a:prstGeom prst="triangle">
            <a:avLst/>
          </a:prstGeom>
          <a:solidFill>
            <a:srgbClr val="C00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624" y="3654071"/>
            <a:ext cx="1951325" cy="205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2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10691" y="822905"/>
            <a:ext cx="5808617" cy="5142467"/>
            <a:chOff x="2810691" y="822905"/>
            <a:chExt cx="5808617" cy="5142467"/>
          </a:xfrm>
        </p:grpSpPr>
        <p:sp>
          <p:nvSpPr>
            <p:cNvPr id="2" name="TextBox 1"/>
            <p:cNvSpPr txBox="1"/>
            <p:nvPr/>
          </p:nvSpPr>
          <p:spPr>
            <a:xfrm>
              <a:off x="3688081" y="822905"/>
              <a:ext cx="40538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 smtClean="0">
                  <a:latin typeface="Twinkl Cursive Unlooped" panose="02000000000000000000" pitchFamily="2" charset="0"/>
                </a:rPr>
                <a:t>Bully the lizard</a:t>
              </a:r>
              <a:endParaRPr lang="en-GB" sz="4000" b="1" dirty="0">
                <a:latin typeface="Twinkl Cursive Unlooped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909" t="17607" r="6720" b="19096"/>
            <a:stretch/>
          </p:blipFill>
          <p:spPr>
            <a:xfrm>
              <a:off x="2810691" y="1757272"/>
              <a:ext cx="5808617" cy="4208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37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6240" y="959544"/>
            <a:ext cx="3287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Twinkl Cursive Unlooped" panose="02000000000000000000" pitchFamily="2" charset="0"/>
              </a:rPr>
              <a:t>One day Bully</a:t>
            </a:r>
            <a:endParaRPr lang="en-GB" sz="2400" b="1" dirty="0">
              <a:solidFill>
                <a:srgbClr val="FF000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2459" y="3104551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B050"/>
                </a:solidFill>
                <a:latin typeface="Twinkl Cursive Unlooped" panose="02000000000000000000" pitchFamily="2" charset="0"/>
              </a:rPr>
              <a:t>Bully</a:t>
            </a:r>
            <a:endParaRPr lang="en-GB" sz="2400" b="1" dirty="0">
              <a:solidFill>
                <a:srgbClr val="00B05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1807" y="3104551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3399"/>
                </a:solidFill>
                <a:latin typeface="Twinkl Cursive Unlooped" panose="02000000000000000000" pitchFamily="2" charset="0"/>
              </a:rPr>
              <a:t>Bully</a:t>
            </a:r>
            <a:endParaRPr lang="en-GB" sz="2400" b="1" dirty="0">
              <a:solidFill>
                <a:srgbClr val="FF3399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4136" y="5167755"/>
            <a:ext cx="2647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  <a:latin typeface="Twinkl Cursive Unlooped" panose="02000000000000000000" pitchFamily="2" charset="0"/>
              </a:rPr>
              <a:t>Now Bully</a:t>
            </a:r>
            <a:endParaRPr lang="en-GB" sz="2400" b="1" dirty="0">
              <a:solidFill>
                <a:srgbClr val="7030A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5030" y="4798423"/>
            <a:ext cx="2394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B0F0"/>
                </a:solidFill>
                <a:latin typeface="Twinkl Cursive Unlooped" panose="02000000000000000000" pitchFamily="2" charset="0"/>
              </a:rPr>
              <a:t>Bully</a:t>
            </a:r>
            <a:endParaRPr lang="en-GB" sz="2400" b="1" dirty="0">
              <a:solidFill>
                <a:srgbClr val="00B0F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3504110" y="1790541"/>
            <a:ext cx="4691744" cy="4044607"/>
          </a:xfrm>
          <a:prstGeom prst="triangle">
            <a:avLst/>
          </a:prstGeom>
          <a:solidFill>
            <a:srgbClr val="C00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47" y="276079"/>
            <a:ext cx="2021635" cy="18285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592490" y="276079"/>
            <a:ext cx="2238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winkl Cursive Unlooped" panose="02000000000000000000" pitchFamily="2" charset="0"/>
              </a:rPr>
              <a:t>One </a:t>
            </a:r>
            <a:r>
              <a:rPr lang="en-GB" sz="2000" b="1" dirty="0">
                <a:latin typeface="Twinkl Cursive Unlooped" panose="02000000000000000000" pitchFamily="2" charset="0"/>
              </a:rPr>
              <a:t>day…</a:t>
            </a:r>
          </a:p>
          <a:p>
            <a:r>
              <a:rPr lang="en-GB" sz="2000" b="1" dirty="0" smtClean="0">
                <a:latin typeface="Twinkl Cursive Unlooped" panose="02000000000000000000" pitchFamily="2" charset="0"/>
              </a:rPr>
              <a:t>When </a:t>
            </a:r>
            <a:r>
              <a:rPr lang="en-GB" sz="2000" b="1" dirty="0">
                <a:latin typeface="Twinkl Cursive Unlooped" panose="02000000000000000000" pitchFamily="2" charset="0"/>
              </a:rPr>
              <a:t>suddenly…</a:t>
            </a:r>
          </a:p>
          <a:p>
            <a:r>
              <a:rPr lang="en-GB" sz="2000" b="1" dirty="0" smtClean="0">
                <a:latin typeface="Twinkl Cursive Unlooped" panose="02000000000000000000" pitchFamily="2" charset="0"/>
              </a:rPr>
              <a:t>Now</a:t>
            </a:r>
            <a:r>
              <a:rPr lang="en-GB" sz="2000" b="1" dirty="0">
                <a:latin typeface="Twinkl Cursive Un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3741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6239" y="1003087"/>
            <a:ext cx="328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  <a:latin typeface="Twinkl Cursive Unlooped" panose="02000000000000000000" pitchFamily="2" charset="0"/>
              </a:rPr>
              <a:t>3. Dilemma</a:t>
            </a:r>
            <a:endParaRPr lang="en-GB" sz="3600" b="1" dirty="0">
              <a:solidFill>
                <a:srgbClr val="FF000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1008" y="3166512"/>
            <a:ext cx="266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B050"/>
                </a:solidFill>
                <a:latin typeface="Twinkl Cursive Unlooped" panose="02000000000000000000" pitchFamily="2" charset="0"/>
              </a:rPr>
              <a:t>2. Build up</a:t>
            </a:r>
            <a:endParaRPr lang="en-GB" sz="3600" b="1" dirty="0">
              <a:solidFill>
                <a:srgbClr val="00B05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1806" y="3166513"/>
            <a:ext cx="30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3399"/>
                </a:solidFill>
                <a:latin typeface="Twinkl Cursive Unlooped" panose="02000000000000000000" pitchFamily="2" charset="0"/>
              </a:rPr>
              <a:t>4. Resolution</a:t>
            </a:r>
            <a:endParaRPr lang="en-GB" sz="3600" b="1" dirty="0">
              <a:solidFill>
                <a:srgbClr val="FF3399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5854" y="5189222"/>
            <a:ext cx="2647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7030A0"/>
                </a:solidFill>
                <a:latin typeface="Twinkl Cursive Unlooped" panose="02000000000000000000" pitchFamily="2" charset="0"/>
              </a:rPr>
              <a:t>5. Closing</a:t>
            </a:r>
            <a:endParaRPr lang="en-GB" sz="3600" b="1" dirty="0">
              <a:solidFill>
                <a:srgbClr val="7030A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240" y="5189019"/>
            <a:ext cx="279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B0F0"/>
                </a:solidFill>
                <a:latin typeface="Twinkl Cursive Unlooped" panose="02000000000000000000" pitchFamily="2" charset="0"/>
              </a:rPr>
              <a:t>1. Opening</a:t>
            </a:r>
            <a:endParaRPr lang="en-GB" sz="3600" b="1" dirty="0">
              <a:solidFill>
                <a:srgbClr val="00B0F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3504110" y="1790541"/>
            <a:ext cx="4691744" cy="4044607"/>
          </a:xfrm>
          <a:prstGeom prst="triangle">
            <a:avLst/>
          </a:prstGeom>
          <a:solidFill>
            <a:srgbClr val="C00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83048" y="2266526"/>
            <a:ext cx="5064563" cy="2340308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latin typeface="Twinkl Cursive Unlooped" panose="02000000000000000000" pitchFamily="2" charset="0"/>
              </a:rPr>
              <a:t>Who would like to share their story?</a:t>
            </a:r>
            <a:endParaRPr lang="en-GB" sz="3600" b="1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42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1838" y="307098"/>
            <a:ext cx="2983214" cy="1364948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latin typeface="Twinkl Cursive Unlooped" panose="02000000000000000000" pitchFamily="2" charset="0"/>
              </a:rPr>
              <a:t>Questions</a:t>
            </a:r>
            <a:endParaRPr lang="en-GB" sz="3600" b="1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0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557" y="2353241"/>
            <a:ext cx="4078405" cy="425767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30420" y="200298"/>
            <a:ext cx="3497019" cy="1611086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latin typeface="Twinkl Cursive Unlooped" panose="02000000000000000000" pitchFamily="2" charset="0"/>
              </a:rPr>
              <a:t>Pig the Pug</a:t>
            </a:r>
            <a:endParaRPr lang="en-GB" sz="4400" b="1" dirty="0">
              <a:latin typeface="Twinkl Cursive Unlooped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5251268" y="461555"/>
            <a:ext cx="5818215" cy="3004455"/>
          </a:xfrm>
          <a:prstGeom prst="wedgeEllipseCallou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latin typeface="Twinkl Cursive Unlooped" panose="02000000000000000000" pitchFamily="2" charset="0"/>
              </a:rPr>
              <a:t>I’m Pig and I don’t like to share. All of the toys are MINE!!!</a:t>
            </a:r>
            <a:endParaRPr lang="en-GB" sz="3200" b="1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11" y="262339"/>
            <a:ext cx="5874523" cy="617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9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606" y="1116623"/>
            <a:ext cx="4078405" cy="425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6431" y="589085"/>
            <a:ext cx="9653954" cy="1547446"/>
          </a:xfrm>
          <a:prstGeom prst="rect">
            <a:avLst/>
          </a:prstGeom>
          <a:solidFill>
            <a:srgbClr val="FF9F9F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Pig is greedy.</a:t>
            </a:r>
            <a:endParaRPr lang="en-GB" sz="5400" dirty="0">
              <a:solidFill>
                <a:schemeClr val="tx1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6431" y="3396762"/>
            <a:ext cx="9653954" cy="1547446"/>
          </a:xfrm>
          <a:prstGeom prst="rect">
            <a:avLst/>
          </a:prstGeom>
          <a:solidFill>
            <a:srgbClr val="FF9F9F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Pig is selfish.</a:t>
            </a:r>
            <a:endParaRPr lang="en-GB" sz="5400" dirty="0">
              <a:solidFill>
                <a:schemeClr val="tx1"/>
              </a:solidFill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27638" y="2224455"/>
            <a:ext cx="9653954" cy="1547446"/>
          </a:xfrm>
          <a:prstGeom prst="rect">
            <a:avLst/>
          </a:prstGeom>
          <a:solidFill>
            <a:srgbClr val="FF9F9F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Pig is greedy and </a:t>
            </a:r>
            <a:r>
              <a:rPr lang="en-GB" sz="5400" dirty="0">
                <a:solidFill>
                  <a:schemeClr val="tx1"/>
                </a:solidFill>
                <a:latin typeface="Twinkl Cursive Unlooped" panose="02000000000000000000" pitchFamily="2" charset="0"/>
              </a:rPr>
              <a:t>P</a:t>
            </a:r>
            <a:r>
              <a:rPr lang="en-GB" sz="5400" dirty="0" smtClean="0">
                <a:solidFill>
                  <a:schemeClr val="tx1"/>
                </a:solidFill>
                <a:latin typeface="Twinkl Cursive Unlooped" panose="02000000000000000000" pitchFamily="2" charset="0"/>
              </a:rPr>
              <a:t>ig is selfish.</a:t>
            </a:r>
            <a:endParaRPr lang="en-GB" sz="5400" dirty="0">
              <a:solidFill>
                <a:schemeClr val="tx1"/>
              </a:solidFill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9CF392F08E84BB10AC62A93A72065" ma:contentTypeVersion="18" ma:contentTypeDescription="Create a new document." ma:contentTypeScope="" ma:versionID="f690232ced66c7425daea09fbafd805f">
  <xsd:schema xmlns:xsd="http://www.w3.org/2001/XMLSchema" xmlns:xs="http://www.w3.org/2001/XMLSchema" xmlns:p="http://schemas.microsoft.com/office/2006/metadata/properties" xmlns:ns2="ab976e31-d3d6-4222-8566-9debf25a7146" xmlns:ns3="3c895300-2cf3-4ddb-98e1-00381e8f1ef1" targetNamespace="http://schemas.microsoft.com/office/2006/metadata/properties" ma:root="true" ma:fieldsID="bbde35522deb102a951f815fe751225a" ns2:_="" ns3:_="">
    <xsd:import namespace="ab976e31-d3d6-4222-8566-9debf25a7146"/>
    <xsd:import namespace="3c895300-2cf3-4ddb-98e1-00381e8f1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76e31-d3d6-4222-8566-9debf25a7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a340a3-a53d-46cf-bc88-e13b67bce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5300-2cf3-4ddb-98e1-00381e8f1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e7465b-ce5e-4ce0-be95-f7882fa701b4}" ma:internalName="TaxCatchAll" ma:showField="CatchAllData" ma:web="3c895300-2cf3-4ddb-98e1-00381e8f1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895300-2cf3-4ddb-98e1-00381e8f1ef1" xsi:nil="true"/>
    <lcf76f155ced4ddcb4097134ff3c332f xmlns="ab976e31-d3d6-4222-8566-9debf25a71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DC86F5-0D6D-4CC6-BA70-72CC0D2AA09A}"/>
</file>

<file path=customXml/itemProps2.xml><?xml version="1.0" encoding="utf-8"?>
<ds:datastoreItem xmlns:ds="http://schemas.openxmlformats.org/officeDocument/2006/customXml" ds:itemID="{2BC027FD-B1C6-4547-8388-8F26AE55B16F}"/>
</file>

<file path=customXml/itemProps3.xml><?xml version="1.0" encoding="utf-8"?>
<ds:datastoreItem xmlns:ds="http://schemas.openxmlformats.org/officeDocument/2006/customXml" ds:itemID="{105A69B9-7158-410E-AC5E-ECF48C22C947}"/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581</Words>
  <Application>Microsoft Office PowerPoint</Application>
  <PresentationFormat>Widescreen</PresentationFormat>
  <Paragraphs>106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Goudy Stout</vt:lpstr>
      <vt:lpstr>Times New Roman</vt:lpstr>
      <vt:lpstr>Twinkl Cursive Unlooped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Solihull 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Pig the Pug</dc:title>
  <dc:creator>Paula REDFERN</dc:creator>
  <cp:lastModifiedBy>Paula REDFERN</cp:lastModifiedBy>
  <cp:revision>51</cp:revision>
  <dcterms:created xsi:type="dcterms:W3CDTF">2024-01-17T12:36:13Z</dcterms:created>
  <dcterms:modified xsi:type="dcterms:W3CDTF">2024-01-19T16:12:12Z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0x010100FD89CF392F08E84BB10AC62A93A72065</vt:lpwstr>
  </property>
</Properties>
</file>