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63" r:id="rId4"/>
    <p:sldId id="264" r:id="rId5"/>
    <p:sldId id="262" r:id="rId6"/>
    <p:sldId id="265" r:id="rId7"/>
    <p:sldId id="266" r:id="rId8"/>
    <p:sldId id="267" r:id="rId9"/>
    <p:sldId id="268" r:id="rId10"/>
    <p:sldId id="269" r:id="rId11"/>
    <p:sldId id="270" r:id="rId12"/>
    <p:sldId id="276" r:id="rId13"/>
    <p:sldId id="271" r:id="rId14"/>
    <p:sldId id="273" r:id="rId15"/>
    <p:sldId id="272" r:id="rId16"/>
    <p:sldId id="274" r:id="rId17"/>
    <p:sldId id="275" r:id="rId18"/>
    <p:sldId id="277" r:id="rId19"/>
    <p:sldId id="280" r:id="rId20"/>
    <p:sldId id="281" r:id="rId21"/>
    <p:sldId id="283" r:id="rId22"/>
    <p:sldId id="284" r:id="rId23"/>
    <p:sldId id="285" r:id="rId24"/>
    <p:sldId id="278" r:id="rId25"/>
    <p:sldId id="287" r:id="rId26"/>
    <p:sldId id="334" r:id="rId27"/>
    <p:sldId id="288" r:id="rId28"/>
    <p:sldId id="289" r:id="rId29"/>
    <p:sldId id="279" r:id="rId30"/>
    <p:sldId id="286" r:id="rId31"/>
    <p:sldId id="292" r:id="rId32"/>
    <p:sldId id="290" r:id="rId33"/>
    <p:sldId id="293" r:id="rId34"/>
    <p:sldId id="291" r:id="rId35"/>
    <p:sldId id="294" r:id="rId36"/>
    <p:sldId id="299" r:id="rId37"/>
    <p:sldId id="322" r:id="rId38"/>
    <p:sldId id="301" r:id="rId39"/>
    <p:sldId id="303" r:id="rId40"/>
    <p:sldId id="295" r:id="rId41"/>
    <p:sldId id="304" r:id="rId42"/>
    <p:sldId id="307" r:id="rId43"/>
    <p:sldId id="296" r:id="rId44"/>
    <p:sldId id="309" r:id="rId45"/>
    <p:sldId id="310" r:id="rId46"/>
    <p:sldId id="314" r:id="rId47"/>
    <p:sldId id="315" r:id="rId48"/>
    <p:sldId id="313" r:id="rId49"/>
    <p:sldId id="312" r:id="rId50"/>
    <p:sldId id="316" r:id="rId51"/>
    <p:sldId id="317" r:id="rId52"/>
    <p:sldId id="297" r:id="rId53"/>
    <p:sldId id="318" r:id="rId54"/>
    <p:sldId id="319" r:id="rId55"/>
    <p:sldId id="325" r:id="rId56"/>
    <p:sldId id="298" r:id="rId57"/>
    <p:sldId id="321" r:id="rId58"/>
    <p:sldId id="324" r:id="rId59"/>
    <p:sldId id="323" r:id="rId60"/>
    <p:sldId id="328" r:id="rId61"/>
    <p:sldId id="326" r:id="rId62"/>
    <p:sldId id="335" r:id="rId63"/>
    <p:sldId id="340" r:id="rId64"/>
    <p:sldId id="341" r:id="rId65"/>
    <p:sldId id="342" r:id="rId66"/>
    <p:sldId id="343" r:id="rId67"/>
    <p:sldId id="344" r:id="rId68"/>
    <p:sldId id="336" r:id="rId69"/>
    <p:sldId id="345" r:id="rId70"/>
    <p:sldId id="346" r:id="rId71"/>
    <p:sldId id="347" r:id="rId72"/>
    <p:sldId id="348" r:id="rId73"/>
    <p:sldId id="337" r:id="rId74"/>
    <p:sldId id="349" r:id="rId75"/>
    <p:sldId id="350" r:id="rId76"/>
    <p:sldId id="351" r:id="rId77"/>
    <p:sldId id="352" r:id="rId78"/>
    <p:sldId id="353" r:id="rId79"/>
    <p:sldId id="338" r:id="rId80"/>
    <p:sldId id="354" r:id="rId81"/>
    <p:sldId id="356" r:id="rId82"/>
    <p:sldId id="357" r:id="rId83"/>
    <p:sldId id="339" r:id="rId84"/>
    <p:sldId id="358" r:id="rId85"/>
    <p:sldId id="359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D7D200"/>
    <a:srgbClr val="FF6969"/>
    <a:srgbClr val="FF9F9F"/>
    <a:srgbClr val="FFAFAF"/>
    <a:srgbClr val="9148C8"/>
    <a:srgbClr val="CBA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7" autoAdjust="0"/>
    <p:restoredTop sz="93234" autoAdjust="0"/>
  </p:normalViewPr>
  <p:slideViewPr>
    <p:cSldViewPr snapToGrid="0">
      <p:cViewPr varScale="1">
        <p:scale>
          <a:sx n="113" d="100"/>
          <a:sy n="113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ustomXml" Target="../customXml/item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187483-5759-4A8E-9DE9-328374391620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24024-10E9-47B1-B1F9-0E370B19D9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75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Read book.</a:t>
            </a:r>
          </a:p>
          <a:p>
            <a:r>
              <a:rPr lang="en-GB" dirty="0"/>
              <a:t>What might happen next?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24024-10E9-47B1-B1F9-0E370B19D9F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89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Role on the wall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24024-10E9-47B1-B1F9-0E370B19D9F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496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book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does Pig do and what does he say?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might we describe him?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24024-10E9-47B1-B1F9-0E370B19D9F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24024-10E9-47B1-B1F9-0E370B19D9F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29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49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51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53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426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86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17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347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251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06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298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3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88C7-FE72-4B5B-B253-9A1A287BF46C}" type="datetimeFigureOut">
              <a:rPr lang="en-GB" smtClean="0"/>
              <a:t>30/01/2024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A0D3EC-2128-4905-82AD-2BA2330E98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8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4.jpe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0.jpe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8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youtu.be/iwKS4b9aUeI?si=Pp8uUDzX3qD_W8NZ" TargetMode="External"/><Relationship Id="rId4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microsoft.com/office/2007/relationships/hdphoto" Target="../media/hdphoto1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947"/>
          <a:stretch/>
        </p:blipFill>
        <p:spPr>
          <a:xfrm>
            <a:off x="0" y="0"/>
            <a:ext cx="12172579" cy="685800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90272" y="1595966"/>
            <a:ext cx="6992034" cy="3666067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>
                <a:latin typeface="Twinkl Cursive Unlooped" panose="02000000000000000000" pitchFamily="2" charset="0"/>
              </a:rPr>
              <a:t>Pig the Pug </a:t>
            </a:r>
          </a:p>
          <a:p>
            <a:pPr algn="ctr"/>
            <a:endParaRPr lang="en-GB" sz="1100" b="1" dirty="0">
              <a:latin typeface="Twinkl Cursive Unlooped" panose="02000000000000000000" pitchFamily="2" charset="0"/>
            </a:endParaRPr>
          </a:p>
          <a:p>
            <a:pPr algn="ctr"/>
            <a:r>
              <a:rPr lang="en-GB" sz="2800" b="1" dirty="0">
                <a:latin typeface="Twinkl Cursive Unlooped" panose="02000000000000000000" pitchFamily="2" charset="0"/>
              </a:rPr>
              <a:t>BY Aaron </a:t>
            </a:r>
            <a:r>
              <a:rPr lang="en-GB" sz="2800" b="1" dirty="0" err="1">
                <a:latin typeface="Twinkl Cursive Unlooped" panose="02000000000000000000" pitchFamily="2" charset="0"/>
              </a:rPr>
              <a:t>Blabey</a:t>
            </a:r>
            <a:br>
              <a:rPr lang="en-GB" sz="2800" b="1" dirty="0">
                <a:latin typeface="Twinkl Cursive Unlooped" panose="02000000000000000000" pitchFamily="2" charset="0"/>
              </a:rPr>
            </a:br>
            <a:r>
              <a:rPr lang="en-GB" sz="2000" b="1" dirty="0">
                <a:latin typeface="Twinkl Cursive Unlooped" panose="02000000000000000000" pitchFamily="2" charset="0"/>
              </a:rPr>
              <a:t>KS1 Spring 2024</a:t>
            </a:r>
          </a:p>
        </p:txBody>
      </p:sp>
    </p:spTree>
    <p:extLst>
      <p:ext uri="{BB962C8B-B14F-4D97-AF65-F5344CB8AC3E}">
        <p14:creationId xmlns:p14="http://schemas.microsoft.com/office/powerpoint/2010/main" val="3797561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1838" y="307098"/>
            <a:ext cx="2983214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Examples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38" y="2073176"/>
            <a:ext cx="9471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Pig is mean and Pig is unfriendly.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Pig is grumpy and he is unkind.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Pig is rude and he is unhappy.</a:t>
            </a:r>
          </a:p>
        </p:txBody>
      </p:sp>
    </p:spTree>
    <p:extLst>
      <p:ext uri="{BB962C8B-B14F-4D97-AF65-F5344CB8AC3E}">
        <p14:creationId xmlns:p14="http://schemas.microsoft.com/office/powerpoint/2010/main" val="251235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25322" y="1722659"/>
            <a:ext cx="8590277" cy="2524025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latin typeface="Twinkl Cursive Unlooped" panose="02000000000000000000" pitchFamily="2" charset="0"/>
              </a:rPr>
              <a:t>What do you think Pig learnt through what happened to him?</a:t>
            </a:r>
            <a:endParaRPr lang="en-GB" sz="3600" b="1" dirty="0">
              <a:latin typeface="Twinkl Cursive Unloop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46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 pitchFamily="2" charset="0"/>
              </a:rPr>
              <a:t>LO: 2) To be able to read and write words prefixed with ‘un’.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To infer meaning from the text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use ‘but’ in a sentence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use the prefix –un</a:t>
            </a:r>
          </a:p>
        </p:txBody>
      </p:sp>
    </p:spTree>
    <p:extLst>
      <p:ext uri="{BB962C8B-B14F-4D97-AF65-F5344CB8AC3E}">
        <p14:creationId xmlns:p14="http://schemas.microsoft.com/office/powerpoint/2010/main" val="742716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211" y="262339"/>
            <a:ext cx="5874523" cy="61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92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67" y="2270784"/>
            <a:ext cx="4078405" cy="42576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35833" y="1501343"/>
            <a:ext cx="13821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3399"/>
                </a:solidFill>
                <a:latin typeface="Twinkl Cursive Unlooped" panose="02000000000000000000" pitchFamily="2" charset="0"/>
              </a:rPr>
              <a:t>Kind</a:t>
            </a:r>
          </a:p>
        </p:txBody>
      </p:sp>
      <p:sp>
        <p:nvSpPr>
          <p:cNvPr id="5" name="Rectangle 4"/>
          <p:cNvSpPr/>
          <p:nvPr/>
        </p:nvSpPr>
        <p:spPr>
          <a:xfrm>
            <a:off x="6992969" y="394109"/>
            <a:ext cx="1887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D7D200"/>
                </a:solidFill>
                <a:latin typeface="Twinkl Cursive Unlooped" panose="02000000000000000000" pitchFamily="2" charset="0"/>
              </a:rPr>
              <a:t>Caring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2282" y="1501343"/>
            <a:ext cx="21985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Selfless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047" y="534888"/>
            <a:ext cx="2944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Helpful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1451" y="1489112"/>
            <a:ext cx="22308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  <a:latin typeface="Twinkl Cursive Unlooped" panose="02000000000000000000" pitchFamily="2" charset="0"/>
              </a:rPr>
              <a:t>Selfish</a:t>
            </a:r>
          </a:p>
        </p:txBody>
      </p:sp>
      <p:sp>
        <p:nvSpPr>
          <p:cNvPr id="9" name="Rectangle 8"/>
          <p:cNvSpPr/>
          <p:nvPr/>
        </p:nvSpPr>
        <p:spPr>
          <a:xfrm>
            <a:off x="9357197" y="441035"/>
            <a:ext cx="2347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92D050"/>
                </a:solidFill>
                <a:latin typeface="Twinkl Cursive Unlooped" panose="02000000000000000000" pitchFamily="2" charset="0"/>
              </a:rPr>
              <a:t>Friendly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30030" y="441036"/>
            <a:ext cx="1887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Fair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29121" y="1489112"/>
            <a:ext cx="2218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00B0F0"/>
                </a:solidFill>
                <a:latin typeface="Twinkl Cursive Unlooped" panose="02000000000000000000" pitchFamily="2" charset="0"/>
              </a:rPr>
              <a:t>Greedy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78326" y="394109"/>
            <a:ext cx="18879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FFC000"/>
                </a:solidFill>
                <a:latin typeface="Twinkl Cursive Unlooped" panose="02000000000000000000" pitchFamily="2" charset="0"/>
              </a:rPr>
              <a:t>Nice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4264" y="2637692"/>
            <a:ext cx="3351935" cy="3747030"/>
          </a:xfrm>
          <a:prstGeom prst="roundRect">
            <a:avLst/>
          </a:prstGeom>
          <a:solidFill>
            <a:srgbClr val="FF9F9F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Prefixed with ‘un’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462419" y="2637692"/>
            <a:ext cx="3351935" cy="3747030"/>
          </a:xfrm>
          <a:prstGeom prst="roundRect">
            <a:avLst/>
          </a:prstGeom>
          <a:solidFill>
            <a:srgbClr val="FF9F9F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4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Not prefixed with ‘un’</a:t>
            </a:r>
          </a:p>
        </p:txBody>
      </p:sp>
    </p:spTree>
    <p:extLst>
      <p:ext uri="{BB962C8B-B14F-4D97-AF65-F5344CB8AC3E}">
        <p14:creationId xmlns:p14="http://schemas.microsoft.com/office/powerpoint/2010/main" val="4159168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015" y="1006852"/>
            <a:ext cx="4884857" cy="50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133" r="11888"/>
          <a:stretch/>
        </p:blipFill>
        <p:spPr>
          <a:xfrm>
            <a:off x="3771900" y="2189172"/>
            <a:ext cx="5521569" cy="45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56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7118" y="236759"/>
            <a:ext cx="5990589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Comparing Pig and Trevor</a:t>
            </a:r>
          </a:p>
        </p:txBody>
      </p:sp>
      <p:sp>
        <p:nvSpPr>
          <p:cNvPr id="4" name="Rectangle 3"/>
          <p:cNvSpPr/>
          <p:nvPr/>
        </p:nvSpPr>
        <p:spPr>
          <a:xfrm>
            <a:off x="940393" y="2459696"/>
            <a:ext cx="101140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Pig is greedy but Trevor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is kind.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Pig is unfriendly but Trevor is friendly. 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Pig is unkind but Trevor is kind.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7118" y="1813365"/>
            <a:ext cx="1306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E.g.,</a:t>
            </a: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74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 pitchFamily="2" charset="0"/>
              </a:rPr>
              <a:t>LO: 3) To identify vowel digraphs which have been taught and the sounds which they represent.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To participate in performances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read and write vowel digraphs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take part in performances</a:t>
            </a:r>
          </a:p>
        </p:txBody>
      </p:sp>
    </p:spTree>
    <p:extLst>
      <p:ext uri="{BB962C8B-B14F-4D97-AF65-F5344CB8AC3E}">
        <p14:creationId xmlns:p14="http://schemas.microsoft.com/office/powerpoint/2010/main" val="578816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2177" y="1011114"/>
            <a:ext cx="10788161" cy="4337539"/>
          </a:xfrm>
          <a:prstGeom prst="rect">
            <a:avLst/>
          </a:prstGeom>
          <a:solidFill>
            <a:srgbClr val="FF9F9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</a:t>
            </a:r>
            <a:r>
              <a:rPr lang="en-GB" sz="5400" b="1" u="sng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stuff</a:t>
            </a:r>
            <a:r>
              <a:rPr lang="en-GB" sz="5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 a big pile with a </a:t>
            </a:r>
            <a:r>
              <a:rPr lang="en-GB" sz="5400" b="1" u="sng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huff</a:t>
            </a:r>
            <a:r>
              <a:rPr lang="en-GB" sz="5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a</a:t>
            </a:r>
            <a:r>
              <a:rPr lang="en-GB" sz="5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5400" b="1" u="sng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puff</a:t>
            </a:r>
            <a:r>
              <a:rPr lang="en-GB" sz="5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5400" b="1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7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 pitchFamily="2" charset="0"/>
              </a:rPr>
              <a:t>LO: 1) To correctly punctuate a question with a question mark.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To predict what might happen on the basis of what has been read so far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To use ‘and’ and question marks (?)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guess what might happen in a story</a:t>
            </a:r>
            <a:endParaRPr lang="en-GB" sz="2400" dirty="0">
              <a:solidFill>
                <a:srgbClr val="FF6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80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615" y="564795"/>
            <a:ext cx="6037385" cy="62932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2177" y="633045"/>
            <a:ext cx="5442438" cy="5635871"/>
          </a:xfrm>
          <a:prstGeom prst="rect">
            <a:avLst/>
          </a:prstGeom>
          <a:solidFill>
            <a:srgbClr val="FF9F9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GB" sz="4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</a:t>
            </a:r>
            <a:r>
              <a:rPr lang="en-GB" sz="4400" b="1" u="sng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en-GB" sz="4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endParaRPr lang="en-GB" sz="4400" b="1" dirty="0">
              <a:solidFill>
                <a:schemeClr val="tx1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4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 a big pile with a</a:t>
            </a:r>
            <a:r>
              <a:rPr lang="en-GB" sz="4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u="sng" dirty="0" err="1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dring</a:t>
            </a:r>
            <a:r>
              <a:rPr lang="en-GB" sz="4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a</a:t>
            </a:r>
            <a:r>
              <a:rPr lang="en-GB" sz="44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400" b="1" u="sng" dirty="0" err="1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tring</a:t>
            </a:r>
            <a:r>
              <a:rPr lang="en-GB" sz="4400" b="1" dirty="0">
                <a:solidFill>
                  <a:schemeClr val="tx1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4400" b="1" dirty="0">
              <a:solidFill>
                <a:schemeClr val="tx1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95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Example Poem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37" y="1672046"/>
            <a:ext cx="1116927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</a:t>
            </a:r>
            <a:r>
              <a:rPr lang="en-GB" sz="3200" b="1" u="sng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 a big pile with a </a:t>
            </a:r>
            <a:r>
              <a:rPr lang="en-GB" sz="3200" b="1" u="sng" dirty="0" err="1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dring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a </a:t>
            </a:r>
            <a:r>
              <a:rPr lang="en-GB" sz="3200" b="1" u="sng" dirty="0" err="1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tring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3200" b="1" dirty="0">
              <a:latin typeface="Twinkl Cursive Unlooped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that he proceeded to gather his </a:t>
            </a:r>
            <a:r>
              <a:rPr lang="en-GB" sz="3200" b="1" u="sng" dirty="0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toys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make a big pile with a </a:t>
            </a:r>
            <a:r>
              <a:rPr lang="en-GB" sz="3200" b="1" dirty="0" err="1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floy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GB" sz="3200" b="1" dirty="0" err="1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bloy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3200" b="1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that he proceeded to gather his </a:t>
            </a:r>
            <a:r>
              <a:rPr lang="en-GB" sz="3200" b="1" u="sng" dirty="0">
                <a:solidFill>
                  <a:srgbClr val="7030A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stuff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make a big pile with a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u="sng" dirty="0">
                <a:solidFill>
                  <a:srgbClr val="7030A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rough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a</a:t>
            </a:r>
            <a:r>
              <a:rPr lang="en-GB" sz="32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7030A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crough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32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greedy pug called Pig.</a:t>
            </a:r>
          </a:p>
          <a:p>
            <a:pPr>
              <a:spcAft>
                <a:spcPts val="0"/>
              </a:spcAft>
            </a:pPr>
            <a:endParaRPr lang="en-GB" sz="2400" b="1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9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Class Poem</a:t>
            </a:r>
          </a:p>
        </p:txBody>
      </p:sp>
      <p:sp>
        <p:nvSpPr>
          <p:cNvPr id="4" name="Rectangle 3"/>
          <p:cNvSpPr/>
          <p:nvPr/>
        </p:nvSpPr>
        <p:spPr>
          <a:xfrm>
            <a:off x="421837" y="1754668"/>
            <a:ext cx="110125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</a:t>
            </a:r>
            <a:r>
              <a:rPr lang="en-GB" sz="3200" b="1" dirty="0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treats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make a </a:t>
            </a:r>
            <a:r>
              <a:rPr lang="en-GB" sz="3200" b="1" dirty="0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giant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pile with a </a:t>
            </a:r>
            <a:r>
              <a:rPr lang="en-GB" sz="3200" b="1" dirty="0" err="1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queat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a </a:t>
            </a:r>
            <a:r>
              <a:rPr lang="en-GB" sz="3200" b="1" dirty="0" err="1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freat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32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</a:t>
            </a:r>
            <a:r>
              <a:rPr lang="en-GB" sz="3200" b="1" dirty="0">
                <a:solidFill>
                  <a:srgbClr val="FFC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belongings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make a </a:t>
            </a:r>
            <a:r>
              <a:rPr lang="en-GB" sz="3200" b="1" dirty="0">
                <a:solidFill>
                  <a:srgbClr val="FFC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tall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pile with a </a:t>
            </a:r>
            <a:r>
              <a:rPr lang="en-GB" sz="3200" b="1" dirty="0" err="1">
                <a:solidFill>
                  <a:srgbClr val="FFC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jelonging</a:t>
            </a:r>
            <a:r>
              <a:rPr lang="en-GB" sz="3200" b="1" dirty="0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GB" sz="3200" b="1" dirty="0" err="1">
                <a:solidFill>
                  <a:srgbClr val="FFC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selonging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2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that he proceeded to gather his </a:t>
            </a:r>
            <a:r>
              <a:rPr lang="en-GB" sz="3200" b="1" dirty="0">
                <a:solidFill>
                  <a:srgbClr val="00B05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toys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make an </a:t>
            </a:r>
            <a:r>
              <a:rPr lang="en-GB" sz="3200" b="1" dirty="0">
                <a:solidFill>
                  <a:srgbClr val="00B05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enormous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pile with a </a:t>
            </a:r>
            <a:r>
              <a:rPr lang="en-GB" sz="3200" b="1" dirty="0" err="1">
                <a:solidFill>
                  <a:srgbClr val="00B05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koy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3200" b="1" dirty="0" err="1">
                <a:solidFill>
                  <a:srgbClr val="00B05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zoy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32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GB" sz="3200" b="1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selfish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pug called Pig.</a:t>
            </a:r>
            <a:endParaRPr lang="en-GB" sz="28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9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34215" y="1845752"/>
            <a:ext cx="6506500" cy="2972434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share?</a:t>
            </a:r>
          </a:p>
        </p:txBody>
      </p:sp>
    </p:spTree>
    <p:extLst>
      <p:ext uri="{BB962C8B-B14F-4D97-AF65-F5344CB8AC3E}">
        <p14:creationId xmlns:p14="http://schemas.microsoft.com/office/powerpoint/2010/main" val="4089539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 pitchFamily="2" charset="0"/>
              </a:rPr>
              <a:t>LO: 4) To listen to and discuss non-fiction at a level beyond which they can read independently.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find out facts from information books</a:t>
            </a:r>
          </a:p>
        </p:txBody>
      </p:sp>
    </p:spTree>
    <p:extLst>
      <p:ext uri="{BB962C8B-B14F-4D97-AF65-F5344CB8AC3E}">
        <p14:creationId xmlns:p14="http://schemas.microsoft.com/office/powerpoint/2010/main" val="21352297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893"/>
          <a:stretch/>
        </p:blipFill>
        <p:spPr>
          <a:xfrm rot="20183349" flipH="1">
            <a:off x="4295738" y="2701953"/>
            <a:ext cx="3513163" cy="272922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142032" y="382712"/>
            <a:ext cx="7820574" cy="1768305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Choose a cat, parrot or rabbit.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743" t="8213" r="14127"/>
          <a:stretch/>
        </p:blipFill>
        <p:spPr>
          <a:xfrm>
            <a:off x="1060927" y="2278796"/>
            <a:ext cx="2770846" cy="357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8411" y="2278796"/>
            <a:ext cx="3076508" cy="37416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472" y="5792783"/>
            <a:ext cx="2727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Scratch the cat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6055" y="5792783"/>
            <a:ext cx="270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Peck the parrot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2698" y="5854338"/>
            <a:ext cx="3140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Thump the rabbit</a:t>
            </a:r>
          </a:p>
        </p:txBody>
      </p:sp>
    </p:spTree>
    <p:extLst>
      <p:ext uri="{BB962C8B-B14F-4D97-AF65-F5344CB8AC3E}">
        <p14:creationId xmlns:p14="http://schemas.microsoft.com/office/powerpoint/2010/main" val="29289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574000-E0EE-07B4-14AC-B3782A2C8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30" y="741760"/>
            <a:ext cx="3798365" cy="5378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AFABD6-B1C0-F569-8117-91C1C0050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8202" y="741760"/>
            <a:ext cx="3795596" cy="5374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43F644-A799-A528-3977-24FB86541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873" y="741760"/>
            <a:ext cx="3798364" cy="53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7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C5A14D-3673-63EA-30DF-43F4CAF8DE70}"/>
              </a:ext>
            </a:extLst>
          </p:cNvPr>
          <p:cNvSpPr/>
          <p:nvPr/>
        </p:nvSpPr>
        <p:spPr>
          <a:xfrm>
            <a:off x="421837" y="1995432"/>
            <a:ext cx="11169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they eat?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When do they sleep?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they play with?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How do they exercise?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0E5E70-0CC6-E1BE-C283-04361596D018}"/>
              </a:ext>
            </a:extLst>
          </p:cNvPr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1863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How could your pet have an accident?</a:t>
            </a:r>
          </a:p>
        </p:txBody>
      </p:sp>
    </p:spTree>
    <p:extLst>
      <p:ext uri="{BB962C8B-B14F-4D97-AF65-F5344CB8AC3E}">
        <p14:creationId xmlns:p14="http://schemas.microsoft.com/office/powerpoint/2010/main" val="19325511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 pitchFamily="2" charset="0"/>
              </a:rPr>
              <a:t>LO: 5) To say out loud what they are going to write about.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 pitchFamily="2" charset="0"/>
              </a:rPr>
              <a:t>I can talk about my story ideas</a:t>
            </a:r>
          </a:p>
        </p:txBody>
      </p:sp>
    </p:spTree>
    <p:extLst>
      <p:ext uri="{BB962C8B-B14F-4D97-AF65-F5344CB8AC3E}">
        <p14:creationId xmlns:p14="http://schemas.microsoft.com/office/powerpoint/2010/main" val="53848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5461" t="11715" r="18762" b="17682"/>
          <a:stretch/>
        </p:blipFill>
        <p:spPr>
          <a:xfrm>
            <a:off x="6077453" y="433176"/>
            <a:ext cx="2255520" cy="2420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9527">
            <a:off x="2315737" y="3372807"/>
            <a:ext cx="4171172" cy="2734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93" b="99537" l="7407" r="100000">
                        <a14:foregroundMark x1="26620" y1="59722" x2="25000" y2="84491"/>
                        <a14:foregroundMark x1="45139" y1="81481" x2="70833" y2="75000"/>
                      </a14:backgroundRemoval>
                    </a14:imgEffect>
                  </a14:imgLayer>
                </a14:imgProps>
              </a:ext>
            </a:extLst>
          </a:blip>
          <a:srcRect l="6614" t="27936"/>
          <a:stretch/>
        </p:blipFill>
        <p:spPr>
          <a:xfrm rot="20891371">
            <a:off x="7124399" y="3552025"/>
            <a:ext cx="3225215" cy="2488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3241" l="0" r="80556">
                        <a14:foregroundMark x1="17593" y1="38194" x2="5093" y2="29861"/>
                        <a14:foregroundMark x1="3241" y1="32639" x2="1852" y2="35185"/>
                        <a14:foregroundMark x1="16667" y1="47685" x2="22685" y2="48380"/>
                      </a14:backgroundRemoval>
                    </a14:imgEffect>
                  </a14:imgLayer>
                </a14:imgProps>
              </a:ext>
            </a:extLst>
          </a:blip>
          <a:srcRect r="18677" b="45291"/>
          <a:stretch/>
        </p:blipFill>
        <p:spPr>
          <a:xfrm>
            <a:off x="6659838" y="2109735"/>
            <a:ext cx="3346269" cy="2251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66" b="67328" l="28817" r="87691">
                        <a14:foregroundMark x1="45992" y1="18122" x2="62691" y2="39683"/>
                        <a14:foregroundMark x1="66889" y1="24603" x2="79676" y2="35317"/>
                      </a14:backgroundRemoval>
                    </a14:imgEffect>
                  </a14:imgLayer>
                </a14:imgProps>
              </a:ext>
            </a:extLst>
          </a:blip>
          <a:srcRect l="27863" t="28083" r="51842" b="32297"/>
          <a:stretch/>
        </p:blipFill>
        <p:spPr>
          <a:xfrm>
            <a:off x="3166005" y="398681"/>
            <a:ext cx="1541417" cy="21706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15" b="63027" l="22721" r="64861">
                        <a14:foregroundMark x1="89300" y1="44444" x2="95509" y2="45594"/>
                        <a14:foregroundMark x1="86262" y1="56513" x2="85469" y2="62452"/>
                        <a14:foregroundMark x1="66446" y1="13218" x2="65125" y2="4406"/>
                        <a14:foregroundMark x1="30779" y1="16475" x2="59445" y2="56705"/>
                        <a14:foregroundMark x1="60238" y1="52299" x2="59181" y2="63027"/>
                        <a14:backgroundMark x1="65258" y1="18774" x2="86922" y2="49042"/>
                        <a14:backgroundMark x1="85865" y1="42720" x2="67371" y2="13410"/>
                        <a14:backgroundMark x1="61559" y1="13985" x2="69089" y2="192"/>
                      </a14:backgroundRemoval>
                    </a14:imgEffect>
                  </a14:imgLayer>
                </a14:imgProps>
              </a:ext>
            </a:extLst>
          </a:blip>
          <a:srcRect l="21884" r="35240" b="31778"/>
          <a:stretch/>
        </p:blipFill>
        <p:spPr>
          <a:xfrm rot="1683547">
            <a:off x="4821946" y="1705011"/>
            <a:ext cx="2094716" cy="2298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18" b="97191" l="40440" r="97800"/>
                    </a14:imgEffect>
                  </a14:imgLayer>
                </a14:imgProps>
              </a:ext>
            </a:extLst>
          </a:blip>
          <a:srcRect l="38544"/>
          <a:stretch/>
        </p:blipFill>
        <p:spPr>
          <a:xfrm>
            <a:off x="3926821" y="2569376"/>
            <a:ext cx="1629597" cy="15972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443015">
            <a:off x="2825781" y="5118370"/>
            <a:ext cx="334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Goudy Stout" panose="0202090407030B020401" pitchFamily="18" charset="0"/>
              </a:rPr>
              <a:t>MINE</a:t>
            </a:r>
          </a:p>
        </p:txBody>
      </p:sp>
    </p:spTree>
    <p:extLst>
      <p:ext uri="{BB962C8B-B14F-4D97-AF65-F5344CB8AC3E}">
        <p14:creationId xmlns:p14="http://schemas.microsoft.com/office/powerpoint/2010/main" val="1011044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9558" y="408203"/>
            <a:ext cx="3500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3. One day pig piles all of his things together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726" y="2990871"/>
            <a:ext cx="23687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2. Pig lives with Trevor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22670" y="2990871"/>
            <a:ext cx="2638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3399"/>
                </a:solidFill>
                <a:latin typeface="Twinkl Cursive Unlooped" panose="02000000000000000000" pitchFamily="2" charset="0"/>
              </a:rPr>
              <a:t>4. Pig falls out of the window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1883" y="4571999"/>
            <a:ext cx="2629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  <a:latin typeface="Twinkl Cursive Unlooped" panose="02000000000000000000" pitchFamily="2" charset="0"/>
              </a:rPr>
              <a:t>5. Now Pig shares with Trevor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474" y="4572000"/>
            <a:ext cx="2856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  <a:latin typeface="Twinkl Cursive Unlooped" panose="02000000000000000000" pitchFamily="2" charset="0"/>
              </a:rPr>
              <a:t>1. Pig is a greedy dog who doesn’t share 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3504110" y="1790541"/>
            <a:ext cx="4691744" cy="4044607"/>
          </a:xfrm>
          <a:prstGeom prst="triangle">
            <a:avLst/>
          </a:prstGeom>
          <a:solidFill>
            <a:srgbClr val="C0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624" y="3654071"/>
            <a:ext cx="1951325" cy="20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28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10691" y="822905"/>
            <a:ext cx="5808617" cy="5142467"/>
            <a:chOff x="2810691" y="822905"/>
            <a:chExt cx="5808617" cy="5142467"/>
          </a:xfrm>
        </p:grpSpPr>
        <p:sp>
          <p:nvSpPr>
            <p:cNvPr id="2" name="TextBox 1"/>
            <p:cNvSpPr txBox="1"/>
            <p:nvPr/>
          </p:nvSpPr>
          <p:spPr>
            <a:xfrm>
              <a:off x="3688081" y="822905"/>
              <a:ext cx="40538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70C0"/>
                  </a:solidFill>
                  <a:latin typeface="Twinkl Cursive Unlooped" panose="02000000000000000000" pitchFamily="2" charset="0"/>
                </a:rPr>
                <a:t>Bully the lizard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909" t="17607" r="6720" b="19096"/>
            <a:stretch/>
          </p:blipFill>
          <p:spPr>
            <a:xfrm>
              <a:off x="2810691" y="1757272"/>
              <a:ext cx="5808617" cy="420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3753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6240" y="959544"/>
            <a:ext cx="328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One day Bully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2459" y="310455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Bully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1807" y="310455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3399"/>
                </a:solidFill>
                <a:latin typeface="Twinkl Cursive Unlooped" panose="02000000000000000000" pitchFamily="2" charset="0"/>
              </a:rPr>
              <a:t>Bully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64136" y="5167755"/>
            <a:ext cx="264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  <a:latin typeface="Twinkl Cursive Unlooped" panose="02000000000000000000" pitchFamily="2" charset="0"/>
              </a:rPr>
              <a:t>Now Bully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030" y="4798423"/>
            <a:ext cx="239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  <a:latin typeface="Twinkl Cursive Unlooped" panose="02000000000000000000" pitchFamily="2" charset="0"/>
              </a:rPr>
              <a:t>Bully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3504110" y="1790541"/>
            <a:ext cx="4691744" cy="4044607"/>
          </a:xfrm>
          <a:prstGeom prst="triangle">
            <a:avLst/>
          </a:prstGeom>
          <a:solidFill>
            <a:srgbClr val="C0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7" y="276079"/>
            <a:ext cx="2021635" cy="18285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25989" y="276079"/>
            <a:ext cx="3104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One day…</a:t>
            </a:r>
          </a:p>
          <a:p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When suddenly…</a:t>
            </a:r>
          </a:p>
          <a:p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1837416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6239" y="1003087"/>
            <a:ext cx="328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3. Dilemma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1008" y="3166512"/>
            <a:ext cx="266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2. Build 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1806" y="3166513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3399"/>
                </a:solidFill>
                <a:latin typeface="Twinkl Cursive Unlooped" panose="02000000000000000000" pitchFamily="2" charset="0"/>
              </a:rPr>
              <a:t>4.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5854" y="5189222"/>
            <a:ext cx="264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  <a:latin typeface="Twinkl Cursive Unlooped" panose="02000000000000000000" pitchFamily="2" charset="0"/>
              </a:rPr>
              <a:t>5. Closing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240" y="5189019"/>
            <a:ext cx="27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F0"/>
                </a:solidFill>
                <a:latin typeface="Twinkl Cursive Unlooped" panose="02000000000000000000" pitchFamily="2" charset="0"/>
              </a:rPr>
              <a:t>1. Opening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3504110" y="1790541"/>
            <a:ext cx="4691744" cy="4044607"/>
          </a:xfrm>
          <a:prstGeom prst="triangle">
            <a:avLst/>
          </a:prstGeom>
          <a:solidFill>
            <a:srgbClr val="C0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136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 their story?</a:t>
            </a:r>
          </a:p>
        </p:txBody>
      </p:sp>
    </p:spTree>
    <p:extLst>
      <p:ext uri="{BB962C8B-B14F-4D97-AF65-F5344CB8AC3E}">
        <p14:creationId xmlns:p14="http://schemas.microsoft.com/office/powerpoint/2010/main" val="1924429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6) To sequence sentences to form short narratives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say what I’m going to write out loud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write a story 	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read and check what I have written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FF6969"/>
              </a:solidFill>
              <a:latin typeface="Twinkl Cursive Unlooped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943611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6239" y="1003087"/>
            <a:ext cx="328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3. Dilemma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1008" y="3166512"/>
            <a:ext cx="2665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2. Build 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1806" y="3166513"/>
            <a:ext cx="301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3399"/>
                </a:solidFill>
                <a:latin typeface="Twinkl Cursive Unlooped" panose="02000000000000000000" pitchFamily="2" charset="0"/>
              </a:rPr>
              <a:t>4.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5854" y="5189222"/>
            <a:ext cx="264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7030A0"/>
                </a:solidFill>
                <a:latin typeface="Twinkl Cursive Unlooped" panose="02000000000000000000" pitchFamily="2" charset="0"/>
              </a:rPr>
              <a:t>5. Closing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0240" y="5189019"/>
            <a:ext cx="2792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B0F0"/>
                </a:solidFill>
                <a:latin typeface="Twinkl Cursive Unlooped" panose="02000000000000000000" pitchFamily="2" charset="0"/>
              </a:rPr>
              <a:t>1. Opening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3504110" y="1790541"/>
            <a:ext cx="4691744" cy="4044607"/>
          </a:xfrm>
          <a:prstGeom prst="triangle">
            <a:avLst/>
          </a:prstGeom>
          <a:solidFill>
            <a:srgbClr val="C0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205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6240" y="959544"/>
            <a:ext cx="3287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Twinkl Cursive Unlooped" panose="02000000000000000000" pitchFamily="2" charset="0"/>
              </a:rPr>
              <a:t>One day Bully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2459" y="310455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  <a:latin typeface="Twinkl Cursive Unlooped" panose="02000000000000000000" pitchFamily="2" charset="0"/>
              </a:rPr>
              <a:t>Bully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71807" y="3104551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3399"/>
                </a:solidFill>
                <a:latin typeface="Twinkl Cursive Unlooped" panose="02000000000000000000" pitchFamily="2" charset="0"/>
              </a:rPr>
              <a:t>Bully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64136" y="5167755"/>
            <a:ext cx="264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030A0"/>
                </a:solidFill>
                <a:latin typeface="Twinkl Cursive Unlooped" panose="02000000000000000000" pitchFamily="2" charset="0"/>
              </a:rPr>
              <a:t>Now Bully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030" y="4798423"/>
            <a:ext cx="239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F0"/>
                </a:solidFill>
                <a:latin typeface="Twinkl Cursive Unlooped" panose="02000000000000000000" pitchFamily="2" charset="0"/>
              </a:rPr>
              <a:t>Bully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3504110" y="1790541"/>
            <a:ext cx="4691744" cy="4044607"/>
          </a:xfrm>
          <a:prstGeom prst="triangle">
            <a:avLst/>
          </a:prstGeom>
          <a:solidFill>
            <a:srgbClr val="C0000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47" y="276079"/>
            <a:ext cx="2021635" cy="182859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25989" y="276079"/>
            <a:ext cx="3104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One day…</a:t>
            </a:r>
          </a:p>
          <a:p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When suddenly…</a:t>
            </a:r>
          </a:p>
          <a:p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</a:rPr>
              <a:t>Now…</a:t>
            </a:r>
          </a:p>
        </p:txBody>
      </p:sp>
    </p:spTree>
    <p:extLst>
      <p:ext uri="{BB962C8B-B14F-4D97-AF65-F5344CB8AC3E}">
        <p14:creationId xmlns:p14="http://schemas.microsoft.com/office/powerpoint/2010/main" val="3666025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837" y="2282181"/>
            <a:ext cx="94711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Bully was a lizard and he was unkind. 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He lived with a gecko called Sprat. 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But Bully did not share and he did not care.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1. Opening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3141" y="381556"/>
            <a:ext cx="2021635" cy="18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40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 their story?</a:t>
            </a:r>
          </a:p>
        </p:txBody>
      </p:sp>
    </p:spTree>
    <p:extLst>
      <p:ext uri="{BB962C8B-B14F-4D97-AF65-F5344CB8AC3E}">
        <p14:creationId xmlns:p14="http://schemas.microsoft.com/office/powerpoint/2010/main" val="192549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1838" y="307098"/>
            <a:ext cx="2983214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Questions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38" y="2073176"/>
            <a:ext cx="94711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Who is Pig the pug?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Is he or she unfriendly?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Why does Pig look grumpy?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Times New Roman" panose="02020603050405020304" pitchFamily="18" charset="0"/>
              </a:rPr>
              <a:t>How old is Pig the pug?</a:t>
            </a:r>
          </a:p>
        </p:txBody>
      </p:sp>
    </p:spTree>
    <p:extLst>
      <p:ext uri="{BB962C8B-B14F-4D97-AF65-F5344CB8AC3E}">
        <p14:creationId xmlns:p14="http://schemas.microsoft.com/office/powerpoint/2010/main" val="14730082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7) To sequence sentences to form short narratives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say what I’m going to write out loud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write a story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read and check what I have written</a:t>
            </a:r>
          </a:p>
        </p:txBody>
      </p:sp>
    </p:spTree>
    <p:extLst>
      <p:ext uri="{BB962C8B-B14F-4D97-AF65-F5344CB8AC3E}">
        <p14:creationId xmlns:p14="http://schemas.microsoft.com/office/powerpoint/2010/main" val="950713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1837" y="188226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2. Build 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519" y="188226"/>
            <a:ext cx="1613544" cy="14594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1837" y="1595021"/>
            <a:ext cx="110473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One day, Bully was playing with all of his lizard toys. </a:t>
            </a:r>
          </a:p>
          <a:p>
            <a:pPr>
              <a:spcAft>
                <a:spcPts val="0"/>
              </a:spcAft>
            </a:pPr>
            <a:endParaRPr lang="en-GB" sz="28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Sprat thought it would be nice if they could play together but Bully was having none of it! </a:t>
            </a:r>
          </a:p>
          <a:p>
            <a:pPr>
              <a:spcAft>
                <a:spcPts val="0"/>
              </a:spcAft>
            </a:pPr>
            <a:endParaRPr lang="en-GB" sz="28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He was so very cross! </a:t>
            </a:r>
          </a:p>
          <a:p>
            <a:pPr>
              <a:spcAft>
                <a:spcPts val="0"/>
              </a:spcAft>
            </a:pPr>
            <a:endParaRPr lang="en-GB" sz="28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stuff and make a big pile with a rough and a </a:t>
            </a:r>
            <a:r>
              <a:rPr lang="en-GB" sz="3600" b="1" dirty="0" err="1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crough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578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 their story?</a:t>
            </a:r>
          </a:p>
        </p:txBody>
      </p:sp>
    </p:spTree>
    <p:extLst>
      <p:ext uri="{BB962C8B-B14F-4D97-AF65-F5344CB8AC3E}">
        <p14:creationId xmlns:p14="http://schemas.microsoft.com/office/powerpoint/2010/main" val="4042080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8) To sequence sentences to form short narratives, using adverbs and adverbials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say what I’m going to write out loud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write a story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use adverbs/ adverbials to help sequence my ideas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read and check what I have written</a:t>
            </a:r>
          </a:p>
        </p:txBody>
      </p:sp>
    </p:spTree>
    <p:extLst>
      <p:ext uri="{BB962C8B-B14F-4D97-AF65-F5344CB8AC3E}">
        <p14:creationId xmlns:p14="http://schemas.microsoft.com/office/powerpoint/2010/main" val="3225333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83429" y="2002971"/>
            <a:ext cx="5730240" cy="2717074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What accident is your pet going to have?</a:t>
            </a:r>
          </a:p>
        </p:txBody>
      </p:sp>
    </p:spTree>
    <p:extLst>
      <p:ext uri="{BB962C8B-B14F-4D97-AF65-F5344CB8AC3E}">
        <p14:creationId xmlns:p14="http://schemas.microsoft.com/office/powerpoint/2010/main" val="11497719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Example Poem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37" y="2050758"/>
            <a:ext cx="113434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with that he proceeded to gather his </a:t>
            </a:r>
            <a:r>
              <a:rPr lang="en-GB" sz="2800" b="1" u="sng" dirty="0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things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make a big pile with a </a:t>
            </a:r>
            <a:r>
              <a:rPr lang="en-GB" sz="2800" b="1" u="sng" dirty="0" err="1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dring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and a </a:t>
            </a:r>
            <a:r>
              <a:rPr lang="en-GB" sz="2800" b="1" u="sng" dirty="0" err="1">
                <a:solidFill>
                  <a:srgbClr val="FF000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tring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2800" b="1" dirty="0">
              <a:latin typeface="Twinkl Cursive Unlooped" panose="02000000000000000000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that he proceeded to gather his </a:t>
            </a:r>
            <a:r>
              <a:rPr lang="en-GB" sz="2800" b="1" u="sng" dirty="0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toys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make a big pile with a </a:t>
            </a:r>
            <a:r>
              <a:rPr lang="en-GB" sz="2800" b="1" dirty="0" err="1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floy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GB" sz="2800" b="1" dirty="0" err="1">
                <a:solidFill>
                  <a:srgbClr val="FF3399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bloy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2800" b="1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with that he proceeded to gather his </a:t>
            </a:r>
            <a:r>
              <a:rPr lang="en-GB" sz="2800" b="1" u="sng" dirty="0">
                <a:solidFill>
                  <a:srgbClr val="7030A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stuff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make a big pile with a </a:t>
            </a:r>
            <a:r>
              <a:rPr lang="en-GB" sz="2800" b="1" u="sng" dirty="0">
                <a:solidFill>
                  <a:srgbClr val="7030A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rough</a:t>
            </a:r>
            <a:r>
              <a:rPr lang="en-GB" sz="2800" b="1" dirty="0"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n-GB" sz="2800" b="1" dirty="0" err="1">
                <a:solidFill>
                  <a:srgbClr val="7030A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crough</a:t>
            </a: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en-GB" sz="2800" b="1" dirty="0">
              <a:latin typeface="Twinkl Cursive Unloope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800" b="1" dirty="0">
                <a:solidFill>
                  <a:srgbClr val="0070C0"/>
                </a:solidFill>
                <a:latin typeface="Twinkl Cursive Unlooped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That greedy pug called Pig.</a:t>
            </a:r>
          </a:p>
        </p:txBody>
      </p:sp>
    </p:spTree>
    <p:extLst>
      <p:ext uri="{BB962C8B-B14F-4D97-AF65-F5344CB8AC3E}">
        <p14:creationId xmlns:p14="http://schemas.microsoft.com/office/powerpoint/2010/main" val="4064311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atin typeface="Twinkl Cursive Unlooped" panose="02000000000000000000" pitchFamily="2" charset="0"/>
              </a:rPr>
              <a:t>When suddenly…</a:t>
            </a:r>
          </a:p>
        </p:txBody>
      </p:sp>
    </p:spTree>
    <p:extLst>
      <p:ext uri="{BB962C8B-B14F-4D97-AF65-F5344CB8AC3E}">
        <p14:creationId xmlns:p14="http://schemas.microsoft.com/office/powerpoint/2010/main" val="595454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837" y="2187416"/>
            <a:ext cx="9899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When suddenly, Scratch the parrot wobbled and </a:t>
            </a:r>
            <a:r>
              <a:rPr lang="en-GB" sz="3600" b="1" dirty="0" err="1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wibbled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before falling into his water bowl! Plop!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041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3. Dilemma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859" y="307098"/>
            <a:ext cx="2021635" cy="18285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1837" y="1885664"/>
            <a:ext cx="9899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When suddenly, Bully the lizard lunged and flailed before flying through the air and landing on his bottom! Ouch! </a:t>
            </a:r>
          </a:p>
          <a:p>
            <a:pPr>
              <a:spcAft>
                <a:spcPts val="0"/>
              </a:spcAft>
            </a:pPr>
            <a:endParaRPr lang="en-GB" sz="3600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0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837" y="1885664"/>
            <a:ext cx="9899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Now Bully is kind. </a:t>
            </a:r>
          </a:p>
          <a:p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Now he shares his toys with Sprat.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4. Resolution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011" y="188226"/>
            <a:ext cx="2021635" cy="18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79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57" y="2353241"/>
            <a:ext cx="4078405" cy="425767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0420" y="200298"/>
            <a:ext cx="3497019" cy="1611086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atin typeface="Twinkl Cursive Unlooped" panose="02000000000000000000" pitchFamily="2" charset="0"/>
              </a:rPr>
              <a:t>Pig the Pug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5251268" y="461555"/>
            <a:ext cx="5818215" cy="3004455"/>
          </a:xfrm>
          <a:prstGeom prst="wedgeEllipseCallou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Twinkl Cursive Unlooped" panose="02000000000000000000" pitchFamily="2" charset="0"/>
              </a:rPr>
              <a:t>I’m Pig and I don’t like to share. All of the toys are MINE!!!</a:t>
            </a:r>
          </a:p>
        </p:txBody>
      </p:sp>
    </p:spTree>
    <p:extLst>
      <p:ext uri="{BB962C8B-B14F-4D97-AF65-F5344CB8AC3E}">
        <p14:creationId xmlns:p14="http://schemas.microsoft.com/office/powerpoint/2010/main" val="3241605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837" y="1885664"/>
            <a:ext cx="9899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Will Bully be kind forever?  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5. Closing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011" y="188226"/>
            <a:ext cx="2021635" cy="18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79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 their story?</a:t>
            </a:r>
          </a:p>
        </p:txBody>
      </p:sp>
    </p:spTree>
    <p:extLst>
      <p:ext uri="{BB962C8B-B14F-4D97-AF65-F5344CB8AC3E}">
        <p14:creationId xmlns:p14="http://schemas.microsoft.com/office/powerpoint/2010/main" val="35640757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9) To use expanded noun phrases for description and specification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use noun phrases</a:t>
            </a:r>
          </a:p>
        </p:txBody>
      </p:sp>
    </p:spTree>
    <p:extLst>
      <p:ext uri="{BB962C8B-B14F-4D97-AF65-F5344CB8AC3E}">
        <p14:creationId xmlns:p14="http://schemas.microsoft.com/office/powerpoint/2010/main" val="1663851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8533" y="438346"/>
            <a:ext cx="5904198" cy="5886658"/>
            <a:chOff x="618533" y="438346"/>
            <a:chExt cx="5904198" cy="5886658"/>
          </a:xfrm>
        </p:grpSpPr>
        <p:sp>
          <p:nvSpPr>
            <p:cNvPr id="3" name="Flowchart: Punched Tape 2"/>
            <p:cNvSpPr/>
            <p:nvPr/>
          </p:nvSpPr>
          <p:spPr>
            <a:xfrm rot="16200000">
              <a:off x="491556" y="565323"/>
              <a:ext cx="5886658" cy="5632704"/>
            </a:xfrm>
            <a:prstGeom prst="flowChartPunchedTape">
              <a:avLst/>
            </a:prstGeom>
            <a:solidFill>
              <a:srgbClr val="CBA377"/>
            </a:solidFill>
            <a:ln w="38100"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800200" y="701987"/>
              <a:ext cx="4359807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Dear Children, 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 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I wasn’t very kind when I lived with Trevor, was I? 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But my fall taught me a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22278" y="3212398"/>
              <a:ext cx="4800453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share and play nicely.       In fact, I have become   such a kind and helpful  dog that I was asked to write a guide on ‘How to   be a Dog’. 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1694" y="2820999"/>
              <a:ext cx="420660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lesson and now I like to 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17623" y="438347"/>
            <a:ext cx="5632704" cy="5886658"/>
            <a:chOff x="6017623" y="438347"/>
            <a:chExt cx="5632704" cy="5886658"/>
          </a:xfrm>
        </p:grpSpPr>
        <p:sp>
          <p:nvSpPr>
            <p:cNvPr id="6" name="Flowchart: Punched Tape 5"/>
            <p:cNvSpPr/>
            <p:nvPr/>
          </p:nvSpPr>
          <p:spPr>
            <a:xfrm rot="16200000">
              <a:off x="5890646" y="565324"/>
              <a:ext cx="5886658" cy="5632704"/>
            </a:xfrm>
            <a:prstGeom prst="flowChartPunchedTape">
              <a:avLst/>
            </a:prstGeom>
            <a:solidFill>
              <a:srgbClr val="CBA377"/>
            </a:solidFill>
            <a:ln w="38100">
              <a:solidFill>
                <a:schemeClr val="tx1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382041" y="586675"/>
              <a:ext cx="4728657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I’ve also been asked to write some more guides: How to be a cat, How to   be a parrot and How to     be a rabbit but I don’t know much about these 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01821" y="3120064"/>
              <a:ext cx="46597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pets. 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108853" y="3621383"/>
              <a:ext cx="4452730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Can you be kind and help me write these books please? 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 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Kind wishes, 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/>
              <a:r>
                <a:rPr lang="en-GB" sz="2800" b="1" dirty="0">
                  <a:solidFill>
                    <a:srgbClr val="002060"/>
                  </a:solidFill>
                  <a:latin typeface="Twinkl Cursive Unlooped"/>
                  <a:ea typeface="Candara" panose="020E0502030303020204" pitchFamily="34" charset="0"/>
                  <a:cs typeface="Calibri" panose="020F0502020204030204" pitchFamily="34" charset="0"/>
                </a:rPr>
                <a:t>Pig xx</a:t>
              </a:r>
              <a:endParaRPr lang="en-GB" sz="2800" b="1" dirty="0">
                <a:solidFill>
                  <a:srgbClr val="002060"/>
                </a:solidFill>
                <a:latin typeface="Twinkl Cursive Unlooped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5984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837" y="1803830"/>
            <a:ext cx="116134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Dear Pig, 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8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Thank you for your </a:t>
            </a:r>
            <a:r>
              <a:rPr lang="en-GB" sz="3200" b="1" dirty="0">
                <a:solidFill>
                  <a:srgbClr val="D7D2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friendly letter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. I am so glad you </a:t>
            </a:r>
            <a:r>
              <a:rPr lang="en-GB" sz="3200" b="1" dirty="0">
                <a:solidFill>
                  <a:srgbClr val="00B05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are selfless and kind</a:t>
            </a:r>
            <a:r>
              <a:rPr lang="en-GB" sz="3200" b="1" dirty="0">
                <a:solidFill>
                  <a:srgbClr val="7030A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now. That’s </a:t>
            </a:r>
            <a:r>
              <a:rPr lang="en-GB" sz="3200" b="1" dirty="0">
                <a:solidFill>
                  <a:srgbClr val="FFC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brilliant news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that you have been asked to write ‘How to be a Dog’. I would love to help by writing a guide called ‘How to be a </a:t>
            </a:r>
            <a:r>
              <a:rPr lang="en-GB" sz="32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lizard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’. Do send our love to dear Trevor. </a:t>
            </a:r>
            <a:endParaRPr lang="en-GB" sz="3200" b="1" dirty="0">
              <a:latin typeface="Twinkl Cursive Unlooped" panose="02000000000000000000"/>
              <a:ea typeface="Candara" panose="020E0502030303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GB" sz="28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Best wishes, 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3200" b="1" dirty="0">
                <a:solidFill>
                  <a:srgbClr val="FF0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Bully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, the </a:t>
            </a:r>
            <a:r>
              <a:rPr lang="en-GB" sz="3200" b="1" dirty="0">
                <a:solidFill>
                  <a:srgbClr val="FF0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lovely lizard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.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224707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 their letter?</a:t>
            </a:r>
          </a:p>
        </p:txBody>
      </p:sp>
    </p:spTree>
    <p:extLst>
      <p:ext uri="{BB962C8B-B14F-4D97-AF65-F5344CB8AC3E}">
        <p14:creationId xmlns:p14="http://schemas.microsoft.com/office/powerpoint/2010/main" val="1161635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61706" y="4173079"/>
            <a:ext cx="8549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10) To say out loud what they are going to write about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</a:t>
            </a:r>
            <a:r>
              <a:rPr lang="en-GB" sz="2400" b="1" dirty="0" err="1">
                <a:solidFill>
                  <a:srgbClr val="FF6969"/>
                </a:solidFill>
                <a:latin typeface="Twinkl Cursive Unlooped" panose="02000000000000000000"/>
              </a:rPr>
              <a:t>roleplay</a:t>
            </a: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 my ideas</a:t>
            </a:r>
          </a:p>
        </p:txBody>
      </p:sp>
    </p:spTree>
    <p:extLst>
      <p:ext uri="{BB962C8B-B14F-4D97-AF65-F5344CB8AC3E}">
        <p14:creationId xmlns:p14="http://schemas.microsoft.com/office/powerpoint/2010/main" val="1784273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09602" y="883524"/>
            <a:ext cx="4712524" cy="5029596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GB" sz="3600" b="1" dirty="0"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Take a lolly stick and the picture of your chosen animal to make a puppet of your animal. </a:t>
            </a:r>
            <a:endParaRPr lang="en-GB" sz="36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077" y="1079863"/>
            <a:ext cx="2520042" cy="5040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9272"/>
          <a:stretch/>
        </p:blipFill>
        <p:spPr>
          <a:xfrm>
            <a:off x="7893477" y="691936"/>
            <a:ext cx="2663241" cy="194862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61697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21836" y="307098"/>
            <a:ext cx="3557981" cy="624719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winkl Cursive Unlooped" panose="02000000000000000000" pitchFamily="2" charset="0"/>
              </a:rPr>
              <a:t>What do they eat?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75482" y="3407349"/>
            <a:ext cx="4550758" cy="659553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winkl Cursive Unlooped" panose="02000000000000000000" pitchFamily="2" charset="0"/>
              </a:rPr>
              <a:t>What do they play with?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93875" y="307098"/>
            <a:ext cx="4136572" cy="624719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winkl Cursive Unlooped" panose="02000000000000000000" pitchFamily="2" charset="0"/>
              </a:rPr>
              <a:t>Do they sleep?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21836" y="3400696"/>
            <a:ext cx="4134658" cy="666206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Twinkl Cursive Unlooped" panose="02000000000000000000" pitchFamily="2" charset="0"/>
              </a:rPr>
              <a:t>How do they exercise?</a:t>
            </a:r>
          </a:p>
        </p:txBody>
      </p:sp>
    </p:spTree>
    <p:extLst>
      <p:ext uri="{BB962C8B-B14F-4D97-AF65-F5344CB8AC3E}">
        <p14:creationId xmlns:p14="http://schemas.microsoft.com/office/powerpoint/2010/main" val="994494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837" y="2027905"/>
            <a:ext cx="1112572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FF3399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In the morning,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 I wake up and climb out of my den.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FFC00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Then, 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 have a drink from my water bowl.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3600" b="1" dirty="0">
                <a:solidFill>
                  <a:srgbClr val="00B05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After that, 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 am feeling so hungry, that I eat my bowl full of mealworms.</a:t>
            </a:r>
          </a:p>
          <a:p>
            <a:pPr>
              <a:spcAft>
                <a:spcPts val="0"/>
              </a:spcAft>
            </a:pPr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837" y="307098"/>
            <a:ext cx="3728132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Example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011" y="188226"/>
            <a:ext cx="2021635" cy="18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211" y="262339"/>
            <a:ext cx="5874523" cy="617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9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243841" y="3393493"/>
            <a:ext cx="4556512" cy="3333879"/>
          </a:xfrm>
          <a:prstGeom prst="rect">
            <a:avLst/>
          </a:prstGeom>
          <a:ln w="19050">
            <a:noFill/>
          </a:ln>
        </p:spPr>
      </p:pic>
      <p:sp>
        <p:nvSpPr>
          <p:cNvPr id="11" name="Oval Callout 10"/>
          <p:cNvSpPr/>
          <p:nvPr/>
        </p:nvSpPr>
        <p:spPr>
          <a:xfrm>
            <a:off x="4397829" y="600891"/>
            <a:ext cx="7271658" cy="4824549"/>
          </a:xfrm>
          <a:prstGeom prst="wedgeEllipseCallout">
            <a:avLst>
              <a:gd name="adj1" fmla="val -49097"/>
              <a:gd name="adj2" fmla="val 4228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71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3048" y="2266526"/>
            <a:ext cx="5064563" cy="234030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Twinkl Cursive Unlooped" panose="02000000000000000000" pitchFamily="2" charset="0"/>
              </a:rPr>
              <a:t>Who would like to share their letter?</a:t>
            </a:r>
          </a:p>
        </p:txBody>
      </p:sp>
    </p:spTree>
    <p:extLst>
      <p:ext uri="{BB962C8B-B14F-4D97-AF65-F5344CB8AC3E}">
        <p14:creationId xmlns:p14="http://schemas.microsoft.com/office/powerpoint/2010/main" val="1219747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54D10-7358-D4BF-7BD0-CE106DB10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A7C7A3-686D-2FAA-032C-8E3B93B3A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B7A4CC-CC7E-7172-7C56-6FDD25310111}"/>
              </a:ext>
            </a:extLst>
          </p:cNvPr>
          <p:cNvSpPr/>
          <p:nvPr/>
        </p:nvSpPr>
        <p:spPr>
          <a:xfrm>
            <a:off x="1861706" y="4173079"/>
            <a:ext cx="8549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11) To be able to plan for a piece of non- fiction writing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 I can draw a picture-plan</a:t>
            </a:r>
          </a:p>
        </p:txBody>
      </p:sp>
    </p:spTree>
    <p:extLst>
      <p:ext uri="{BB962C8B-B14F-4D97-AF65-F5344CB8AC3E}">
        <p14:creationId xmlns:p14="http://schemas.microsoft.com/office/powerpoint/2010/main" val="3083080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F5047E0-D12B-87D5-6244-EBBFA35950E9}"/>
              </a:ext>
            </a:extLst>
          </p:cNvPr>
          <p:cNvSpPr/>
          <p:nvPr/>
        </p:nvSpPr>
        <p:spPr>
          <a:xfrm>
            <a:off x="2954118" y="363543"/>
            <a:ext cx="6283763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‘How to be a lizard’ guide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2D978-EE79-7A82-E540-9CC25B5CE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3"/>
          <a:stretch/>
        </p:blipFill>
        <p:spPr>
          <a:xfrm rot="20183349" flipH="1">
            <a:off x="2442334" y="3116650"/>
            <a:ext cx="3513163" cy="2729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9BCD3A-6CCC-482C-495A-09CC5DC69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3" t="8213" r="14127"/>
          <a:stretch/>
        </p:blipFill>
        <p:spPr>
          <a:xfrm>
            <a:off x="502693" y="1212890"/>
            <a:ext cx="2218497" cy="2862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ED0B2-BBEC-01F4-652E-7E582CD18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617" y="1291716"/>
            <a:ext cx="2741074" cy="3333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DE7307-B391-F9EB-B51A-E13A736C2C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72"/>
          <a:stretch/>
        </p:blipFill>
        <p:spPr>
          <a:xfrm>
            <a:off x="5492570" y="3679239"/>
            <a:ext cx="3361988" cy="245987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4673421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9D277-DA06-D9ED-C207-CAC9D2F53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4A33126-56F9-6A95-B0BD-19332E85BAD7}"/>
              </a:ext>
            </a:extLst>
          </p:cNvPr>
          <p:cNvSpPr/>
          <p:nvPr/>
        </p:nvSpPr>
        <p:spPr>
          <a:xfrm>
            <a:off x="395111" y="299274"/>
            <a:ext cx="6283763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What do they eat?</a:t>
            </a:r>
          </a:p>
        </p:txBody>
      </p:sp>
    </p:spTree>
    <p:extLst>
      <p:ext uri="{BB962C8B-B14F-4D97-AF65-F5344CB8AC3E}">
        <p14:creationId xmlns:p14="http://schemas.microsoft.com/office/powerpoint/2010/main" val="4199362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A71EF-1C29-1BED-863A-5741AF5A1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84E88F-15C9-5C09-D52A-645F08F9E4D9}"/>
              </a:ext>
            </a:extLst>
          </p:cNvPr>
          <p:cNvSpPr/>
          <p:nvPr/>
        </p:nvSpPr>
        <p:spPr>
          <a:xfrm>
            <a:off x="395111" y="299274"/>
            <a:ext cx="6283763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How do they play and entertain their owner?</a:t>
            </a:r>
          </a:p>
        </p:txBody>
      </p:sp>
    </p:spTree>
    <p:extLst>
      <p:ext uri="{BB962C8B-B14F-4D97-AF65-F5344CB8AC3E}">
        <p14:creationId xmlns:p14="http://schemas.microsoft.com/office/powerpoint/2010/main" val="32052477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ED0EB-BA54-29B1-8DC9-0C3583818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DEE021-08AF-1E35-63FD-775438ABA690}"/>
              </a:ext>
            </a:extLst>
          </p:cNvPr>
          <p:cNvSpPr/>
          <p:nvPr/>
        </p:nvSpPr>
        <p:spPr>
          <a:xfrm>
            <a:off x="395111" y="299274"/>
            <a:ext cx="6283763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How and where do they sleep?</a:t>
            </a:r>
          </a:p>
        </p:txBody>
      </p:sp>
    </p:spTree>
    <p:extLst>
      <p:ext uri="{BB962C8B-B14F-4D97-AF65-F5344CB8AC3E}">
        <p14:creationId xmlns:p14="http://schemas.microsoft.com/office/powerpoint/2010/main" val="6948317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7C63-35B7-CDD3-FEC8-5E11737CD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264,800+ Hay Stock Photos, Pictures &amp; Royalty-Free Images - iStock | Hay  fever, Hay bale, Hay field">
            <a:extLst>
              <a:ext uri="{FF2B5EF4-FFF2-40B4-BE49-F238E27FC236}">
                <a16:creationId xmlns:a16="http://schemas.microsoft.com/office/drawing/2014/main" id="{44C008F8-0605-DDEC-CD3A-7C97A31DF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633">
            <a:off x="7970371" y="4096738"/>
            <a:ext cx="2753398" cy="183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appy parrot cartoon dancing Royalty Free Vector Image">
            <a:extLst>
              <a:ext uri="{FF2B5EF4-FFF2-40B4-BE49-F238E27FC236}">
                <a16:creationId xmlns:a16="http://schemas.microsoft.com/office/drawing/2014/main" id="{0A3578CB-6479-F534-4978-E1996C609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2189" r="10835" b="10447"/>
          <a:stretch/>
        </p:blipFill>
        <p:spPr bwMode="auto">
          <a:xfrm>
            <a:off x="4471495" y="3698226"/>
            <a:ext cx="2014833" cy="247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F8747C3-E70F-01B7-58BA-D280AFEE353F}"/>
              </a:ext>
            </a:extLst>
          </p:cNvPr>
          <p:cNvSpPr/>
          <p:nvPr/>
        </p:nvSpPr>
        <p:spPr>
          <a:xfrm>
            <a:off x="395111" y="299274"/>
            <a:ext cx="3183467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What to eat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0E71529-70C0-2E26-A5F6-8EA290F78080}"/>
              </a:ext>
            </a:extLst>
          </p:cNvPr>
          <p:cNvSpPr/>
          <p:nvPr/>
        </p:nvSpPr>
        <p:spPr>
          <a:xfrm>
            <a:off x="4289778" y="292740"/>
            <a:ext cx="3612444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Playing and entertainment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EED9C22-08E7-2B51-373C-D3F7A3721F7F}"/>
              </a:ext>
            </a:extLst>
          </p:cNvPr>
          <p:cNvSpPr/>
          <p:nvPr/>
        </p:nvSpPr>
        <p:spPr>
          <a:xfrm>
            <a:off x="8613422" y="299274"/>
            <a:ext cx="3183467" cy="1364948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Where to sleep</a:t>
            </a:r>
          </a:p>
        </p:txBody>
      </p:sp>
      <p:pic>
        <p:nvPicPr>
          <p:cNvPr id="1028" name="Picture 4" descr="Egg Clipart Images - Free Download on Freepik">
            <a:extLst>
              <a:ext uri="{FF2B5EF4-FFF2-40B4-BE49-F238E27FC236}">
                <a16:creationId xmlns:a16="http://schemas.microsoft.com/office/drawing/2014/main" id="{1945A86A-17B2-9DEE-1B20-85E3F3BAA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37" y="3775341"/>
            <a:ext cx="1779215" cy="123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rry Fruit Clip Art, Forest Fruits Vector Clipart Image PNG | Fruit  vector, Berry fruit, Berries">
            <a:extLst>
              <a:ext uri="{FF2B5EF4-FFF2-40B4-BE49-F238E27FC236}">
                <a16:creationId xmlns:a16="http://schemas.microsoft.com/office/drawing/2014/main" id="{2B8B2467-8763-3B4E-2312-CF307A64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7" b="94523" l="4898" r="95918">
                        <a14:foregroundMark x1="17279" y1="81625" x2="11565" y2="82155"/>
                        <a14:foregroundMark x1="11565" y1="82155" x2="8980" y2="88693"/>
                        <a14:foregroundMark x1="8980" y1="88693" x2="9932" y2="91166"/>
                        <a14:foregroundMark x1="25442" y1="88869" x2="29388" y2="92933"/>
                        <a14:foregroundMark x1="6395" y1="87633" x2="5714" y2="84629"/>
                        <a14:foregroundMark x1="14286" y1="93816" x2="9796" y2="93816"/>
                        <a14:foregroundMark x1="30068" y1="94523" x2="24898" y2="94170"/>
                        <a14:foregroundMark x1="89388" y1="54064" x2="89252" y2="61131"/>
                        <a14:foregroundMark x1="89252" y1="61131" x2="89252" y2="61131"/>
                        <a14:foregroundMark x1="90204" y1="60071" x2="90612" y2="62367"/>
                        <a14:foregroundMark x1="91429" y1="47880" x2="92789" y2="44523"/>
                        <a14:foregroundMark x1="91701" y1="50707" x2="95102" y2="56184"/>
                        <a14:foregroundMark x1="93605" y1="50000" x2="96054" y2="49117"/>
                        <a14:foregroundMark x1="90204" y1="52473" x2="91565" y2="57597"/>
                        <a14:foregroundMark x1="55782" y1="18021" x2="55918" y2="10777"/>
                        <a14:foregroundMark x1="55918" y1="10777" x2="58912" y2="4947"/>
                        <a14:foregroundMark x1="58912" y1="4947" x2="57551" y2="11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94" y="1808690"/>
            <a:ext cx="2014832" cy="155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ish Meat Images - Free Download on Freepik">
            <a:extLst>
              <a:ext uri="{FF2B5EF4-FFF2-40B4-BE49-F238E27FC236}">
                <a16:creationId xmlns:a16="http://schemas.microsoft.com/office/drawing/2014/main" id="{1983BC95-58FC-2B28-8D47-E55324B48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5" b="36422" l="2183" r="94444">
                        <a14:foregroundMark x1="21429" y1="30351" x2="12500" y2="30511"/>
                        <a14:foregroundMark x1="12500" y1="30511" x2="9127" y2="34505"/>
                        <a14:foregroundMark x1="17857" y1="14537" x2="14286" y2="15016"/>
                        <a14:foregroundMark x1="13492" y1="15495" x2="6548" y2="17412"/>
                        <a14:foregroundMark x1="8532" y1="34026" x2="2183" y2="36581"/>
                        <a14:foregroundMark x1="85317" y1="8946" x2="93452" y2="11342"/>
                        <a14:foregroundMark x1="93452" y1="11342" x2="94444" y2="11981"/>
                        <a14:foregroundMark x1="90476" y1="5591" x2="94444" y2="3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236"/>
          <a:stretch/>
        </p:blipFill>
        <p:spPr bwMode="auto">
          <a:xfrm>
            <a:off x="678633" y="5129531"/>
            <a:ext cx="2930333" cy="1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egetables Clipart Images | Free Download | PNG Transparent Background -  Pngtree">
            <a:extLst>
              <a:ext uri="{FF2B5EF4-FFF2-40B4-BE49-F238E27FC236}">
                <a16:creationId xmlns:a16="http://schemas.microsoft.com/office/drawing/2014/main" id="{014A7268-8751-3C5E-7A20-EAA14800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1667">
                        <a14:foregroundMark x1="89167" y1="50000" x2="89444" y2="67778"/>
                        <a14:foregroundMark x1="90278" y1="66389" x2="91667" y2="4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67" y="3323832"/>
            <a:ext cx="2014832" cy="201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90+ Pumpkin Seeds Snack Stock Illustrations, Royalty-Free Vector Graphics  &amp; Clip Art - iStock">
            <a:extLst>
              <a:ext uri="{FF2B5EF4-FFF2-40B4-BE49-F238E27FC236}">
                <a16:creationId xmlns:a16="http://schemas.microsoft.com/office/drawing/2014/main" id="{D64DE855-E262-C487-2BCF-53AEAF696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3" r="44063" b="266"/>
          <a:stretch/>
        </p:blipFill>
        <p:spPr bwMode="auto">
          <a:xfrm flipH="1">
            <a:off x="2143799" y="2020904"/>
            <a:ext cx="1569492" cy="121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at Red Cat Runs Cartoon Style Stock Illustration 1142978366 | Shutterstock">
            <a:extLst>
              <a:ext uri="{FF2B5EF4-FFF2-40B4-BE49-F238E27FC236}">
                <a16:creationId xmlns:a16="http://schemas.microsoft.com/office/drawing/2014/main" id="{5186AD1D-C33F-54CF-552C-5600C9A10E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3" t="10403" r="11084" b="21337"/>
          <a:stretch/>
        </p:blipFill>
        <p:spPr bwMode="auto">
          <a:xfrm>
            <a:off x="4471495" y="1858698"/>
            <a:ext cx="1866045" cy="16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ree: Hare Clip art Rabbit show jumping Openclipart - rabbit - nohat.cc">
            <a:extLst>
              <a:ext uri="{FF2B5EF4-FFF2-40B4-BE49-F238E27FC236}">
                <a16:creationId xmlns:a16="http://schemas.microsoft.com/office/drawing/2014/main" id="{4E750904-57A4-6638-0213-70D24A448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2" b="94811" l="2101" r="97479">
                        <a14:foregroundMark x1="66807" y1="22170" x2="65546" y2="3302"/>
                        <a14:foregroundMark x1="65546" y1="3302" x2="78992" y2="12736"/>
                        <a14:foregroundMark x1="78992" y1="12736" x2="78571" y2="30189"/>
                        <a14:foregroundMark x1="76891" y1="28774" x2="74790" y2="15094"/>
                        <a14:foregroundMark x1="78151" y1="45283" x2="63025" y2="57547"/>
                        <a14:foregroundMark x1="63025" y1="57547" x2="58403" y2="58491"/>
                        <a14:foregroundMark x1="83613" y1="44340" x2="92437" y2="36321"/>
                        <a14:foregroundMark x1="91176" y1="40094" x2="98319" y2="39623"/>
                        <a14:foregroundMark x1="76471" y1="49057" x2="64706" y2="61321"/>
                        <a14:foregroundMark x1="66807" y1="47170" x2="49580" y2="47642"/>
                        <a14:foregroundMark x1="49580" y1="47642" x2="49580" y2="47642"/>
                        <a14:foregroundMark x1="66387" y1="45283" x2="46639" y2="45755"/>
                        <a14:foregroundMark x1="18487" y1="54717" x2="9664" y2="69811"/>
                        <a14:foregroundMark x1="9664" y1="69811" x2="9244" y2="75943"/>
                        <a14:foregroundMark x1="13445" y1="83019" x2="4202" y2="86792"/>
                        <a14:foregroundMark x1="9664" y1="65566" x2="21008" y2="52830"/>
                        <a14:foregroundMark x1="21008" y1="52830" x2="15966" y2="46698"/>
                        <a14:foregroundMark x1="7143" y1="90094" x2="5462" y2="95283"/>
                        <a14:foregroundMark x1="7143" y1="73585" x2="2101" y2="7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8513">
            <a:off x="6048320" y="2773235"/>
            <a:ext cx="2258799" cy="201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ute Small Bird Perch Bird Play Stand Training Parrot Playstand Portable  Bird Cage Toys for Cockatiels Conures Parakeet">
            <a:extLst>
              <a:ext uri="{FF2B5EF4-FFF2-40B4-BE49-F238E27FC236}">
                <a16:creationId xmlns:a16="http://schemas.microsoft.com/office/drawing/2014/main" id="{A4EB64B6-7B14-5638-825F-9F2E3896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375" b="94875" l="10000" r="90000">
                        <a14:foregroundMark x1="23000" y1="7000" x2="49750" y2="7375"/>
                        <a14:foregroundMark x1="49750" y1="7375" x2="70000" y2="5625"/>
                        <a14:foregroundMark x1="70000" y1="5625" x2="77500" y2="3375"/>
                        <a14:foregroundMark x1="77500" y1="3375" x2="80750" y2="6750"/>
                        <a14:foregroundMark x1="33000" y1="92125" x2="43125" y2="92500"/>
                        <a14:foregroundMark x1="43125" y1="92500" x2="61750" y2="90000"/>
                        <a14:foregroundMark x1="61750" y1="90000" x2="54375" y2="94500"/>
                        <a14:foregroundMark x1="54375" y1="94500" x2="41125" y2="9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4123">
            <a:off x="9883944" y="3799992"/>
            <a:ext cx="2387344" cy="23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at Bed PNG Transparent Images Free Download | Vector Files | Pngtree">
            <a:extLst>
              <a:ext uri="{FF2B5EF4-FFF2-40B4-BE49-F238E27FC236}">
                <a16:creationId xmlns:a16="http://schemas.microsoft.com/office/drawing/2014/main" id="{24E4EB1D-05CA-6CF5-3AA4-CDDA0CE97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024" y="1377537"/>
            <a:ext cx="2871407" cy="287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838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CE82-E303-E7D0-27BC-15FAA9BDF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FD9443-98C7-BEBA-0FDE-65E29E43E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9CF129-4115-8324-CB5F-714D44449BF2}"/>
              </a:ext>
            </a:extLst>
          </p:cNvPr>
          <p:cNvSpPr/>
          <p:nvPr/>
        </p:nvSpPr>
        <p:spPr>
          <a:xfrm>
            <a:off x="1861706" y="4173079"/>
            <a:ext cx="8549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12) To use expanded noun phrases for description and specification 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describe a noun in a sentence</a:t>
            </a:r>
          </a:p>
        </p:txBody>
      </p:sp>
    </p:spTree>
    <p:extLst>
      <p:ext uri="{BB962C8B-B14F-4D97-AF65-F5344CB8AC3E}">
        <p14:creationId xmlns:p14="http://schemas.microsoft.com/office/powerpoint/2010/main" val="1313882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t Food Vector Art, Icons, and Graphics for Free Download">
            <a:extLst>
              <a:ext uri="{FF2B5EF4-FFF2-40B4-BE49-F238E27FC236}">
                <a16:creationId xmlns:a16="http://schemas.microsoft.com/office/drawing/2014/main" id="{2F9DB9B1-0900-C1AE-66A4-8281389C4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6" y="1861224"/>
            <a:ext cx="2943578" cy="31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90+ Pumpkin Seeds Snack Stock Illustrations, Royalty-Free Vector Graphics  &amp; Clip Art - iStock">
            <a:extLst>
              <a:ext uri="{FF2B5EF4-FFF2-40B4-BE49-F238E27FC236}">
                <a16:creationId xmlns:a16="http://schemas.microsoft.com/office/drawing/2014/main" id="{90B56035-3DC2-CD60-5F93-EAE3BBAD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17" y="1732842"/>
            <a:ext cx="3591766" cy="339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rot illustration #carrot | Vegetable cartoon, Clip art, Carrots">
            <a:extLst>
              <a:ext uri="{FF2B5EF4-FFF2-40B4-BE49-F238E27FC236}">
                <a16:creationId xmlns:a16="http://schemas.microsoft.com/office/drawing/2014/main" id="{0CBE52CF-0EBE-8EF9-70BF-E729C9274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0902" l="8788" r="92485">
                        <a14:foregroundMark x1="66788" y1="30980" x2="63758" y2="45961"/>
                        <a14:foregroundMark x1="66061" y1="29020" x2="65394" y2="16549"/>
                        <a14:foregroundMark x1="65394" y1="16549" x2="74848" y2="17255"/>
                        <a14:foregroundMark x1="79152" y1="13412" x2="87455" y2="17255"/>
                        <a14:foregroundMark x1="87455" y1="17255" x2="92182" y2="27608"/>
                        <a14:foregroundMark x1="92182" y1="27608" x2="92485" y2="30275"/>
                        <a14:foregroundMark x1="90182" y1="22824" x2="83091" y2="13961"/>
                        <a14:foregroundMark x1="83091" y1="13961" x2="85939" y2="13020"/>
                        <a14:foregroundMark x1="21758" y1="85961" x2="22545" y2="86667"/>
                        <a14:foregroundMark x1="12424" y1="67137" x2="14485" y2="67451"/>
                        <a14:foregroundMark x1="14727" y1="87922" x2="16242" y2="90902"/>
                        <a14:foregroundMark x1="10182" y1="68078" x2="8909" y2="70353"/>
                        <a14:foregroundMark x1="62545" y1="12706" x2="72303" y2="11529"/>
                        <a14:foregroundMark x1="72303" y1="11529" x2="73818" y2="12706"/>
                        <a14:foregroundMark x1="81152" y1="8784" x2="76848" y2="11137"/>
                        <a14:foregroundMark x1="69091" y1="16000" x2="66303" y2="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1" t="6518" r="1904" b="4856"/>
          <a:stretch/>
        </p:blipFill>
        <p:spPr bwMode="auto">
          <a:xfrm>
            <a:off x="8148950" y="1954364"/>
            <a:ext cx="4043050" cy="294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606" y="1116623"/>
            <a:ext cx="4078405" cy="42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93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D972E5B7-5933-267B-E62D-06C615A39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94" y="958299"/>
            <a:ext cx="11313211" cy="49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416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8AA25-4553-1D85-083D-09871BE5F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025FE79-89D3-401A-8A7E-9287A88E68B3}"/>
              </a:ext>
            </a:extLst>
          </p:cNvPr>
          <p:cNvSpPr/>
          <p:nvPr/>
        </p:nvSpPr>
        <p:spPr>
          <a:xfrm>
            <a:off x="395111" y="299274"/>
            <a:ext cx="3725333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What to eat…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C3C606-3DB6-CE6C-4E9F-0C97B1635908}"/>
              </a:ext>
            </a:extLst>
          </p:cNvPr>
          <p:cNvSpPr/>
          <p:nvPr/>
        </p:nvSpPr>
        <p:spPr>
          <a:xfrm>
            <a:off x="395111" y="1604884"/>
            <a:ext cx="116134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Good pets always eat </a:t>
            </a:r>
            <a:r>
              <a:rPr lang="en-GB" sz="3200" b="1" dirty="0">
                <a:solidFill>
                  <a:srgbClr val="00B05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tasty food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32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In the morning, I like to eat one </a:t>
            </a:r>
            <a:r>
              <a:rPr lang="en-GB" sz="3200" b="1" dirty="0">
                <a:solidFill>
                  <a:srgbClr val="FF0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juicy leaf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. </a:t>
            </a:r>
          </a:p>
          <a:p>
            <a:endParaRPr lang="en-GB" sz="32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Then for a </a:t>
            </a:r>
            <a:r>
              <a:rPr lang="en-GB" sz="3200" b="1" dirty="0">
                <a:solidFill>
                  <a:srgbClr val="FFC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little snack 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in the afternoon, I will eat a </a:t>
            </a:r>
            <a:r>
              <a:rPr lang="en-GB" sz="32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squishy meal-worm</a:t>
            </a:r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or two. </a:t>
            </a:r>
          </a:p>
          <a:p>
            <a:endParaRPr lang="en-GB" sz="32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It is always a good idea to learn how to make your eyes as big as possible so that your human feels sorry for you and feeds you extra.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2F0479-6893-8699-9242-73FB22BC9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9166770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B4270-D034-A2BD-80BA-3A8C6D55E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A9FB28-F77B-D4D4-97DA-C70E093D1C72}"/>
              </a:ext>
            </a:extLst>
          </p:cNvPr>
          <p:cNvSpPr/>
          <p:nvPr/>
        </p:nvSpPr>
        <p:spPr>
          <a:xfrm>
            <a:off x="395111" y="299274"/>
            <a:ext cx="3725333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What to eat…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88EB77-9E49-39C1-141E-F2E2E48BF782}"/>
              </a:ext>
            </a:extLst>
          </p:cNvPr>
          <p:cNvSpPr/>
          <p:nvPr/>
        </p:nvSpPr>
        <p:spPr>
          <a:xfrm>
            <a:off x="395111" y="1604884"/>
            <a:ext cx="11613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Good pets always eat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51D81-4030-E5B4-7BBB-8449651D4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0176765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2120F-9761-696D-50C7-72FA8628B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2E0E20-D2F3-7F30-3E9D-3339CE487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A719AA-46F9-4F8C-CC91-486A98699E1B}"/>
              </a:ext>
            </a:extLst>
          </p:cNvPr>
          <p:cNvSpPr/>
          <p:nvPr/>
        </p:nvSpPr>
        <p:spPr>
          <a:xfrm>
            <a:off x="1743653" y="4161790"/>
            <a:ext cx="870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13) To be able to read and spell words with the suffix -</a:t>
            </a:r>
            <a:r>
              <a:rPr lang="en-GB" sz="2400" b="1" dirty="0" err="1">
                <a:latin typeface="Twinkl Cursive Unlooped" panose="02000000000000000000"/>
              </a:rPr>
              <a:t>ing</a:t>
            </a:r>
            <a:r>
              <a:rPr lang="en-GB" sz="2400" b="1" dirty="0">
                <a:latin typeface="Twinkl Cursive Unlooped" panose="02000000000000000000"/>
              </a:rPr>
              <a:t>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read and spell ‘</a:t>
            </a:r>
            <a:r>
              <a:rPr lang="en-GB" sz="2400" b="1" dirty="0" err="1">
                <a:solidFill>
                  <a:srgbClr val="FF6969"/>
                </a:solidFill>
                <a:latin typeface="Twinkl Cursive Unlooped" panose="02000000000000000000"/>
              </a:rPr>
              <a:t>ing</a:t>
            </a: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’ words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imagine what it is like to be an animal </a:t>
            </a:r>
          </a:p>
        </p:txBody>
      </p:sp>
    </p:spTree>
    <p:extLst>
      <p:ext uri="{BB962C8B-B14F-4D97-AF65-F5344CB8AC3E}">
        <p14:creationId xmlns:p14="http://schemas.microsoft.com/office/powerpoint/2010/main" val="36825847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3EA62-B267-2C20-FEC2-87AF57E49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97D025-A397-2FC7-0F4B-CDB4516C9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93"/>
          <a:stretch/>
        </p:blipFill>
        <p:spPr>
          <a:xfrm rot="20183349" flipH="1">
            <a:off x="3706635" y="2640072"/>
            <a:ext cx="4304595" cy="3344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322D8B-9D7F-9CF8-E17D-949FCAF07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3" t="8213" r="14127"/>
          <a:stretch/>
        </p:blipFill>
        <p:spPr>
          <a:xfrm>
            <a:off x="719210" y="2111396"/>
            <a:ext cx="3154440" cy="4070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B9C2A-4F4A-6740-5C5D-AC4DC1795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423" y="1917999"/>
            <a:ext cx="3664919" cy="4457333"/>
          </a:xfrm>
          <a:prstGeom prst="rect">
            <a:avLst/>
          </a:prstGeom>
        </p:spPr>
      </p:pic>
      <p:sp>
        <p:nvSpPr>
          <p:cNvPr id="2" name="5-point Star 1">
            <a:hlinkClick r:id="rId5"/>
            <a:extLst>
              <a:ext uri="{FF2B5EF4-FFF2-40B4-BE49-F238E27FC236}">
                <a16:creationId xmlns:a16="http://schemas.microsoft.com/office/drawing/2014/main" id="{85ACA7F5-215D-7DFF-9E04-8150A32CBB21}"/>
              </a:ext>
            </a:extLst>
          </p:cNvPr>
          <p:cNvSpPr/>
          <p:nvPr/>
        </p:nvSpPr>
        <p:spPr>
          <a:xfrm>
            <a:off x="9937882" y="146224"/>
            <a:ext cx="2061898" cy="1965172"/>
          </a:xfrm>
          <a:prstGeom prst="star5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Music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E865383-8135-7FC2-7ED4-40082393411D}"/>
              </a:ext>
            </a:extLst>
          </p:cNvPr>
          <p:cNvSpPr/>
          <p:nvPr/>
        </p:nvSpPr>
        <p:spPr>
          <a:xfrm>
            <a:off x="395111" y="299274"/>
            <a:ext cx="4064000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Musical statues</a:t>
            </a:r>
          </a:p>
        </p:txBody>
      </p:sp>
    </p:spTree>
    <p:extLst>
      <p:ext uri="{BB962C8B-B14F-4D97-AF65-F5344CB8AC3E}">
        <p14:creationId xmlns:p14="http://schemas.microsoft.com/office/powerpoint/2010/main" val="37276731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E2D70AB-E959-749E-4AE0-7F49C325CBF2}"/>
              </a:ext>
            </a:extLst>
          </p:cNvPr>
          <p:cNvSpPr/>
          <p:nvPr/>
        </p:nvSpPr>
        <p:spPr>
          <a:xfrm>
            <a:off x="7162799" y="973726"/>
            <a:ext cx="3256844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munching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28BB7E-E0E0-0C5A-7548-DD1987E0D241}"/>
              </a:ext>
            </a:extLst>
          </p:cNvPr>
          <p:cNvSpPr/>
          <p:nvPr/>
        </p:nvSpPr>
        <p:spPr>
          <a:xfrm>
            <a:off x="1772357" y="977282"/>
            <a:ext cx="3256844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flying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7F246B-389B-6F5C-DCFE-10ABA8332A48}"/>
              </a:ext>
            </a:extLst>
          </p:cNvPr>
          <p:cNvSpPr/>
          <p:nvPr/>
        </p:nvSpPr>
        <p:spPr>
          <a:xfrm>
            <a:off x="7162799" y="2906948"/>
            <a:ext cx="3256844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jumping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E865EA6-9C68-061B-D283-0B0DEE2A5F38}"/>
              </a:ext>
            </a:extLst>
          </p:cNvPr>
          <p:cNvSpPr/>
          <p:nvPr/>
        </p:nvSpPr>
        <p:spPr>
          <a:xfrm>
            <a:off x="1772357" y="4855518"/>
            <a:ext cx="3256844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crunching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9C5F74C-5B66-D58B-7EC9-AB64B3A5C99A}"/>
              </a:ext>
            </a:extLst>
          </p:cNvPr>
          <p:cNvSpPr/>
          <p:nvPr/>
        </p:nvSpPr>
        <p:spPr>
          <a:xfrm>
            <a:off x="1772357" y="2906948"/>
            <a:ext cx="3256844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chirping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8F52EAD-9512-FFEB-495F-F96089091A95}"/>
              </a:ext>
            </a:extLst>
          </p:cNvPr>
          <p:cNvSpPr/>
          <p:nvPr/>
        </p:nvSpPr>
        <p:spPr>
          <a:xfrm>
            <a:off x="7162799" y="4845022"/>
            <a:ext cx="3256844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leaping</a:t>
            </a:r>
          </a:p>
        </p:txBody>
      </p:sp>
    </p:spTree>
    <p:extLst>
      <p:ext uri="{BB962C8B-B14F-4D97-AF65-F5344CB8AC3E}">
        <p14:creationId xmlns:p14="http://schemas.microsoft.com/office/powerpoint/2010/main" val="1270327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C738A-508A-6C7C-139C-6B5F2DF25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966" y="384454"/>
            <a:ext cx="8492067" cy="608909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86DAC6B-F619-4151-3569-071A98D63BA2}"/>
              </a:ext>
            </a:extLst>
          </p:cNvPr>
          <p:cNvSpPr/>
          <p:nvPr/>
        </p:nvSpPr>
        <p:spPr>
          <a:xfrm>
            <a:off x="158047" y="1191771"/>
            <a:ext cx="1896532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flying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0036051-0158-6B59-0900-F3F3207E51AC}"/>
              </a:ext>
            </a:extLst>
          </p:cNvPr>
          <p:cNvSpPr/>
          <p:nvPr/>
        </p:nvSpPr>
        <p:spPr>
          <a:xfrm>
            <a:off x="158047" y="5070007"/>
            <a:ext cx="1896532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crunching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A16A6D-625B-6CDD-E254-882DE4129DF3}"/>
              </a:ext>
            </a:extLst>
          </p:cNvPr>
          <p:cNvSpPr/>
          <p:nvPr/>
        </p:nvSpPr>
        <p:spPr>
          <a:xfrm>
            <a:off x="158047" y="3121437"/>
            <a:ext cx="1896532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chirping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87E2722-3A83-BD63-653C-6216F7724902}"/>
              </a:ext>
            </a:extLst>
          </p:cNvPr>
          <p:cNvSpPr/>
          <p:nvPr/>
        </p:nvSpPr>
        <p:spPr>
          <a:xfrm>
            <a:off x="10137420" y="1198652"/>
            <a:ext cx="1896532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munching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B2E8D2-CC12-0BAC-B7E5-33896E851213}"/>
              </a:ext>
            </a:extLst>
          </p:cNvPr>
          <p:cNvSpPr/>
          <p:nvPr/>
        </p:nvSpPr>
        <p:spPr>
          <a:xfrm>
            <a:off x="10137420" y="3131874"/>
            <a:ext cx="1896532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jumping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071A972-F1C2-75A4-BD70-B0F3B551DD37}"/>
              </a:ext>
            </a:extLst>
          </p:cNvPr>
          <p:cNvSpPr/>
          <p:nvPr/>
        </p:nvSpPr>
        <p:spPr>
          <a:xfrm>
            <a:off x="10137420" y="5069948"/>
            <a:ext cx="1896532" cy="1044104"/>
          </a:xfrm>
          <a:prstGeom prst="roundRect">
            <a:avLst/>
          </a:prstGeom>
          <a:solidFill>
            <a:srgbClr val="FF696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  <a:latin typeface="Twinkl Cursive Unlooped Smbold" panose="02000000000000000000" pitchFamily="2" charset="77"/>
              </a:rPr>
              <a:t>leaping</a:t>
            </a:r>
          </a:p>
        </p:txBody>
      </p:sp>
    </p:spTree>
    <p:extLst>
      <p:ext uri="{BB962C8B-B14F-4D97-AF65-F5344CB8AC3E}">
        <p14:creationId xmlns:p14="http://schemas.microsoft.com/office/powerpoint/2010/main" val="9926703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4680F-BD67-53B7-81D5-D8F4AB86F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CEBC30E-F271-B6D6-CCDA-090D739C954D}"/>
              </a:ext>
            </a:extLst>
          </p:cNvPr>
          <p:cNvSpPr/>
          <p:nvPr/>
        </p:nvSpPr>
        <p:spPr>
          <a:xfrm>
            <a:off x="395111" y="299274"/>
            <a:ext cx="6129867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Playing and entertainment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50A17C-C403-59EB-69F1-FA07C335F64D}"/>
              </a:ext>
            </a:extLst>
          </p:cNvPr>
          <p:cNvSpPr/>
          <p:nvPr/>
        </p:nvSpPr>
        <p:spPr>
          <a:xfrm>
            <a:off x="395111" y="1604884"/>
            <a:ext cx="11613409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You must keep your human happy by performing tricks and taking exercise. </a:t>
            </a:r>
          </a:p>
          <a:p>
            <a:endParaRPr lang="en-GB" sz="40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 like </a:t>
            </a:r>
            <a:r>
              <a:rPr lang="en-GB" sz="4000" b="1" dirty="0">
                <a:solidFill>
                  <a:srgbClr val="92D05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hanging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upside down on my log and </a:t>
            </a:r>
            <a:r>
              <a:rPr lang="en-GB" sz="40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leaping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off into the bark.</a:t>
            </a:r>
          </a:p>
          <a:p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6B480-B082-A9E9-5D7D-FE0CF87FF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467183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732BE-2037-271C-5A90-1E252E3F4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DFDA377-DEBB-F39E-D838-696B7C8FF0AA}"/>
              </a:ext>
            </a:extLst>
          </p:cNvPr>
          <p:cNvSpPr/>
          <p:nvPr/>
        </p:nvSpPr>
        <p:spPr>
          <a:xfrm>
            <a:off x="395111" y="299274"/>
            <a:ext cx="6129867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Playing and entertainment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9A84AD-EE44-E580-7FF9-9401B31DB72E}"/>
              </a:ext>
            </a:extLst>
          </p:cNvPr>
          <p:cNvSpPr/>
          <p:nvPr/>
        </p:nvSpPr>
        <p:spPr>
          <a:xfrm>
            <a:off x="395111" y="1604884"/>
            <a:ext cx="11613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You must keep your human happy by…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FA5709-2B70-E544-D229-1E3942FA0E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7302758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6F2A-E563-38BD-BA0C-CDA4AB001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53FAC0-4440-A473-F362-36CB2FCEF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E3218-414B-8322-8712-35A13ABB3946}"/>
              </a:ext>
            </a:extLst>
          </p:cNvPr>
          <p:cNvSpPr/>
          <p:nvPr/>
        </p:nvSpPr>
        <p:spPr>
          <a:xfrm>
            <a:off x="1743653" y="4161790"/>
            <a:ext cx="870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14) To be able to use prepositions accurately 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use positional language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read and write could and should</a:t>
            </a:r>
          </a:p>
        </p:txBody>
      </p:sp>
    </p:spTree>
    <p:extLst>
      <p:ext uri="{BB962C8B-B14F-4D97-AF65-F5344CB8AC3E}">
        <p14:creationId xmlns:p14="http://schemas.microsoft.com/office/powerpoint/2010/main" val="414933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6431" y="589085"/>
            <a:ext cx="9653954" cy="1547446"/>
          </a:xfrm>
          <a:prstGeom prst="rect">
            <a:avLst/>
          </a:prstGeom>
          <a:solidFill>
            <a:srgbClr val="FF9F9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Pig is greedy.</a:t>
            </a:r>
          </a:p>
        </p:txBody>
      </p:sp>
      <p:sp>
        <p:nvSpPr>
          <p:cNvPr id="6" name="Rectangle 5"/>
          <p:cNvSpPr/>
          <p:nvPr/>
        </p:nvSpPr>
        <p:spPr>
          <a:xfrm>
            <a:off x="1336431" y="3396762"/>
            <a:ext cx="9653954" cy="1547446"/>
          </a:xfrm>
          <a:prstGeom prst="rect">
            <a:avLst/>
          </a:prstGeom>
          <a:solidFill>
            <a:srgbClr val="FF9F9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Pig is selfish.</a:t>
            </a:r>
          </a:p>
        </p:txBody>
      </p:sp>
    </p:spTree>
    <p:extLst>
      <p:ext uri="{BB962C8B-B14F-4D97-AF65-F5344CB8AC3E}">
        <p14:creationId xmlns:p14="http://schemas.microsoft.com/office/powerpoint/2010/main" val="25144810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Cat Bed PNG Transparent Images Free Download | Vector Files | Pngtree">
            <a:extLst>
              <a:ext uri="{FF2B5EF4-FFF2-40B4-BE49-F238E27FC236}">
                <a16:creationId xmlns:a16="http://schemas.microsoft.com/office/drawing/2014/main" id="{FA130E52-9D0C-3F63-CF35-694DA7CA8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9" y="2767884"/>
            <a:ext cx="4279920" cy="427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 descr="Cute Small Bird Perch Bird Play Stand Training Parrot Playstand Portable  Bird Cage Toys for Cockatiels Conures Parakeet">
            <a:extLst>
              <a:ext uri="{FF2B5EF4-FFF2-40B4-BE49-F238E27FC236}">
                <a16:creationId xmlns:a16="http://schemas.microsoft.com/office/drawing/2014/main" id="{6CE9CD7C-3FFD-3732-AE4D-CB8C36B0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5" b="94875" l="10000" r="90000">
                        <a14:foregroundMark x1="23000" y1="7000" x2="49750" y2="7375"/>
                        <a14:foregroundMark x1="49750" y1="7375" x2="70000" y2="5625"/>
                        <a14:foregroundMark x1="70000" y1="5625" x2="77500" y2="3375"/>
                        <a14:foregroundMark x1="77500" y1="3375" x2="80750" y2="6750"/>
                        <a14:foregroundMark x1="33000" y1="92125" x2="43125" y2="92500"/>
                        <a14:foregroundMark x1="43125" y1="92500" x2="61750" y2="90000"/>
                        <a14:foregroundMark x1="61750" y1="90000" x2="54375" y2="94500"/>
                        <a14:foregroundMark x1="54375" y1="94500" x2="41125" y2="9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678" y="2457789"/>
            <a:ext cx="3748644" cy="37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abbit Hutch Images - Free Download on Freepik">
            <a:extLst>
              <a:ext uri="{FF2B5EF4-FFF2-40B4-BE49-F238E27FC236}">
                <a16:creationId xmlns:a16="http://schemas.microsoft.com/office/drawing/2014/main" id="{84F44DC6-FF5B-D7A3-922E-DC862027D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26" y="1924755"/>
            <a:ext cx="4483637" cy="418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91EC49-F03A-6AF6-7674-8B438D909181}"/>
              </a:ext>
            </a:extLst>
          </p:cNvPr>
          <p:cNvSpPr/>
          <p:nvPr/>
        </p:nvSpPr>
        <p:spPr>
          <a:xfrm>
            <a:off x="578592" y="487284"/>
            <a:ext cx="4286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 like to sit…</a:t>
            </a: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 like to snuggle…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54D3F-6667-E7C0-260C-268624679833}"/>
              </a:ext>
            </a:extLst>
          </p:cNvPr>
          <p:cNvSpPr/>
          <p:nvPr/>
        </p:nvSpPr>
        <p:spPr>
          <a:xfrm>
            <a:off x="6499614" y="487283"/>
            <a:ext cx="4286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 like to rest…</a:t>
            </a: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libri" panose="020F0502020204030204" pitchFamily="34" charset="0"/>
                <a:cs typeface="Calibri" panose="020F0502020204030204" pitchFamily="34" charset="0"/>
              </a:rPr>
              <a:t>I like to sleep…</a:t>
            </a:r>
            <a:endParaRPr lang="en-GB" sz="3200" b="1" dirty="0">
              <a:latin typeface="Twinkl Cursive Unlooped" panose="0200000000000000000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07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E3104-6780-BCFC-7DB1-13966740D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CF44D6-471D-EB44-1F34-196A219869F8}"/>
              </a:ext>
            </a:extLst>
          </p:cNvPr>
          <p:cNvSpPr/>
          <p:nvPr/>
        </p:nvSpPr>
        <p:spPr>
          <a:xfrm>
            <a:off x="395112" y="299274"/>
            <a:ext cx="3883378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Where to sleep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1214E2-33C9-2063-6227-21551EFC1B91}"/>
              </a:ext>
            </a:extLst>
          </p:cNvPr>
          <p:cNvSpPr/>
          <p:nvPr/>
        </p:nvSpPr>
        <p:spPr>
          <a:xfrm>
            <a:off x="395111" y="1604884"/>
            <a:ext cx="11613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In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the afternoon, I like to sit on my perch and sleep. </a:t>
            </a:r>
          </a:p>
          <a:p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This really annoys my human as they bought me a nesting box that I never use. </a:t>
            </a:r>
          </a:p>
          <a:p>
            <a:endParaRPr lang="en-GB" sz="36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You </a:t>
            </a:r>
            <a:r>
              <a:rPr lang="en-GB" sz="3600" b="1" dirty="0">
                <a:solidFill>
                  <a:srgbClr val="00B05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could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sleep where your human would like you to, but </a:t>
            </a:r>
            <a:r>
              <a:rPr lang="en-GB" sz="3600" b="1" dirty="0">
                <a:solidFill>
                  <a:srgbClr val="FFC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under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a bed, </a:t>
            </a:r>
            <a:r>
              <a:rPr lang="en-GB" sz="3600" b="1" dirty="0">
                <a:solidFill>
                  <a:srgbClr val="FF00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beside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the fire and </a:t>
            </a:r>
            <a:r>
              <a:rPr lang="en-GB" sz="3600" b="1" dirty="0">
                <a:solidFill>
                  <a:srgbClr val="D7D20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in between </a:t>
            </a:r>
            <a:r>
              <a:rPr lang="en-GB" sz="36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a wardrobe and a wall are great places too.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23D7E-9430-3F11-02DE-84A934A5E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293239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1AAB0-9894-F439-448F-61A79A213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7621BCD-894F-B6CE-2D01-CE8D1AF7B124}"/>
              </a:ext>
            </a:extLst>
          </p:cNvPr>
          <p:cNvSpPr/>
          <p:nvPr/>
        </p:nvSpPr>
        <p:spPr>
          <a:xfrm>
            <a:off x="395112" y="299274"/>
            <a:ext cx="3883378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Where to sleep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843E11-E175-40D5-4FE9-638957D41805}"/>
              </a:ext>
            </a:extLst>
          </p:cNvPr>
          <p:cNvSpPr/>
          <p:nvPr/>
        </p:nvSpPr>
        <p:spPr>
          <a:xfrm>
            <a:off x="395111" y="1604884"/>
            <a:ext cx="116134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In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the afternoon, I like 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92162-A8BD-2C99-0202-020AAC3F9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4534727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94D77-A913-DEE2-4251-613F67184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53848-7A47-DC3F-7744-A6A86A38D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" t="375" r="1000"/>
          <a:stretch/>
        </p:blipFill>
        <p:spPr>
          <a:xfrm>
            <a:off x="4329699" y="226004"/>
            <a:ext cx="3613069" cy="37969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F5A112-7D60-AE33-EE8F-4D98A4A57568}"/>
              </a:ext>
            </a:extLst>
          </p:cNvPr>
          <p:cNvSpPr/>
          <p:nvPr/>
        </p:nvSpPr>
        <p:spPr>
          <a:xfrm>
            <a:off x="1743653" y="4161790"/>
            <a:ext cx="8704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winkl Cursive Unlooped" panose="02000000000000000000"/>
              </a:rPr>
              <a:t>LO: 15) To be able to discuss what they have written with the teacher or other pupils 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969"/>
                </a:solidFill>
                <a:latin typeface="Twinkl Cursive Unlooped" panose="02000000000000000000"/>
              </a:rPr>
              <a:t>I can talk about what I have written with my friends</a:t>
            </a:r>
          </a:p>
        </p:txBody>
      </p:sp>
    </p:spTree>
    <p:extLst>
      <p:ext uri="{BB962C8B-B14F-4D97-AF65-F5344CB8AC3E}">
        <p14:creationId xmlns:p14="http://schemas.microsoft.com/office/powerpoint/2010/main" val="31048466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E3131-C257-E31D-EA07-02AD3F4E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58403B-2465-08EB-EB4C-CAE6880AB065}"/>
              </a:ext>
            </a:extLst>
          </p:cNvPr>
          <p:cNvSpPr/>
          <p:nvPr/>
        </p:nvSpPr>
        <p:spPr>
          <a:xfrm>
            <a:off x="395112" y="299274"/>
            <a:ext cx="3883378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6F29B6-A3B7-259F-F1AE-244468E4E480}"/>
              </a:ext>
            </a:extLst>
          </p:cNvPr>
          <p:cNvSpPr/>
          <p:nvPr/>
        </p:nvSpPr>
        <p:spPr>
          <a:xfrm>
            <a:off x="395111" y="1604884"/>
            <a:ext cx="116134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Hello! </a:t>
            </a:r>
            <a:r>
              <a:rPr lang="en-GB" sz="40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Bully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the </a:t>
            </a:r>
            <a:r>
              <a:rPr lang="en-GB" sz="40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lovely lizard 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here. </a:t>
            </a:r>
          </a:p>
          <a:p>
            <a:endParaRPr lang="en-GB" sz="40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This is a guide to being the best pet you can be. </a:t>
            </a:r>
          </a:p>
          <a:p>
            <a:endParaRPr lang="en-GB" sz="40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I’ll tell you how to eat well, find the best place to sleep and keep your human happy.</a:t>
            </a: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E4C620-80FA-F0D9-AB07-376AE3C3F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926604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075DC-503A-BEE3-865F-8D100F9D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BACF65-373A-E697-0C29-FF513BED2BCE}"/>
              </a:ext>
            </a:extLst>
          </p:cNvPr>
          <p:cNvSpPr/>
          <p:nvPr/>
        </p:nvSpPr>
        <p:spPr>
          <a:xfrm>
            <a:off x="395112" y="299274"/>
            <a:ext cx="3883378" cy="1168282"/>
          </a:xfrm>
          <a:prstGeom prst="round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i="1" dirty="0">
                <a:latin typeface="Twinkl Cursive Unlooped Smbold" panose="02000000000000000000" pitchFamily="2" charset="77"/>
              </a:rPr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04733C-577F-BE00-AF65-8FA7D1E5572E}"/>
              </a:ext>
            </a:extLst>
          </p:cNvPr>
          <p:cNvSpPr/>
          <p:nvPr/>
        </p:nvSpPr>
        <p:spPr>
          <a:xfrm>
            <a:off x="395111" y="1604884"/>
            <a:ext cx="1161340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Hello! </a:t>
            </a:r>
            <a:r>
              <a:rPr lang="en-GB" sz="40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Bully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 the </a:t>
            </a:r>
            <a:r>
              <a:rPr lang="en-GB" sz="4000" b="1" dirty="0">
                <a:solidFill>
                  <a:srgbClr val="FF3399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lovely lizard </a:t>
            </a:r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here. </a:t>
            </a:r>
          </a:p>
          <a:p>
            <a:endParaRPr lang="en-GB" sz="40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This is a guide to</a:t>
            </a:r>
          </a:p>
          <a:p>
            <a:endParaRPr lang="en-GB" sz="4000" b="1" dirty="0">
              <a:solidFill>
                <a:srgbClr val="0070C0"/>
              </a:solidFill>
              <a:latin typeface="Twinkl Cursive Unlooped" panose="02000000000000000000"/>
              <a:ea typeface="Candara" panose="020E0502030303020204" pitchFamily="34" charset="0"/>
              <a:cs typeface="Calibri" panose="020F0502020204030204" pitchFamily="34" charset="0"/>
            </a:endParaRPr>
          </a:p>
          <a:p>
            <a:r>
              <a:rPr lang="en-GB" sz="4000" b="1" dirty="0">
                <a:solidFill>
                  <a:srgbClr val="0070C0"/>
                </a:solidFill>
                <a:latin typeface="Twinkl Cursive Unlooped" panose="02000000000000000000"/>
                <a:ea typeface="Candara" panose="020E0502030303020204" pitchFamily="34" charset="0"/>
                <a:cs typeface="Calibri" panose="020F0502020204030204" pitchFamily="34" charset="0"/>
              </a:rPr>
              <a:t>I’ll tell you how 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69A5B-A2F4-61F9-AC6B-0E1E6581E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72"/>
          <a:stretch/>
        </p:blipFill>
        <p:spPr>
          <a:xfrm>
            <a:off x="9824782" y="161946"/>
            <a:ext cx="1972107" cy="1442938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04581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5420" y="2224455"/>
            <a:ext cx="10150259" cy="1547446"/>
          </a:xfrm>
          <a:prstGeom prst="rect">
            <a:avLst/>
          </a:prstGeom>
          <a:solidFill>
            <a:srgbClr val="FF9F9F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tx1"/>
                </a:solidFill>
                <a:latin typeface="Twinkl Cursive Unlooped" panose="02000000000000000000" pitchFamily="2" charset="0"/>
              </a:rPr>
              <a:t>Pig is greedy and Pig is selfish.</a:t>
            </a:r>
          </a:p>
        </p:txBody>
      </p:sp>
    </p:spTree>
    <p:extLst>
      <p:ext uri="{BB962C8B-B14F-4D97-AF65-F5344CB8AC3E}">
        <p14:creationId xmlns:p14="http://schemas.microsoft.com/office/powerpoint/2010/main" val="1040083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89CF392F08E84BB10AC62A93A72065" ma:contentTypeVersion="18" ma:contentTypeDescription="Create a new document." ma:contentTypeScope="" ma:versionID="f690232ced66c7425daea09fbafd805f">
  <xsd:schema xmlns:xsd="http://www.w3.org/2001/XMLSchema" xmlns:xs="http://www.w3.org/2001/XMLSchema" xmlns:p="http://schemas.microsoft.com/office/2006/metadata/properties" xmlns:ns2="ab976e31-d3d6-4222-8566-9debf25a7146" xmlns:ns3="3c895300-2cf3-4ddb-98e1-00381e8f1ef1" targetNamespace="http://schemas.microsoft.com/office/2006/metadata/properties" ma:root="true" ma:fieldsID="bbde35522deb102a951f815fe751225a" ns2:_="" ns3:_="">
    <xsd:import namespace="ab976e31-d3d6-4222-8566-9debf25a7146"/>
    <xsd:import namespace="3c895300-2cf3-4ddb-98e1-00381e8f1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76e31-d3d6-4222-8566-9debf25a7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5a340a3-a53d-46cf-bc88-e13b67bce3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95300-2cf3-4ddb-98e1-00381e8f1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be7465b-ce5e-4ce0-be95-f7882fa701b4}" ma:internalName="TaxCatchAll" ma:showField="CatchAllData" ma:web="3c895300-2cf3-4ddb-98e1-00381e8f1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895300-2cf3-4ddb-98e1-00381e8f1ef1" xsi:nil="true"/>
    <lcf76f155ced4ddcb4097134ff3c332f xmlns="ab976e31-d3d6-4222-8566-9debf25a714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483DD3-F254-4530-B7ED-F4058658DCF1}"/>
</file>

<file path=customXml/itemProps2.xml><?xml version="1.0" encoding="utf-8"?>
<ds:datastoreItem xmlns:ds="http://schemas.openxmlformats.org/officeDocument/2006/customXml" ds:itemID="{82B08826-0F7F-40FC-85C6-43F6D22F0EE4}"/>
</file>

<file path=customXml/itemProps3.xml><?xml version="1.0" encoding="utf-8"?>
<ds:datastoreItem xmlns:ds="http://schemas.openxmlformats.org/officeDocument/2006/customXml" ds:itemID="{2B6EF764-835A-4BA8-AC91-E72358C574D5}"/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1907</Words>
  <Application>Microsoft Macintosh PowerPoint</Application>
  <PresentationFormat>Widescreen</PresentationFormat>
  <Paragraphs>297</Paragraphs>
  <Slides>85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Calibri Light</vt:lpstr>
      <vt:lpstr>Goudy Stout</vt:lpstr>
      <vt:lpstr>Twinkl Cursive Unlooped</vt:lpstr>
      <vt:lpstr>Twinkl Cursive Unlooped Smbold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Solihull 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Pig the Pug</dc:title>
  <dc:creator>Paula REDFERN</dc:creator>
  <cp:lastModifiedBy>Shelby Ann Sidwell</cp:lastModifiedBy>
  <cp:revision>98</cp:revision>
  <dcterms:created xsi:type="dcterms:W3CDTF">2024-01-17T12:36:13Z</dcterms:created>
  <dcterms:modified xsi:type="dcterms:W3CDTF">2024-01-30T20:52:02Z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0x010100FD89CF392F08E84BB10AC62A93A72065</vt:lpwstr>
  </property>
</Properties>
</file>