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5" r:id="rId4"/>
    <p:sldId id="276" r:id="rId5"/>
    <p:sldId id="277" r:id="rId6"/>
    <p:sldId id="279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3B0"/>
    <a:srgbClr val="D64A4B"/>
    <a:srgbClr val="EE73AA"/>
    <a:srgbClr val="F28315"/>
    <a:srgbClr val="F9B000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festivals-and-cultural-celebrations/christma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opics/festivals-and-cultural-celebrations/christma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155863" y="5836134"/>
            <a:ext cx="1473431" cy="1021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B34F5353-1D11-4B66-B028-68A1F6995AEC}"/>
              </a:ext>
            </a:extLst>
          </p:cNvPr>
          <p:cNvSpPr/>
          <p:nvPr userDrawn="1"/>
        </p:nvSpPr>
        <p:spPr>
          <a:xfrm>
            <a:off x="155863" y="5836134"/>
            <a:ext cx="1473431" cy="1021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660403"/>
            <a:ext cx="5762595" cy="495108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Advent is the start of the Christian year.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Advent?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C4410B-4CF3-43EE-8230-A28CB781A350}"/>
              </a:ext>
            </a:extLst>
          </p:cNvPr>
          <p:cNvSpPr/>
          <p:nvPr/>
        </p:nvSpPr>
        <p:spPr>
          <a:xfrm>
            <a:off x="755651" y="2342713"/>
            <a:ext cx="5687094" cy="77210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It is a time for Christians to prepare for the celebration of the birth of Jesus.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F5461-A1B5-4576-9746-1FB9438A8865}"/>
              </a:ext>
            </a:extLst>
          </p:cNvPr>
          <p:cNvSpPr/>
          <p:nvPr/>
        </p:nvSpPr>
        <p:spPr>
          <a:xfrm>
            <a:off x="755651" y="3337019"/>
            <a:ext cx="5603204" cy="772107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It is also a time for Christians to look forward </a:t>
            </a:r>
            <a:br>
              <a:rPr lang="en-GB" dirty="0"/>
            </a:br>
            <a:r>
              <a:rPr lang="en-GB" dirty="0"/>
              <a:t>to a time when Jesus will come again.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1D4AD4-7446-4A1C-B718-1B59A658D738}"/>
              </a:ext>
            </a:extLst>
          </p:cNvPr>
          <p:cNvSpPr/>
          <p:nvPr/>
        </p:nvSpPr>
        <p:spPr>
          <a:xfrm>
            <a:off x="755650" y="4406333"/>
            <a:ext cx="5762595" cy="104910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The word ‘Advent’ comes from a very old word ‘Adventus’ which means the arrival of something </a:t>
            </a:r>
            <a:br>
              <a:rPr lang="en-GB" dirty="0"/>
            </a:br>
            <a:r>
              <a:rPr lang="en-GB" dirty="0"/>
              <a:t>or someone important.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FA264-A1B7-4CF4-A4AA-8A36396A0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70" y="1337070"/>
            <a:ext cx="1573950" cy="4530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E41CF6-2782-4D2B-A430-4573FCFD5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32" y="1519905"/>
            <a:ext cx="1422217" cy="44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F6A9-0FE7-4809-824A-74C5E2BD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When is Advent?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F8D92-5EA0-4C34-8668-9B17E8C64DF8}"/>
              </a:ext>
            </a:extLst>
          </p:cNvPr>
          <p:cNvSpPr/>
          <p:nvPr/>
        </p:nvSpPr>
        <p:spPr>
          <a:xfrm>
            <a:off x="755650" y="1719126"/>
            <a:ext cx="5762595" cy="495108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Advent is the four weeks before Christmas.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B31ED-8042-44CC-B47F-E75257CC2D08}"/>
              </a:ext>
            </a:extLst>
          </p:cNvPr>
          <p:cNvSpPr/>
          <p:nvPr/>
        </p:nvSpPr>
        <p:spPr>
          <a:xfrm>
            <a:off x="755651" y="2539935"/>
            <a:ext cx="6072988" cy="495108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It starts on the nearest Sunday to November 30th.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978622-2A01-496A-9B5B-2D7DDFEA2403}"/>
              </a:ext>
            </a:extLst>
          </p:cNvPr>
          <p:cNvSpPr/>
          <p:nvPr/>
        </p:nvSpPr>
        <p:spPr>
          <a:xfrm>
            <a:off x="755651" y="3240169"/>
            <a:ext cx="5762594" cy="495108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Advent lasts until midnight on Christmas Eve.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30C232-C16B-43C3-AFA0-622D1BF4A84B}"/>
              </a:ext>
            </a:extLst>
          </p:cNvPr>
          <p:cNvSpPr/>
          <p:nvPr/>
        </p:nvSpPr>
        <p:spPr>
          <a:xfrm>
            <a:off x="755650" y="3929072"/>
            <a:ext cx="7549451" cy="77210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Advent is a time for Christians to enjoy time </a:t>
            </a:r>
            <a:br>
              <a:rPr lang="en-GB" dirty="0"/>
            </a:br>
            <a:r>
              <a:rPr lang="en-GB" dirty="0"/>
              <a:t>with their families and friends.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E525B-CEE8-400E-9344-77E8E1E1DB69}"/>
              </a:ext>
            </a:extLst>
          </p:cNvPr>
          <p:cNvSpPr/>
          <p:nvPr/>
        </p:nvSpPr>
        <p:spPr>
          <a:xfrm>
            <a:off x="755650" y="5033473"/>
            <a:ext cx="7692064" cy="495108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began in Germany over 250 years ago.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F2058-9732-436F-A789-C8A63AAB3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97" y="1864218"/>
            <a:ext cx="2334510" cy="28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675D-1F45-4193-A032-F6C3361F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is Advent Celebrated?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B56A3-328C-4214-B310-71AE53F519C5}"/>
              </a:ext>
            </a:extLst>
          </p:cNvPr>
          <p:cNvSpPr/>
          <p:nvPr/>
        </p:nvSpPr>
        <p:spPr>
          <a:xfrm>
            <a:off x="755651" y="1553227"/>
            <a:ext cx="3086507" cy="1049106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Churches display an Advent crown or Advent wreath during Advent.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79F66-0367-4E9E-8051-D8557B2B2BF2}"/>
              </a:ext>
            </a:extLst>
          </p:cNvPr>
          <p:cNvSpPr/>
          <p:nvPr/>
        </p:nvSpPr>
        <p:spPr>
          <a:xfrm>
            <a:off x="755651" y="2865625"/>
            <a:ext cx="3086507" cy="77210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The Advent wreath is a circle of evergreen branches.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BAE889-087F-4B05-A3BE-ED462E0D9812}"/>
              </a:ext>
            </a:extLst>
          </p:cNvPr>
          <p:cNvSpPr/>
          <p:nvPr/>
        </p:nvSpPr>
        <p:spPr>
          <a:xfrm>
            <a:off x="4966282" y="1553227"/>
            <a:ext cx="3422067" cy="1049106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There are four candles standing in the circle. In the centre there is a fifth candle.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5D5BAC-FDD4-46A2-83E3-CB67E2CE22A6}"/>
              </a:ext>
            </a:extLst>
          </p:cNvPr>
          <p:cNvSpPr/>
          <p:nvPr/>
        </p:nvSpPr>
        <p:spPr>
          <a:xfrm>
            <a:off x="5578679" y="2727126"/>
            <a:ext cx="2809672" cy="104910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During advent, in </a:t>
            </a:r>
            <a:br>
              <a:rPr lang="en-GB" dirty="0"/>
            </a:br>
            <a:r>
              <a:rPr lang="en-GB" dirty="0"/>
              <a:t>some churches there </a:t>
            </a:r>
            <a:br>
              <a:rPr lang="en-GB" dirty="0"/>
            </a:br>
            <a:r>
              <a:rPr lang="en-GB" dirty="0"/>
              <a:t>are no flowers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3995B-51E2-4F17-9273-FEE793911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35" y="2255019"/>
            <a:ext cx="3816351" cy="37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8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189B-C628-4E1E-8BD7-0B3118CB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is Advent Celebrated?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FC5775-8911-42F9-B3EC-12F0102C6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543050"/>
            <a:ext cx="772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circle of evergreen branches is a reminder that God does not change.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39A59-2CE4-418F-B2DA-26AD03CE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2600325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new candle is lit each Sunday during Advent until all four candles are burning. Each candle has a different meaning: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453269-E6B7-4655-AE4F-8F5084DC0C8A}"/>
              </a:ext>
            </a:extLst>
          </p:cNvPr>
          <p:cNvGrpSpPr/>
          <p:nvPr/>
        </p:nvGrpSpPr>
        <p:grpSpPr>
          <a:xfrm>
            <a:off x="1206500" y="3455988"/>
            <a:ext cx="1135063" cy="1714500"/>
            <a:chOff x="1206500" y="3455988"/>
            <a:chExt cx="1135063" cy="1714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099FB1-0362-4981-9D08-67D8A0D3C09F}"/>
                </a:ext>
              </a:extLst>
            </p:cNvPr>
            <p:cNvSpPr/>
            <p:nvPr/>
          </p:nvSpPr>
          <p:spPr bwMode="auto">
            <a:xfrm>
              <a:off x="1279525" y="3949700"/>
              <a:ext cx="1062038" cy="10636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Hope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FB18C65-145A-44C2-9CFF-8E186C233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0" y="3455988"/>
              <a:ext cx="147638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667200-D40E-4D9C-AEBB-F42EA7F3C801}"/>
              </a:ext>
            </a:extLst>
          </p:cNvPr>
          <p:cNvGrpSpPr/>
          <p:nvPr/>
        </p:nvGrpSpPr>
        <p:grpSpPr>
          <a:xfrm>
            <a:off x="3040063" y="3449638"/>
            <a:ext cx="1084262" cy="1714500"/>
            <a:chOff x="3040063" y="3449638"/>
            <a:chExt cx="1084262" cy="17145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A1E6E9-4C55-409A-B899-BA3C0DDC8727}"/>
                </a:ext>
              </a:extLst>
            </p:cNvPr>
            <p:cNvSpPr/>
            <p:nvPr/>
          </p:nvSpPr>
          <p:spPr bwMode="auto">
            <a:xfrm>
              <a:off x="3052763" y="3933825"/>
              <a:ext cx="1071562" cy="10731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Peace</a:t>
              </a: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2FBDE0D0-C28F-4D22-8C0C-9AE60F4A6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3449638"/>
              <a:ext cx="1492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9ED87A-7907-4A22-ABF1-6F2E3BEC7CE2}"/>
              </a:ext>
            </a:extLst>
          </p:cNvPr>
          <p:cNvGrpSpPr/>
          <p:nvPr/>
        </p:nvGrpSpPr>
        <p:grpSpPr>
          <a:xfrm>
            <a:off x="6634163" y="3449638"/>
            <a:ext cx="1135062" cy="1714500"/>
            <a:chOff x="6634163" y="3449638"/>
            <a:chExt cx="1135062" cy="17145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25AC44-9363-4621-B7B3-6CDD92925CEA}"/>
                </a:ext>
              </a:extLst>
            </p:cNvPr>
            <p:cNvSpPr/>
            <p:nvPr/>
          </p:nvSpPr>
          <p:spPr bwMode="auto">
            <a:xfrm>
              <a:off x="6697663" y="3944938"/>
              <a:ext cx="1071562" cy="10731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solidFill>
                    <a:schemeClr val="tx1"/>
                  </a:solidFill>
                </a:rPr>
                <a:t>Love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24">
              <a:extLst>
                <a:ext uri="{FF2B5EF4-FFF2-40B4-BE49-F238E27FC236}">
                  <a16:creationId xmlns:a16="http://schemas.microsoft.com/office/drawing/2014/main" id="{D598E418-2F52-4453-B815-7AA4F4782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163" y="3449638"/>
              <a:ext cx="1492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6666B0-F010-496E-9C7D-A28F49B77D38}"/>
              </a:ext>
            </a:extLst>
          </p:cNvPr>
          <p:cNvGrpSpPr/>
          <p:nvPr/>
        </p:nvGrpSpPr>
        <p:grpSpPr>
          <a:xfrm>
            <a:off x="4800600" y="3429000"/>
            <a:ext cx="1146175" cy="1749425"/>
            <a:chOff x="4800600" y="3429000"/>
            <a:chExt cx="1146175" cy="174942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5A60EF-C62B-4E4E-B2BE-C331C5FADA2A}"/>
                </a:ext>
              </a:extLst>
            </p:cNvPr>
            <p:cNvSpPr/>
            <p:nvPr/>
          </p:nvSpPr>
          <p:spPr bwMode="auto">
            <a:xfrm>
              <a:off x="4875213" y="3933825"/>
              <a:ext cx="1071562" cy="1073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Joy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35BB7535-AA02-4ECB-A18A-69E75B3A8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29000"/>
              <a:ext cx="150813" cy="174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23E349E-E347-41D0-97D6-429587DC5D69}"/>
              </a:ext>
            </a:extLst>
          </p:cNvPr>
          <p:cNvSpPr/>
          <p:nvPr/>
        </p:nvSpPr>
        <p:spPr>
          <a:xfrm>
            <a:off x="710399" y="2023521"/>
            <a:ext cx="7604940" cy="495108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The candles remind Christians of the light of God.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CBD8E9-998A-40F0-90AB-882DB8D2689E}"/>
              </a:ext>
            </a:extLst>
          </p:cNvPr>
          <p:cNvSpPr/>
          <p:nvPr/>
        </p:nvSpPr>
        <p:spPr>
          <a:xfrm>
            <a:off x="769123" y="5491855"/>
            <a:ext cx="7604940" cy="495108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The final candle is lit on Christmas day to celebrate the birth of Jesus.</a:t>
            </a:r>
          </a:p>
        </p:txBody>
      </p:sp>
    </p:spTree>
    <p:extLst>
      <p:ext uri="{BB962C8B-B14F-4D97-AF65-F5344CB8AC3E}">
        <p14:creationId xmlns:p14="http://schemas.microsoft.com/office/powerpoint/2010/main" val="31059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B95A-7431-4332-A18D-68276473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Advent Calendars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A516D-20F6-4DE0-A805-86A28984E921}"/>
              </a:ext>
            </a:extLst>
          </p:cNvPr>
          <p:cNvSpPr/>
          <p:nvPr/>
        </p:nvSpPr>
        <p:spPr>
          <a:xfrm>
            <a:off x="755651" y="1822596"/>
            <a:ext cx="5838096" cy="77210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Advent calendars start on the 1st of December and countdown to Christmas Eve.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FD26C3-0752-485C-8CB4-A48F17AB043E}"/>
              </a:ext>
            </a:extLst>
          </p:cNvPr>
          <p:cNvSpPr/>
          <p:nvPr/>
        </p:nvSpPr>
        <p:spPr>
          <a:xfrm>
            <a:off x="755651" y="2855021"/>
            <a:ext cx="5284422" cy="772107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Each day a door is opened and shows a Christmas picture.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31612-02CD-4D1F-B0E2-17DCD43ABAE1}"/>
              </a:ext>
            </a:extLst>
          </p:cNvPr>
          <p:cNvSpPr/>
          <p:nvPr/>
        </p:nvSpPr>
        <p:spPr>
          <a:xfrm>
            <a:off x="755650" y="3890436"/>
            <a:ext cx="5217311" cy="77210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Some Advent calendars have a chocolate </a:t>
            </a:r>
            <a:br>
              <a:rPr lang="en-GB" dirty="0"/>
            </a:br>
            <a:r>
              <a:rPr lang="en-GB" dirty="0"/>
              <a:t>treat hidden behind each door!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9EA9578-045C-4648-BD31-362AF17D2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46" y="1562278"/>
            <a:ext cx="3569203" cy="413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261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Twinkl</vt:lpstr>
      <vt:lpstr>Sassoon Infant Rg</vt:lpstr>
      <vt:lpstr>Office Theme</vt:lpstr>
      <vt:lpstr>PowerPoint Presentation</vt:lpstr>
      <vt:lpstr>What is Advent?</vt:lpstr>
      <vt:lpstr>When is Advent?</vt:lpstr>
      <vt:lpstr>How is Advent Celebrated?</vt:lpstr>
      <vt:lpstr>How is Advent Celebrated?</vt:lpstr>
      <vt:lpstr>Advent Calendars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Emily Haycock</cp:lastModifiedBy>
  <cp:revision>11</cp:revision>
  <dcterms:created xsi:type="dcterms:W3CDTF">2020-10-28T01:51:20Z</dcterms:created>
  <dcterms:modified xsi:type="dcterms:W3CDTF">2023-11-23T08:03:27Z</dcterms:modified>
</cp:coreProperties>
</file>