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21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6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teracyshed.com/sproutboy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351" y="0"/>
            <a:ext cx="9982200" cy="5000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7013" y="5398936"/>
            <a:ext cx="4412974" cy="965728"/>
          </a:xfrm>
        </p:spPr>
        <p:txBody>
          <a:bodyPr/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SPROUT BOY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78150" y="5029604"/>
            <a:ext cx="3183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Sproutboy</a:t>
            </a:r>
            <a:r>
              <a:rPr lang="en-GB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- THE LITERACY SHED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265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285" y="4362617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Sprout Boy’s Adventure…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What sort of journey is </a:t>
            </a:r>
            <a:br>
              <a:rPr lang="en-GB" dirty="0" smtClean="0"/>
            </a:br>
            <a:r>
              <a:rPr lang="en-GB" dirty="0" smtClean="0"/>
              <a:t>he going on?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531577" cy="3881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426" y="3562829"/>
            <a:ext cx="6546574" cy="329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90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GB" dirty="0" smtClean="0"/>
              <a:t>The conversation…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29355"/>
            <a:ext cx="6941489" cy="3702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105" r="15775"/>
          <a:stretch/>
        </p:blipFill>
        <p:spPr>
          <a:xfrm>
            <a:off x="7142522" y="729355"/>
            <a:ext cx="4914306" cy="36469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7882" y="4701827"/>
            <a:ext cx="103476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</a:rPr>
              <a:t>A baker he met whilst out and about said,</a:t>
            </a:r>
          </a:p>
          <a:p>
            <a:r>
              <a:rPr lang="en-GB" sz="3200" dirty="0">
                <a:solidFill>
                  <a:srgbClr val="92D050"/>
                </a:solidFill>
              </a:rPr>
              <a:t>"I love Christmas pudding and would go without,</a:t>
            </a:r>
          </a:p>
          <a:p>
            <a:r>
              <a:rPr lang="en-GB" sz="3200" dirty="0">
                <a:solidFill>
                  <a:srgbClr val="92D050"/>
                </a:solidFill>
              </a:rPr>
              <a:t>but nobody ever liked a sprout."</a:t>
            </a:r>
          </a:p>
        </p:txBody>
      </p:sp>
    </p:spTree>
    <p:extLst>
      <p:ext uri="{BB962C8B-B14F-4D97-AF65-F5344CB8AC3E}">
        <p14:creationId xmlns:p14="http://schemas.microsoft.com/office/powerpoint/2010/main" val="1032890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does the Sprout Boy feel now?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9910" y="1850487"/>
            <a:ext cx="8424092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64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769" y="116619"/>
            <a:ext cx="8596668" cy="1320800"/>
          </a:xfrm>
        </p:spPr>
        <p:txBody>
          <a:bodyPr/>
          <a:lstStyle/>
          <a:p>
            <a:r>
              <a:rPr lang="en-GB" dirty="0" smtClean="0"/>
              <a:t>At the </a:t>
            </a:r>
            <a:r>
              <a:rPr lang="en-GB" smtClean="0"/>
              <a:t>Toy Stall</a:t>
            </a:r>
            <a:r>
              <a:rPr lang="en-GB" dirty="0" smtClean="0"/>
              <a:t>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0886" y="1224501"/>
            <a:ext cx="8661137" cy="4761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5654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7772" y="536800"/>
            <a:ext cx="8596668" cy="1320800"/>
          </a:xfrm>
        </p:spPr>
        <p:txBody>
          <a:bodyPr/>
          <a:lstStyle/>
          <a:p>
            <a:r>
              <a:rPr lang="en-GB" dirty="0" smtClean="0"/>
              <a:t> What changes occur</a:t>
            </a:r>
            <a:br>
              <a:rPr lang="en-GB" dirty="0" smtClean="0"/>
            </a:br>
            <a:r>
              <a:rPr lang="en-GB" dirty="0" smtClean="0"/>
              <a:t> here and why?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4" y="3855577"/>
            <a:ext cx="5413365" cy="3018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772" y="1889876"/>
            <a:ext cx="6908068" cy="341031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543533" y="536474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What do they think</a:t>
            </a:r>
            <a:br>
              <a:rPr lang="en-GB" dirty="0" smtClean="0"/>
            </a:br>
            <a:r>
              <a:rPr lang="en-GB" dirty="0" smtClean="0"/>
              <a:t> about  sprouts?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2880" y="-65777"/>
            <a:ext cx="5177772" cy="3782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3341" y="5017757"/>
            <a:ext cx="1264258" cy="17800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183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03" y="5808178"/>
            <a:ext cx="8596668" cy="1320800"/>
          </a:xfrm>
        </p:spPr>
        <p:txBody>
          <a:bodyPr/>
          <a:lstStyle/>
          <a:p>
            <a:r>
              <a:rPr lang="en-GB" dirty="0" smtClean="0"/>
              <a:t>Snowball Fight!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561"/>
            <a:ext cx="4808537" cy="2096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6540"/>
          <a:stretch/>
        </p:blipFill>
        <p:spPr>
          <a:xfrm>
            <a:off x="2983876" y="1459698"/>
            <a:ext cx="5445814" cy="3083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001" y="3912042"/>
            <a:ext cx="5850999" cy="2945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8700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304" y="227938"/>
            <a:ext cx="8596668" cy="1320800"/>
          </a:xfrm>
        </p:spPr>
        <p:txBody>
          <a:bodyPr>
            <a:normAutofit/>
          </a:bodyPr>
          <a:lstStyle/>
          <a:p>
            <a:r>
              <a:rPr lang="en-GB" dirty="0" smtClean="0"/>
              <a:t>The Woodcutter…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1438" y="528443"/>
            <a:ext cx="7830562" cy="2289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5" t="4512" r="-125" b="717"/>
          <a:stretch/>
        </p:blipFill>
        <p:spPr>
          <a:xfrm>
            <a:off x="677334" y="3705308"/>
            <a:ext cx="6340295" cy="3152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087" y="3298083"/>
            <a:ext cx="2103161" cy="24668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7905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0350" y="219986"/>
            <a:ext cx="8596668" cy="1320800"/>
          </a:xfrm>
        </p:spPr>
        <p:txBody>
          <a:bodyPr/>
          <a:lstStyle/>
          <a:p>
            <a:r>
              <a:rPr lang="en-GB" dirty="0" smtClean="0"/>
              <a:t>Come join us!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0212" y="0"/>
            <a:ext cx="4101811" cy="3881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654" y="3753016"/>
            <a:ext cx="4384756" cy="2926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462" y="1190488"/>
            <a:ext cx="6442538" cy="321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39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fun is about to begin…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907" y="1660911"/>
            <a:ext cx="11233121" cy="519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74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This Christmas, everyone loved a sprout!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256" y="2160588"/>
            <a:ext cx="8437525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63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Sprout Boy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600" dirty="0"/>
              <a:t>'There once was a sprout with love to give.'</a:t>
            </a:r>
          </a:p>
          <a:p>
            <a:r>
              <a:rPr lang="en-GB" sz="3600" dirty="0"/>
              <a:t>​ He is looking for friends to spend Christmas with.  </a:t>
            </a:r>
          </a:p>
          <a:p>
            <a:r>
              <a:rPr lang="en-GB" sz="3600" dirty="0"/>
              <a:t>Sadly, no one seems to like sprouts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74987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 Christmas Together…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863" y="2564925"/>
            <a:ext cx="8596312" cy="30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8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BBC Trailer…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8908" y="2160588"/>
            <a:ext cx="8294222" cy="3881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38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Learning </a:t>
            </a:r>
            <a:r>
              <a:rPr lang="en-GB" dirty="0" smtClean="0"/>
              <a:t>opportunities: 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Sprout Boy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847" y="2868255"/>
            <a:ext cx="8596668" cy="3880773"/>
          </a:xfrm>
        </p:spPr>
        <p:txBody>
          <a:bodyPr>
            <a:normAutofit fontScale="70000" lnSpcReduction="20000"/>
          </a:bodyPr>
          <a:lstStyle/>
          <a:p>
            <a:r>
              <a:rPr lang="en-GB" sz="3600" dirty="0" smtClean="0"/>
              <a:t>Collect </a:t>
            </a:r>
            <a:r>
              <a:rPr lang="en-GB" sz="3600" dirty="0"/>
              <a:t>words that rhyme with 'sprout.'</a:t>
            </a:r>
          </a:p>
          <a:p>
            <a:r>
              <a:rPr lang="en-GB" sz="3600" dirty="0"/>
              <a:t>Use the collected words to create rhyming couplets. </a:t>
            </a:r>
          </a:p>
          <a:p>
            <a:r>
              <a:rPr lang="en-GB" sz="3600" dirty="0"/>
              <a:t>Retell the story in the 3rd person detailing his journey and adding vivid description of each setting. </a:t>
            </a:r>
          </a:p>
          <a:p>
            <a:r>
              <a:rPr lang="en-GB" sz="3600" dirty="0"/>
              <a:t>Introduce new characters who do not like sprouts - favourite book characters, members of school staff, the dinner ladies etc. </a:t>
            </a:r>
          </a:p>
          <a:p>
            <a:r>
              <a:rPr lang="en-GB" sz="3600" dirty="0"/>
              <a:t>Follow the given rhyming pattern: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2447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970" y="2597294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GB" sz="4400" i="1" dirty="0"/>
              <a:t>"A baker he met whilst out and about said,</a:t>
            </a:r>
            <a:br>
              <a:rPr lang="en-GB" sz="4400" i="1" dirty="0"/>
            </a:br>
            <a:r>
              <a:rPr lang="en-GB" sz="4400" i="1" dirty="0"/>
              <a:t>"I love Christmas pudding and would go without</a:t>
            </a:r>
            <a:r>
              <a:rPr lang="en-GB" sz="4400" i="1" dirty="0" smtClean="0"/>
              <a:t>, </a:t>
            </a:r>
            <a:r>
              <a:rPr lang="en-GB" sz="4400" i="1" dirty="0"/>
              <a:t/>
            </a:r>
            <a:br>
              <a:rPr lang="en-GB" sz="4400" i="1" dirty="0"/>
            </a:br>
            <a:r>
              <a:rPr lang="en-GB" sz="4400" i="1" dirty="0"/>
              <a:t>but nobody ever liked a sprout."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997" y="1977708"/>
            <a:ext cx="8596668" cy="3880773"/>
          </a:xfrm>
        </p:spPr>
        <p:txBody>
          <a:bodyPr/>
          <a:lstStyle/>
          <a:p>
            <a:r>
              <a:rPr lang="en-GB" i="1" dirty="0"/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731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951506"/>
            <a:ext cx="8596668" cy="654657"/>
          </a:xfrm>
        </p:spPr>
        <p:txBody>
          <a:bodyPr/>
          <a:lstStyle/>
          <a:p>
            <a:r>
              <a:rPr lang="en-GB" dirty="0" smtClean="0"/>
              <a:t>KS! Writing Activities…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b="1" dirty="0">
                <a:solidFill>
                  <a:srgbClr val="92D050"/>
                </a:solidFill>
              </a:rPr>
              <a:t>Retell the narrative in the 1st person detailing how the sprout feels in each section of the film. </a:t>
            </a:r>
          </a:p>
          <a:p>
            <a:r>
              <a:rPr lang="en-GB" dirty="0"/>
              <a:t>Punctuate the speech, add replies from 'Sprout' and punctuate the dialogue accurately. </a:t>
            </a:r>
          </a:p>
          <a:p>
            <a:r>
              <a:rPr lang="en-GB" dirty="0"/>
              <a:t>Write an opposites version of the tale - 'Everyone loves a sprout.'</a:t>
            </a:r>
          </a:p>
          <a:p>
            <a:r>
              <a:rPr lang="en-GB" dirty="0"/>
              <a:t>Change the character - carrot, Yorkshire pudding, roast potatoes - Children can choose whether everyone loves or hates these new characters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b="1" dirty="0" smtClean="0">
                <a:solidFill>
                  <a:srgbClr val="92D050"/>
                </a:solidFill>
              </a:rPr>
              <a:t>Adaptive Learning…</a:t>
            </a:r>
          </a:p>
          <a:p>
            <a:r>
              <a:rPr lang="en-GB" dirty="0" smtClean="0"/>
              <a:t>Word List</a:t>
            </a:r>
          </a:p>
          <a:p>
            <a:r>
              <a:rPr lang="en-GB" dirty="0" smtClean="0"/>
              <a:t>Opening Sentence</a:t>
            </a:r>
          </a:p>
          <a:p>
            <a:r>
              <a:rPr lang="en-GB" dirty="0" smtClean="0"/>
              <a:t>Storyboard using pictures as stimuli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1932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Lesson Objectives…Sprout Boy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2027583"/>
          <a:ext cx="12191999" cy="2468880"/>
        </p:xfrm>
        <a:graphic>
          <a:graphicData uri="http://schemas.openxmlformats.org/drawingml/2006/table">
            <a:tbl>
              <a:tblPr firstRow="1" firstCol="1" bandRow="1"/>
              <a:tblGrid>
                <a:gridCol w="2409340">
                  <a:extLst>
                    <a:ext uri="{9D8B030D-6E8A-4147-A177-3AD203B41FA5}">
                      <a16:colId xmlns:a16="http://schemas.microsoft.com/office/drawing/2014/main" val="2287528574"/>
                    </a:ext>
                  </a:extLst>
                </a:gridCol>
                <a:gridCol w="2371473">
                  <a:extLst>
                    <a:ext uri="{9D8B030D-6E8A-4147-A177-3AD203B41FA5}">
                      <a16:colId xmlns:a16="http://schemas.microsoft.com/office/drawing/2014/main" val="4287181930"/>
                    </a:ext>
                  </a:extLst>
                </a:gridCol>
                <a:gridCol w="2411101">
                  <a:extLst>
                    <a:ext uri="{9D8B030D-6E8A-4147-A177-3AD203B41FA5}">
                      <a16:colId xmlns:a16="http://schemas.microsoft.com/office/drawing/2014/main" val="2005336201"/>
                    </a:ext>
                  </a:extLst>
                </a:gridCol>
                <a:gridCol w="2556385">
                  <a:extLst>
                    <a:ext uri="{9D8B030D-6E8A-4147-A177-3AD203B41FA5}">
                      <a16:colId xmlns:a16="http://schemas.microsoft.com/office/drawing/2014/main" val="1911298579"/>
                    </a:ext>
                  </a:extLst>
                </a:gridCol>
                <a:gridCol w="2443700">
                  <a:extLst>
                    <a:ext uri="{9D8B030D-6E8A-4147-A177-3AD203B41FA5}">
                      <a16:colId xmlns:a16="http://schemas.microsoft.com/office/drawing/2014/main" val="3037992571"/>
                    </a:ext>
                  </a:extLst>
                </a:gridCol>
              </a:tblGrid>
              <a:tr h="22327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Monday27</a:t>
                      </a:r>
                      <a:r>
                        <a:rPr lang="en-GB" sz="1800" b="1" baseline="30000" dirty="0" smtClean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 </a:t>
                      </a:r>
                      <a:r>
                        <a:rPr lang="en-GB" sz="1800" b="1" baseline="0" dirty="0" smtClean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November 2023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</a:t>
                      </a:r>
                      <a:r>
                        <a:rPr lang="en-GB" sz="1800" b="1" dirty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To predict what will happen next in Sprout Boy</a:t>
                      </a:r>
                      <a:r>
                        <a:rPr lang="en-GB" sz="1800" b="1" dirty="0" smtClean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GB" sz="1800" b="1" dirty="0" smtClean="0">
                        <a:effectLst/>
                        <a:latin typeface="Twinkl Cursive Unlooped" panose="020000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Twinkl Cursive Unlooped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800" dirty="0">
                        <a:effectLst/>
                        <a:latin typeface="Twinkl Cursive Unlooped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7" marR="670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Tuesday 28</a:t>
                      </a:r>
                      <a:r>
                        <a:rPr lang="en-GB" sz="1800" b="1" baseline="30000" dirty="0" smtClean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GB" sz="1800" b="1" dirty="0" smtClean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November  2023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</a:t>
                      </a:r>
                      <a:r>
                        <a:rPr lang="en-GB" sz="1800" b="1" dirty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To use adjectives to describe a character’s appearance.</a:t>
                      </a:r>
                      <a:endParaRPr lang="en-GB" sz="1800" dirty="0">
                        <a:solidFill>
                          <a:srgbClr val="00B050"/>
                        </a:solidFill>
                        <a:effectLst/>
                        <a:latin typeface="Twinkl Cursive Unlooped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800" dirty="0">
                        <a:effectLst/>
                        <a:latin typeface="Twinkl Cursive Unlooped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800" dirty="0">
                        <a:effectLst/>
                        <a:latin typeface="Twinkl Cursive Unlooped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7" marR="670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Wednesday 29</a:t>
                      </a:r>
                      <a:r>
                        <a:rPr lang="en-GB" sz="1800" b="1" baseline="30000" dirty="0" smtClean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GB" sz="1800" b="1" dirty="0" smtClean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November 2023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(Comprehension </a:t>
                      </a:r>
                      <a:r>
                        <a:rPr lang="en-GB" sz="1800" b="1" dirty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Focus) </a:t>
                      </a:r>
                      <a:endParaRPr lang="en-GB" sz="1800" dirty="0">
                        <a:solidFill>
                          <a:srgbClr val="00B050"/>
                        </a:solidFill>
                        <a:effectLst/>
                        <a:latin typeface="Twinkl Cursive Unlooped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LO: </a:t>
                      </a:r>
                      <a:r>
                        <a:rPr lang="en-GB" sz="1800" b="1" dirty="0" smtClean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lang="en-GB" sz="1800" b="1" dirty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 able to write some open questions about Sprout Boy.</a:t>
                      </a:r>
                      <a:endParaRPr lang="en-GB" sz="1800" dirty="0">
                        <a:solidFill>
                          <a:srgbClr val="00B050"/>
                        </a:solidFill>
                        <a:effectLst/>
                        <a:latin typeface="Twinkl Cursive Unlooped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800" dirty="0">
                        <a:solidFill>
                          <a:srgbClr val="00B050"/>
                        </a:solidFill>
                        <a:effectLst/>
                        <a:latin typeface="Twinkl Cursive Unlooped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7" marR="67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Thursday 30</a:t>
                      </a:r>
                      <a:r>
                        <a:rPr lang="en-GB" sz="1800" b="1" baseline="30000" dirty="0" smtClean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GB" sz="1800" b="1" dirty="0" smtClean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November 2023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</a:t>
                      </a:r>
                      <a:r>
                        <a:rPr lang="en-GB" sz="1800" b="1" dirty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To be able to write expanded noun phrases to describe a character</a:t>
                      </a:r>
                      <a:endParaRPr lang="en-GB" sz="1800" dirty="0">
                        <a:solidFill>
                          <a:srgbClr val="00B050"/>
                        </a:solidFill>
                        <a:effectLst/>
                        <a:latin typeface="Twinkl Cursive Unlooped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7" marR="67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Friday 1</a:t>
                      </a:r>
                      <a:r>
                        <a:rPr lang="en-GB" sz="1800" b="1" baseline="30000" dirty="0" smtClean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</a:t>
                      </a:r>
                      <a:r>
                        <a:rPr lang="en-GB" sz="1800" b="1" dirty="0" smtClean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December 2023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</a:t>
                      </a:r>
                      <a:r>
                        <a:rPr lang="en-GB" sz="1800" b="1" dirty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GB" sz="1800" b="1" dirty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Retell the story (in the 3rd person) detailing his journey and adding vivid description of each setting</a:t>
                      </a:r>
                      <a:r>
                        <a:rPr lang="en-GB" sz="1800" b="1" dirty="0">
                          <a:solidFill>
                            <a:srgbClr val="00B050"/>
                          </a:solidFill>
                          <a:effectLst/>
                          <a:latin typeface="Twinkl Cursive Unlooped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endParaRPr lang="en-GB" sz="1800" dirty="0">
                        <a:solidFill>
                          <a:srgbClr val="00B050"/>
                        </a:solidFill>
                        <a:effectLst/>
                        <a:latin typeface="Twinkl Cursive Unlooped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7" marR="670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310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705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Sprout Boy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3845" y="2106831"/>
            <a:ext cx="2472932" cy="30401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720"/>
          <a:stretch/>
        </p:blipFill>
        <p:spPr>
          <a:xfrm>
            <a:off x="0" y="1709001"/>
            <a:ext cx="7592554" cy="38357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3112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40" y="219986"/>
            <a:ext cx="8596668" cy="1320800"/>
          </a:xfrm>
        </p:spPr>
        <p:txBody>
          <a:bodyPr/>
          <a:lstStyle/>
          <a:p>
            <a:r>
              <a:rPr lang="en-GB" dirty="0" smtClean="0"/>
              <a:t>How does Sprout Boy feel now?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2950" y="986060"/>
            <a:ext cx="3734468" cy="518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58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25"/>
          <a:stretch/>
        </p:blipFill>
        <p:spPr>
          <a:xfrm>
            <a:off x="111319" y="485029"/>
            <a:ext cx="11969704" cy="59396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8214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89CF392F08E84BB10AC62A93A72065" ma:contentTypeVersion="17" ma:contentTypeDescription="Create a new document." ma:contentTypeScope="" ma:versionID="ce1f004106dd710307a942ad8ece7362">
  <xsd:schema xmlns:xsd="http://www.w3.org/2001/XMLSchema" xmlns:xs="http://www.w3.org/2001/XMLSchema" xmlns:p="http://schemas.microsoft.com/office/2006/metadata/properties" xmlns:ns2="ab976e31-d3d6-4222-8566-9debf25a7146" xmlns:ns3="3c895300-2cf3-4ddb-98e1-00381e8f1ef1" targetNamespace="http://schemas.microsoft.com/office/2006/metadata/properties" ma:root="true" ma:fieldsID="d76f3e8bbfe5ca43361c635d5533726e" ns2:_="" ns3:_="">
    <xsd:import namespace="ab976e31-d3d6-4222-8566-9debf25a7146"/>
    <xsd:import namespace="3c895300-2cf3-4ddb-98e1-00381e8f1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76e31-d3d6-4222-8566-9debf25a71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5a340a3-a53d-46cf-bc88-e13b67bce3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895300-2cf3-4ddb-98e1-00381e8f1ef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be7465b-ce5e-4ce0-be95-f7882fa701b4}" ma:internalName="TaxCatchAll" ma:showField="CatchAllData" ma:web="3c895300-2cf3-4ddb-98e1-00381e8f1e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c895300-2cf3-4ddb-98e1-00381e8f1ef1" xsi:nil="true"/>
    <lcf76f155ced4ddcb4097134ff3c332f xmlns="ab976e31-d3d6-4222-8566-9debf25a714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6969C6-651D-4745-AFA0-9507F475239F}"/>
</file>

<file path=customXml/itemProps2.xml><?xml version="1.0" encoding="utf-8"?>
<ds:datastoreItem xmlns:ds="http://schemas.openxmlformats.org/officeDocument/2006/customXml" ds:itemID="{0F7AD9C8-A43A-4233-9A6E-390CA48AB490}"/>
</file>

<file path=customXml/itemProps3.xml><?xml version="1.0" encoding="utf-8"?>
<ds:datastoreItem xmlns:ds="http://schemas.openxmlformats.org/officeDocument/2006/customXml" ds:itemID="{99A80A97-37FA-4F9E-A034-8B3FF67B5B7A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772</TotalTime>
  <Words>450</Words>
  <Application>Microsoft Office PowerPoint</Application>
  <PresentationFormat>Widescreen</PresentationFormat>
  <Paragraphs>60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Times New Roman</vt:lpstr>
      <vt:lpstr>Trebuchet MS</vt:lpstr>
      <vt:lpstr>Twinkl Cursive Unlooped</vt:lpstr>
      <vt:lpstr>Wingdings 3</vt:lpstr>
      <vt:lpstr>Facet</vt:lpstr>
      <vt:lpstr>SPROUT BOY</vt:lpstr>
      <vt:lpstr>Sprout Boy</vt:lpstr>
      <vt:lpstr>Learning opportunities:  Sprout Boy </vt:lpstr>
      <vt:lpstr>"A baker he met whilst out and about said, "I love Christmas pudding and would go without,  but nobody ever liked a sprout." </vt:lpstr>
      <vt:lpstr>KS! Writing Activities…</vt:lpstr>
      <vt:lpstr>Lesson Objectives…Sprout Boy</vt:lpstr>
      <vt:lpstr>Sprout Boy</vt:lpstr>
      <vt:lpstr>How does Sprout Boy feel now?</vt:lpstr>
      <vt:lpstr>PowerPoint Presentation</vt:lpstr>
      <vt:lpstr>Sprout Boy’s Adventure…  What sort of journey is  he going on?</vt:lpstr>
      <vt:lpstr>The conversation…</vt:lpstr>
      <vt:lpstr>How does the Sprout Boy feel now?</vt:lpstr>
      <vt:lpstr>At the Toy Stall…</vt:lpstr>
      <vt:lpstr> What changes occur  here and why?</vt:lpstr>
      <vt:lpstr>Snowball Fight!</vt:lpstr>
      <vt:lpstr>The Woodcutter…</vt:lpstr>
      <vt:lpstr>Come join us!</vt:lpstr>
      <vt:lpstr>The fun is about to begin…</vt:lpstr>
      <vt:lpstr>This Christmas, everyone loved a sprout!</vt:lpstr>
      <vt:lpstr>For Christmas Together…</vt:lpstr>
      <vt:lpstr>BBC Trailer…</vt:lpstr>
    </vt:vector>
  </TitlesOfParts>
  <Company>Solihull 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SPROUT BOY</dc:title>
  <dc:creator>Paula REDFERN</dc:creator>
  <cp:lastModifiedBy>Paula REDFERN</cp:lastModifiedBy>
  <cp:revision>11</cp:revision>
  <dcterms:created xsi:type="dcterms:W3CDTF">2023-11-23T14:14:58Z</dcterms:created>
  <dcterms:modified xsi:type="dcterms:W3CDTF">2023-11-24T20:32:40Z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0x010100FD89CF392F08E84BB10AC62A93A72065</vt:lpwstr>
  </property>
</Properties>
</file>