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5" r:id="rId12"/>
    <p:sldId id="263"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111" d="100"/>
          <a:sy n="111" d="100"/>
        </p:scale>
        <p:origin x="5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37F9A4-E58A-450B-BCD0-45BFB923F98B}"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47343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37F9A4-E58A-450B-BCD0-45BFB923F98B}"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155011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37F9A4-E58A-450B-BCD0-45BFB923F98B}"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92557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37F9A4-E58A-450B-BCD0-45BFB923F98B}"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185570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37F9A4-E58A-450B-BCD0-45BFB923F98B}" type="datetimeFigureOut">
              <a:rPr lang="en-GB" smtClean="0"/>
              <a:t>08/09/2024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312694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37F9A4-E58A-450B-BCD0-45BFB923F98B}"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3591841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37F9A4-E58A-450B-BCD0-45BFB923F98B}" type="datetimeFigureOut">
              <a:rPr lang="en-GB" smtClean="0"/>
              <a:t>08/09/2024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115483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37F9A4-E58A-450B-BCD0-45BFB923F98B}" type="datetimeFigureOut">
              <a:rPr lang="en-GB" smtClean="0"/>
              <a:t>08/09/2024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185957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7F9A4-E58A-450B-BCD0-45BFB923F98B}" type="datetimeFigureOut">
              <a:rPr lang="en-GB" smtClean="0"/>
              <a:t>08/09/2024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374991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37F9A4-E58A-450B-BCD0-45BFB923F98B}"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111075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37F9A4-E58A-450B-BCD0-45BFB923F98B}" type="datetimeFigureOut">
              <a:rPr lang="en-GB" smtClean="0"/>
              <a:t>08/09/2024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ED1164-D151-4E32-8288-60D01BF67042}" type="slidenum">
              <a:rPr lang="en-GB" smtClean="0"/>
              <a:t>‹#›</a:t>
            </a:fld>
            <a:endParaRPr lang="en-GB"/>
          </a:p>
        </p:txBody>
      </p:sp>
    </p:spTree>
    <p:extLst>
      <p:ext uri="{BB962C8B-B14F-4D97-AF65-F5344CB8AC3E}">
        <p14:creationId xmlns:p14="http://schemas.microsoft.com/office/powerpoint/2010/main" val="405795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7F9A4-E58A-450B-BCD0-45BFB923F98B}" type="datetimeFigureOut">
              <a:rPr lang="en-GB" smtClean="0"/>
              <a:t>08/09/2024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D1164-D151-4E32-8288-60D01BF67042}" type="slidenum">
              <a:rPr lang="en-GB" smtClean="0"/>
              <a:t>‹#›</a:t>
            </a:fld>
            <a:endParaRPr lang="en-GB"/>
          </a:p>
        </p:txBody>
      </p:sp>
    </p:spTree>
    <p:extLst>
      <p:ext uri="{BB962C8B-B14F-4D97-AF65-F5344CB8AC3E}">
        <p14:creationId xmlns:p14="http://schemas.microsoft.com/office/powerpoint/2010/main" val="97409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419" y="1122363"/>
            <a:ext cx="11131826" cy="2805582"/>
          </a:xfrm>
        </p:spPr>
        <p:txBody>
          <a:bodyPr>
            <a:normAutofit/>
          </a:bodyPr>
          <a:lstStyle/>
          <a:p>
            <a:r>
              <a:rPr lang="en-GB" sz="4000" dirty="0">
                <a:latin typeface="Twinkl Cursive Unlooped" panose="02000000000000000000" pitchFamily="2" charset="0"/>
              </a:rPr>
              <a:t>LO: To use words and phrases to describe God.</a:t>
            </a: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5432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353" y="4184636"/>
            <a:ext cx="7492779" cy="2387600"/>
          </a:xfrm>
        </p:spPr>
        <p:txBody>
          <a:bodyPr>
            <a:normAutofit/>
          </a:bodyPr>
          <a:lstStyle/>
          <a:p>
            <a:r>
              <a:rPr lang="en-GB" sz="4000" dirty="0">
                <a:latin typeface="Twinkl Cursive Unlooped" panose="02000000000000000000" pitchFamily="2" charset="0"/>
              </a:rPr>
              <a:t>Task: </a:t>
            </a:r>
            <a:r>
              <a:rPr lang="en-GB" sz="4000">
                <a:latin typeface="Twinkl Cursive Unlooped" panose="02000000000000000000" pitchFamily="2" charset="0"/>
              </a:rPr>
              <a:t>Write about /</a:t>
            </a:r>
            <a:r>
              <a:rPr lang="en-GB" sz="4000" dirty="0">
                <a:latin typeface="Twinkl Cursive Unlooped" panose="02000000000000000000" pitchFamily="2" charset="0"/>
              </a:rPr>
              <a:t>draw how we can </a:t>
            </a:r>
            <a:r>
              <a:rPr lang="en-GB" sz="4000">
                <a:latin typeface="Twinkl Cursive Unlooped" panose="02000000000000000000" pitchFamily="2" charset="0"/>
              </a:rPr>
              <a:t>live in the </a:t>
            </a:r>
            <a:r>
              <a:rPr lang="en-GB" sz="4000" dirty="0">
                <a:latin typeface="Twinkl Cursive Unlooped" panose="02000000000000000000" pitchFamily="2" charset="0"/>
              </a:rPr>
              <a:t>image of God.</a:t>
            </a:r>
            <a:br>
              <a:rPr lang="en-GB" sz="4000" dirty="0">
                <a:latin typeface="Twinkl Cursive Unlooped" panose="02000000000000000000" pitchFamily="2" charset="0"/>
              </a:rPr>
            </a:br>
            <a:endParaRPr lang="en-GB" sz="4000" dirty="0">
              <a:latin typeface="Twinkl Cursive Unlooped" panose="02000000000000000000" pitchFamily="2" charset="0"/>
            </a:endParaRPr>
          </a:p>
        </p:txBody>
      </p:sp>
      <p:sp>
        <p:nvSpPr>
          <p:cNvPr id="3" name="Subtitle 2"/>
          <p:cNvSpPr>
            <a:spLocks noGrp="1"/>
          </p:cNvSpPr>
          <p:nvPr>
            <p:ph type="subTitle" idx="1"/>
          </p:nvPr>
        </p:nvSpPr>
        <p:spPr>
          <a:xfrm>
            <a:off x="540687" y="326447"/>
            <a:ext cx="11092070" cy="1655762"/>
          </a:xfrm>
        </p:spPr>
        <p:txBody>
          <a:bodyPr>
            <a:noAutofit/>
          </a:bodyPr>
          <a:lstStyle/>
          <a:p>
            <a:r>
              <a:rPr lang="en-GB" sz="2800" dirty="0">
                <a:latin typeface="Twinkl Cursive Unlooped" panose="02000000000000000000" pitchFamily="2" charset="0"/>
              </a:rPr>
              <a:t>Let us pray together:</a:t>
            </a:r>
          </a:p>
          <a:p>
            <a:r>
              <a:rPr lang="en-GB" sz="2800" dirty="0">
                <a:solidFill>
                  <a:srgbClr val="7030A0"/>
                </a:solidFill>
                <a:latin typeface="Twinkl Cursive Unlooped" panose="02000000000000000000" pitchFamily="2" charset="0"/>
              </a:rPr>
              <a:t>Dear God, You created each of us in your own image. You created each of us in Your image, to be like You and to have a special place in the world. Because we are like God, we can love and we can choose what is right. The way we act and treat others should be like you did, God. Help us to be like you. </a:t>
            </a:r>
          </a:p>
          <a:p>
            <a:r>
              <a:rPr lang="en-GB" sz="2800" dirty="0">
                <a:solidFill>
                  <a:srgbClr val="7030A0"/>
                </a:solidFill>
                <a:latin typeface="Twinkl Cursive Unlooped" panose="02000000000000000000" pitchFamily="2" charset="0"/>
              </a:rPr>
              <a:t>AMEN</a:t>
            </a:r>
          </a:p>
        </p:txBody>
      </p:sp>
      <p:pic>
        <p:nvPicPr>
          <p:cNvPr id="4" name="Picture 3"/>
          <p:cNvPicPr>
            <a:picLocks noChangeAspect="1"/>
          </p:cNvPicPr>
          <p:nvPr/>
        </p:nvPicPr>
        <p:blipFill>
          <a:blip r:embed="rId2"/>
          <a:stretch>
            <a:fillRect/>
          </a:stretch>
        </p:blipFill>
        <p:spPr>
          <a:xfrm>
            <a:off x="8318471" y="3095790"/>
            <a:ext cx="3600534" cy="3600534"/>
          </a:xfrm>
          <a:prstGeom prst="rect">
            <a:avLst/>
          </a:prstGeom>
        </p:spPr>
      </p:pic>
    </p:spTree>
    <p:extLst>
      <p:ext uri="{BB962C8B-B14F-4D97-AF65-F5344CB8AC3E}">
        <p14:creationId xmlns:p14="http://schemas.microsoft.com/office/powerpoint/2010/main" val="257850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349" y="404608"/>
            <a:ext cx="9144000" cy="637611"/>
          </a:xfrm>
        </p:spPr>
        <p:txBody>
          <a:bodyPr>
            <a:normAutofit fontScale="90000"/>
          </a:bodyPr>
          <a:lstStyle/>
          <a:p>
            <a:endParaRPr lang="en-GB" dirty="0"/>
          </a:p>
        </p:txBody>
      </p:sp>
      <p:sp>
        <p:nvSpPr>
          <p:cNvPr id="3" name="Subtitle 2"/>
          <p:cNvSpPr>
            <a:spLocks noGrp="1"/>
          </p:cNvSpPr>
          <p:nvPr>
            <p:ph type="subTitle" idx="1"/>
          </p:nvPr>
        </p:nvSpPr>
        <p:spPr>
          <a:xfrm>
            <a:off x="373625" y="570272"/>
            <a:ext cx="11405419" cy="3715482"/>
          </a:xfrm>
        </p:spPr>
        <p:txBody>
          <a:bodyPr/>
          <a:lstStyle/>
          <a:p>
            <a:r>
              <a:rPr lang="en-GB" sz="2800" dirty="0">
                <a:latin typeface="Twinkl Cursive Unlooped" panose="02000000000000000000" pitchFamily="2" charset="0"/>
              </a:rPr>
              <a:t>Think of all the words/phrases that we use to describe God. </a:t>
            </a:r>
          </a:p>
          <a:p>
            <a:r>
              <a:rPr lang="en-GB" sz="2800" dirty="0">
                <a:latin typeface="Twinkl Cursive Unlooped" panose="02000000000000000000" pitchFamily="2" charset="0"/>
              </a:rPr>
              <a:t>Can you think of one beginning with each letter of the alphabet?</a:t>
            </a:r>
          </a:p>
          <a:p>
            <a:r>
              <a:rPr lang="en-GB" sz="2800" dirty="0">
                <a:latin typeface="Twinkl Cursive Unlooped" panose="02000000000000000000" pitchFamily="2" charset="0"/>
              </a:rPr>
              <a:t>E.g. All loving, </a:t>
            </a:r>
          </a:p>
          <a:p>
            <a:r>
              <a:rPr lang="en-GB" sz="2800" dirty="0">
                <a:latin typeface="Twinkl Cursive Unlooped" panose="02000000000000000000" pitchFamily="2" charset="0"/>
              </a:rPr>
              <a:t>Beloved</a:t>
            </a:r>
          </a:p>
          <a:p>
            <a:r>
              <a:rPr lang="en-GB" sz="2800" dirty="0">
                <a:latin typeface="Twinkl Cursive Unlooped" panose="02000000000000000000" pitchFamily="2" charset="0"/>
              </a:rPr>
              <a:t>Compassionate</a:t>
            </a:r>
          </a:p>
          <a:p>
            <a:r>
              <a:rPr lang="en-GB" sz="2800" dirty="0">
                <a:latin typeface="Twinkl Cursive Unlooped" panose="02000000000000000000" pitchFamily="2" charset="0"/>
              </a:rPr>
              <a:t>Divine</a:t>
            </a:r>
          </a:p>
          <a:p>
            <a:r>
              <a:rPr lang="en-GB" sz="2800" dirty="0">
                <a:latin typeface="Twinkl Cursive Unlooped" panose="02000000000000000000" pitchFamily="2" charset="0"/>
              </a:rPr>
              <a:t>Everlasting</a:t>
            </a:r>
          </a:p>
          <a:p>
            <a:endParaRPr lang="en-GB" sz="2800" dirty="0">
              <a:latin typeface="Twinkl Cursive Unlooped" panose="02000000000000000000" pitchFamily="2" charset="0"/>
            </a:endParaRPr>
          </a:p>
        </p:txBody>
      </p:sp>
      <p:sp>
        <p:nvSpPr>
          <p:cNvPr id="4" name="Rectangle 3"/>
          <p:cNvSpPr/>
          <p:nvPr/>
        </p:nvSpPr>
        <p:spPr>
          <a:xfrm>
            <a:off x="755374" y="4625831"/>
            <a:ext cx="10670650" cy="1569660"/>
          </a:xfrm>
          <a:prstGeom prst="rect">
            <a:avLst/>
          </a:prstGeom>
        </p:spPr>
        <p:txBody>
          <a:bodyPr wrap="square">
            <a:spAutoFit/>
          </a:bodyPr>
          <a:lstStyle/>
          <a:p>
            <a:r>
              <a:rPr lang="en-GB" sz="3200" dirty="0">
                <a:solidFill>
                  <a:schemeClr val="accent1">
                    <a:lumMod val="50000"/>
                  </a:schemeClr>
                </a:solidFill>
                <a:latin typeface="Twinkl Cursive Unlooped" panose="02000000000000000000" pitchFamily="2" charset="0"/>
              </a:rPr>
              <a:t>Task: Write the word ‘God’ in the centre of a page with a small image. Write some of the words/phrases around the image that describe God.</a:t>
            </a:r>
          </a:p>
        </p:txBody>
      </p:sp>
    </p:spTree>
    <p:extLst>
      <p:ext uri="{BB962C8B-B14F-4D97-AF65-F5344CB8AC3E}">
        <p14:creationId xmlns:p14="http://schemas.microsoft.com/office/powerpoint/2010/main" val="216229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516834" y="2917713"/>
            <a:ext cx="10976648" cy="1655762"/>
          </a:xfrm>
        </p:spPr>
        <p:txBody>
          <a:bodyPr/>
          <a:lstStyle/>
          <a:p>
            <a:r>
              <a:rPr lang="en-GB" sz="4000" dirty="0">
                <a:latin typeface="Twinkl Cursive Unlooped" panose="02000000000000000000" pitchFamily="2" charset="0"/>
              </a:rPr>
              <a:t>LO: To know the story of the creation of human beings in the Book of Genesis.</a:t>
            </a:r>
          </a:p>
          <a:p>
            <a:endParaRPr lang="en-GB" dirty="0"/>
          </a:p>
        </p:txBody>
      </p:sp>
    </p:spTree>
    <p:extLst>
      <p:ext uri="{BB962C8B-B14F-4D97-AF65-F5344CB8AC3E}">
        <p14:creationId xmlns:p14="http://schemas.microsoft.com/office/powerpoint/2010/main" val="242292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858" y="374939"/>
            <a:ext cx="11100020" cy="6057665"/>
          </a:xfrm>
        </p:spPr>
        <p:txBody>
          <a:bodyPr>
            <a:normAutofit/>
          </a:bodyPr>
          <a:lstStyle/>
          <a:p>
            <a:r>
              <a:rPr lang="en-GB" sz="3200" dirty="0">
                <a:latin typeface="Twinkl Cursive Unlooped" panose="02000000000000000000" pitchFamily="2" charset="0"/>
              </a:rPr>
              <a:t>Recap some of the some of the words and phrases you thought of to describe God. </a:t>
            </a:r>
            <a:br>
              <a:rPr lang="en-GB" sz="3200" dirty="0">
                <a:latin typeface="Twinkl Cursive Unlooped" panose="02000000000000000000" pitchFamily="2" charset="0"/>
              </a:rPr>
            </a:br>
            <a:r>
              <a:rPr lang="en-GB" sz="3200" dirty="0">
                <a:latin typeface="Twinkl Cursive Unlooped" panose="02000000000000000000" pitchFamily="2" charset="0"/>
              </a:rPr>
              <a:t>One important image of God for Christians is that of the Creator. Did you think of that word?</a:t>
            </a:r>
            <a:br>
              <a:rPr lang="en-GB" sz="3200" dirty="0">
                <a:latin typeface="Twinkl Cursive Unlooped" panose="02000000000000000000" pitchFamily="2" charset="0"/>
              </a:rPr>
            </a:br>
            <a:br>
              <a:rPr lang="en-GB" sz="3600" dirty="0">
                <a:latin typeface="Twinkl Cursive Unlooped" panose="02000000000000000000" pitchFamily="2" charset="0"/>
              </a:rPr>
            </a:br>
            <a:r>
              <a:rPr lang="en-GB" sz="3200" dirty="0">
                <a:latin typeface="Twinkl Cursive Unlooped" panose="02000000000000000000" pitchFamily="2" charset="0"/>
              </a:rPr>
              <a:t>What does it mean to create something? </a:t>
            </a:r>
            <a:br>
              <a:rPr lang="en-GB" sz="3200" dirty="0">
                <a:latin typeface="Twinkl Cursive Unlooped" panose="02000000000000000000" pitchFamily="2" charset="0"/>
              </a:rPr>
            </a:br>
            <a:br>
              <a:rPr lang="en-GB" sz="3600" dirty="0">
                <a:latin typeface="Twinkl Cursive Unlooped" panose="02000000000000000000" pitchFamily="2" charset="0"/>
              </a:rPr>
            </a:br>
            <a:br>
              <a:rPr lang="en-GB" sz="3600" dirty="0">
                <a:latin typeface="Twinkl Cursive Unlooped" panose="02000000000000000000" pitchFamily="2" charset="0"/>
              </a:rPr>
            </a:br>
            <a:br>
              <a:rPr lang="en-GB" sz="3600" dirty="0">
                <a:latin typeface="Twinkl Cursive Unlooped" panose="02000000000000000000" pitchFamily="2" charset="0"/>
              </a:rPr>
            </a:br>
            <a:br>
              <a:rPr lang="en-GB" sz="3600" dirty="0">
                <a:latin typeface="Twinkl Cursive Unlooped" panose="02000000000000000000" pitchFamily="2" charset="0"/>
              </a:rPr>
            </a:br>
            <a:br>
              <a:rPr lang="en-GB" sz="3600" dirty="0">
                <a:latin typeface="Twinkl Cursive Unlooped" panose="02000000000000000000" pitchFamily="2" charset="0"/>
              </a:rPr>
            </a:br>
            <a:r>
              <a:rPr lang="en-GB" sz="3600" dirty="0">
                <a:latin typeface="Twinkl Cursive Unlooped" panose="02000000000000000000" pitchFamily="2" charset="0"/>
              </a:rPr>
              <a:t>  </a:t>
            </a:r>
          </a:p>
        </p:txBody>
      </p:sp>
      <p:sp>
        <p:nvSpPr>
          <p:cNvPr id="3" name="Subtitle 2"/>
          <p:cNvSpPr>
            <a:spLocks noGrp="1"/>
          </p:cNvSpPr>
          <p:nvPr>
            <p:ph type="subTitle" idx="1"/>
          </p:nvPr>
        </p:nvSpPr>
        <p:spPr>
          <a:xfrm>
            <a:off x="620202" y="3602037"/>
            <a:ext cx="11131826" cy="3085009"/>
          </a:xfrm>
        </p:spPr>
        <p:txBody>
          <a:bodyPr>
            <a:normAutofit/>
          </a:bodyPr>
          <a:lstStyle/>
          <a:p>
            <a:r>
              <a:rPr lang="en-GB" sz="3200" dirty="0">
                <a:latin typeface="Twinkl Cursive Unlooped" panose="02000000000000000000" pitchFamily="2" charset="0"/>
              </a:rPr>
              <a:t>Read the story of the creation of human beings from the Book of Genesis 1:27-30. </a:t>
            </a:r>
          </a:p>
          <a:p>
            <a:r>
              <a:rPr lang="en-GB" sz="3200" dirty="0">
                <a:latin typeface="Twinkl Cursive Unlooped" panose="02000000000000000000" pitchFamily="2" charset="0"/>
              </a:rPr>
              <a:t> Which words in the text describe the actions of God?</a:t>
            </a:r>
          </a:p>
          <a:p>
            <a:endParaRPr lang="en-GB" sz="3200" dirty="0">
              <a:latin typeface="Twinkl Cursive Unlooped" panose="02000000000000000000" pitchFamily="2" charset="0"/>
            </a:endParaRPr>
          </a:p>
        </p:txBody>
      </p:sp>
      <p:pic>
        <p:nvPicPr>
          <p:cNvPr id="6" name="Picture 5"/>
          <p:cNvPicPr>
            <a:picLocks noChangeAspect="1"/>
          </p:cNvPicPr>
          <p:nvPr/>
        </p:nvPicPr>
        <p:blipFill>
          <a:blip r:embed="rId2"/>
          <a:stretch>
            <a:fillRect/>
          </a:stretch>
        </p:blipFill>
        <p:spPr>
          <a:xfrm>
            <a:off x="0" y="5572124"/>
            <a:ext cx="12192000" cy="1285875"/>
          </a:xfrm>
          <a:prstGeom prst="rect">
            <a:avLst/>
          </a:prstGeom>
        </p:spPr>
      </p:pic>
    </p:spTree>
    <p:extLst>
      <p:ext uri="{BB962C8B-B14F-4D97-AF65-F5344CB8AC3E}">
        <p14:creationId xmlns:p14="http://schemas.microsoft.com/office/powerpoint/2010/main" val="103665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00350"/>
          </a:xfrm>
        </p:spPr>
        <p:txBody>
          <a:bodyPr/>
          <a:lstStyle/>
          <a:p>
            <a:endParaRPr lang="en-GB" dirty="0"/>
          </a:p>
        </p:txBody>
      </p:sp>
      <p:sp>
        <p:nvSpPr>
          <p:cNvPr id="3" name="Subtitle 2"/>
          <p:cNvSpPr>
            <a:spLocks noGrp="1"/>
          </p:cNvSpPr>
          <p:nvPr>
            <p:ph type="subTitle" idx="1"/>
          </p:nvPr>
        </p:nvSpPr>
        <p:spPr>
          <a:xfrm>
            <a:off x="389614" y="2210463"/>
            <a:ext cx="11354462" cy="715617"/>
          </a:xfrm>
        </p:spPr>
        <p:txBody>
          <a:bodyPr>
            <a:normAutofit/>
          </a:bodyPr>
          <a:lstStyle/>
          <a:p>
            <a:r>
              <a:rPr lang="en-GB" sz="3200" dirty="0">
                <a:latin typeface="Twinkl Cursive Unlooped" panose="02000000000000000000" pitchFamily="2" charset="0"/>
              </a:rPr>
              <a:t>Task: Write an account about the creation of human beings. </a:t>
            </a:r>
          </a:p>
        </p:txBody>
      </p:sp>
      <p:pic>
        <p:nvPicPr>
          <p:cNvPr id="5" name="Picture 4"/>
          <p:cNvPicPr>
            <a:picLocks noChangeAspect="1"/>
          </p:cNvPicPr>
          <p:nvPr/>
        </p:nvPicPr>
        <p:blipFill>
          <a:blip r:embed="rId2"/>
          <a:stretch>
            <a:fillRect/>
          </a:stretch>
        </p:blipFill>
        <p:spPr>
          <a:xfrm>
            <a:off x="2501155" y="3431461"/>
            <a:ext cx="6428159" cy="3348430"/>
          </a:xfrm>
          <a:prstGeom prst="rect">
            <a:avLst/>
          </a:prstGeom>
        </p:spPr>
      </p:pic>
    </p:spTree>
    <p:extLst>
      <p:ext uri="{BB962C8B-B14F-4D97-AF65-F5344CB8AC3E}">
        <p14:creationId xmlns:p14="http://schemas.microsoft.com/office/powerpoint/2010/main" val="71428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6772" y="430599"/>
            <a:ext cx="9144000" cy="2387600"/>
          </a:xfrm>
        </p:spPr>
        <p:txBody>
          <a:bodyPr/>
          <a:lstStyle/>
          <a:p>
            <a:endParaRPr lang="en-GB" dirty="0"/>
          </a:p>
        </p:txBody>
      </p:sp>
      <p:sp>
        <p:nvSpPr>
          <p:cNvPr id="3" name="Subtitle 2"/>
          <p:cNvSpPr>
            <a:spLocks noGrp="1"/>
          </p:cNvSpPr>
          <p:nvPr>
            <p:ph type="subTitle" idx="1"/>
          </p:nvPr>
        </p:nvSpPr>
        <p:spPr>
          <a:xfrm>
            <a:off x="580445" y="3045446"/>
            <a:ext cx="10996654" cy="1655762"/>
          </a:xfrm>
        </p:spPr>
        <p:txBody>
          <a:bodyPr>
            <a:normAutofit/>
          </a:bodyPr>
          <a:lstStyle/>
          <a:p>
            <a:r>
              <a:rPr lang="en-GB" sz="3200" dirty="0">
                <a:latin typeface="Twinkl Cursive Unlooped" panose="02000000000000000000" pitchFamily="2" charset="0"/>
              </a:rPr>
              <a:t>LO: To understand what being created in the image and likeness of God means.</a:t>
            </a:r>
          </a:p>
        </p:txBody>
      </p:sp>
    </p:spTree>
    <p:extLst>
      <p:ext uri="{BB962C8B-B14F-4D97-AF65-F5344CB8AC3E}">
        <p14:creationId xmlns:p14="http://schemas.microsoft.com/office/powerpoint/2010/main" val="347321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467" y="645284"/>
            <a:ext cx="11259047" cy="634875"/>
          </a:xfrm>
        </p:spPr>
        <p:txBody>
          <a:bodyPr>
            <a:normAutofit/>
          </a:bodyPr>
          <a:lstStyle/>
          <a:p>
            <a:r>
              <a:rPr lang="en-GB" sz="3200" dirty="0">
                <a:latin typeface="Twinkl Cursive Unlooped" panose="02000000000000000000" pitchFamily="2" charset="0"/>
              </a:rPr>
              <a:t>What does “image and likeness” mean?</a:t>
            </a:r>
          </a:p>
        </p:txBody>
      </p:sp>
      <p:sp>
        <p:nvSpPr>
          <p:cNvPr id="3" name="Subtitle 2"/>
          <p:cNvSpPr>
            <a:spLocks noGrp="1"/>
          </p:cNvSpPr>
          <p:nvPr>
            <p:ph type="subTitle" idx="1"/>
          </p:nvPr>
        </p:nvSpPr>
        <p:spPr>
          <a:xfrm>
            <a:off x="683812" y="2639929"/>
            <a:ext cx="10988702" cy="1655762"/>
          </a:xfrm>
        </p:spPr>
        <p:txBody>
          <a:bodyPr>
            <a:normAutofit/>
          </a:bodyPr>
          <a:lstStyle/>
          <a:p>
            <a:r>
              <a:rPr lang="en-GB" sz="3200" dirty="0">
                <a:solidFill>
                  <a:schemeClr val="accent1">
                    <a:lumMod val="75000"/>
                  </a:schemeClr>
                </a:solidFill>
                <a:latin typeface="Twinkl Cursive Unlooped" panose="02000000000000000000" pitchFamily="2" charset="0"/>
              </a:rPr>
              <a:t>Why do you think God created human beings?</a:t>
            </a:r>
          </a:p>
        </p:txBody>
      </p:sp>
      <p:sp>
        <p:nvSpPr>
          <p:cNvPr id="5" name="Rectangle 4"/>
          <p:cNvSpPr/>
          <p:nvPr/>
        </p:nvSpPr>
        <p:spPr>
          <a:xfrm>
            <a:off x="826936" y="5268590"/>
            <a:ext cx="10845578" cy="1077218"/>
          </a:xfrm>
          <a:prstGeom prst="rect">
            <a:avLst/>
          </a:prstGeom>
        </p:spPr>
        <p:txBody>
          <a:bodyPr wrap="square">
            <a:spAutoFit/>
          </a:bodyPr>
          <a:lstStyle/>
          <a:p>
            <a:pPr algn="ctr"/>
            <a:r>
              <a:rPr lang="en-GB" sz="3200" dirty="0">
                <a:solidFill>
                  <a:schemeClr val="accent1">
                    <a:lumMod val="50000"/>
                  </a:schemeClr>
                </a:solidFill>
                <a:latin typeface="Twinkl Cursive Unlooped" panose="02000000000000000000" pitchFamily="2" charset="0"/>
              </a:rPr>
              <a:t>What does the creation story tell you about the way God thinks about human beings?</a:t>
            </a:r>
          </a:p>
        </p:txBody>
      </p:sp>
      <p:pic>
        <p:nvPicPr>
          <p:cNvPr id="6" name="Picture 5"/>
          <p:cNvPicPr>
            <a:picLocks noChangeAspect="1"/>
          </p:cNvPicPr>
          <p:nvPr/>
        </p:nvPicPr>
        <p:blipFill>
          <a:blip r:embed="rId2"/>
          <a:stretch>
            <a:fillRect/>
          </a:stretch>
        </p:blipFill>
        <p:spPr>
          <a:xfrm>
            <a:off x="4376323" y="3467810"/>
            <a:ext cx="2962275" cy="1543050"/>
          </a:xfrm>
          <a:prstGeom prst="rect">
            <a:avLst/>
          </a:prstGeom>
        </p:spPr>
      </p:pic>
    </p:spTree>
    <p:extLst>
      <p:ext uri="{BB962C8B-B14F-4D97-AF65-F5344CB8AC3E}">
        <p14:creationId xmlns:p14="http://schemas.microsoft.com/office/powerpoint/2010/main" val="179340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03" y="316357"/>
            <a:ext cx="11176871" cy="1676280"/>
          </a:xfrm>
        </p:spPr>
        <p:txBody>
          <a:bodyPr>
            <a:normAutofit/>
          </a:bodyPr>
          <a:lstStyle/>
          <a:p>
            <a:r>
              <a:rPr lang="en-GB" sz="2200" dirty="0">
                <a:solidFill>
                  <a:schemeClr val="accent1">
                    <a:lumMod val="50000"/>
                  </a:schemeClr>
                </a:solidFill>
                <a:latin typeface="Twinkl Cursive Unlooped" panose="02000000000000000000" pitchFamily="2" charset="0"/>
              </a:rPr>
              <a:t>God made us all. God has created every person to be a little different. We all have different abilities, and different gifts. Even though we are all are different from others, we are all special.  </a:t>
            </a:r>
            <a:br>
              <a:rPr lang="en-GB" sz="2200" dirty="0">
                <a:solidFill>
                  <a:schemeClr val="accent1">
                    <a:lumMod val="50000"/>
                  </a:schemeClr>
                </a:solidFill>
                <a:latin typeface="Twinkl Cursive Unlooped" panose="02000000000000000000" pitchFamily="2" charset="0"/>
              </a:rPr>
            </a:br>
            <a:r>
              <a:rPr lang="en-GB" sz="2200" dirty="0">
                <a:solidFill>
                  <a:schemeClr val="accent1">
                    <a:lumMod val="50000"/>
                  </a:schemeClr>
                </a:solidFill>
                <a:latin typeface="Twinkl Cursive Unlooped" panose="02000000000000000000" pitchFamily="2" charset="0"/>
              </a:rPr>
              <a:t>God’s plan for the creation of human beings was that they would be different, every single one of them. No two human beings are exactly alike. Isn’t that a wonderful thing?</a:t>
            </a:r>
            <a:r>
              <a:rPr lang="en-GB" sz="2400" dirty="0">
                <a:solidFill>
                  <a:schemeClr val="accent1">
                    <a:lumMod val="50000"/>
                  </a:schemeClr>
                </a:solidFill>
                <a:latin typeface="Twinkl Cursive Unlooped" panose="02000000000000000000" pitchFamily="2" charset="0"/>
              </a:rPr>
              <a:t> </a:t>
            </a:r>
          </a:p>
        </p:txBody>
      </p:sp>
      <p:pic>
        <p:nvPicPr>
          <p:cNvPr id="5" name="Picture 4"/>
          <p:cNvPicPr>
            <a:picLocks noChangeAspect="1"/>
          </p:cNvPicPr>
          <p:nvPr/>
        </p:nvPicPr>
        <p:blipFill>
          <a:blip r:embed="rId2"/>
          <a:stretch>
            <a:fillRect/>
          </a:stretch>
        </p:blipFill>
        <p:spPr>
          <a:xfrm>
            <a:off x="551303" y="3765883"/>
            <a:ext cx="1983172" cy="1559886"/>
          </a:xfrm>
          <a:prstGeom prst="rect">
            <a:avLst/>
          </a:prstGeom>
        </p:spPr>
      </p:pic>
      <p:pic>
        <p:nvPicPr>
          <p:cNvPr id="7" name="Picture 6"/>
          <p:cNvPicPr>
            <a:picLocks noChangeAspect="1"/>
          </p:cNvPicPr>
          <p:nvPr/>
        </p:nvPicPr>
        <p:blipFill>
          <a:blip r:embed="rId3"/>
          <a:stretch>
            <a:fillRect/>
          </a:stretch>
        </p:blipFill>
        <p:spPr>
          <a:xfrm>
            <a:off x="305295" y="5312211"/>
            <a:ext cx="2088039" cy="1389495"/>
          </a:xfrm>
          <a:prstGeom prst="rect">
            <a:avLst/>
          </a:prstGeom>
        </p:spPr>
      </p:pic>
      <p:pic>
        <p:nvPicPr>
          <p:cNvPr id="8" name="Picture 7"/>
          <p:cNvPicPr>
            <a:picLocks noChangeAspect="1"/>
          </p:cNvPicPr>
          <p:nvPr/>
        </p:nvPicPr>
        <p:blipFill>
          <a:blip r:embed="rId4"/>
          <a:stretch>
            <a:fillRect/>
          </a:stretch>
        </p:blipFill>
        <p:spPr>
          <a:xfrm>
            <a:off x="9470429" y="2904001"/>
            <a:ext cx="2625071" cy="1746865"/>
          </a:xfrm>
          <a:prstGeom prst="rect">
            <a:avLst/>
          </a:prstGeom>
        </p:spPr>
      </p:pic>
      <p:pic>
        <p:nvPicPr>
          <p:cNvPr id="15" name="Picture 14"/>
          <p:cNvPicPr>
            <a:picLocks noChangeAspect="1"/>
          </p:cNvPicPr>
          <p:nvPr/>
        </p:nvPicPr>
        <p:blipFill>
          <a:blip r:embed="rId5"/>
          <a:stretch>
            <a:fillRect/>
          </a:stretch>
        </p:blipFill>
        <p:spPr>
          <a:xfrm>
            <a:off x="9849548" y="4542935"/>
            <a:ext cx="1695450" cy="2695575"/>
          </a:xfrm>
          <a:prstGeom prst="rect">
            <a:avLst/>
          </a:prstGeom>
        </p:spPr>
      </p:pic>
      <p:sp>
        <p:nvSpPr>
          <p:cNvPr id="4" name="AutoShape 2" descr="Hispanic Heritage Month: Survivor ..."/>
          <p:cNvSpPr>
            <a:spLocks noGrp="1" noChangeAspect="1" noChangeArrowheads="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6"/>
          <a:stretch>
            <a:fillRect/>
          </a:stretch>
        </p:blipFill>
        <p:spPr>
          <a:xfrm>
            <a:off x="7248817" y="2662039"/>
            <a:ext cx="2340564" cy="1753164"/>
          </a:xfrm>
          <a:prstGeom prst="rect">
            <a:avLst/>
          </a:prstGeom>
        </p:spPr>
      </p:pic>
      <p:pic>
        <p:nvPicPr>
          <p:cNvPr id="9" name="Picture 8"/>
          <p:cNvPicPr>
            <a:picLocks noChangeAspect="1"/>
          </p:cNvPicPr>
          <p:nvPr/>
        </p:nvPicPr>
        <p:blipFill>
          <a:blip r:embed="rId7"/>
          <a:stretch>
            <a:fillRect/>
          </a:stretch>
        </p:blipFill>
        <p:spPr>
          <a:xfrm>
            <a:off x="5377371" y="5316815"/>
            <a:ext cx="2069883" cy="1377413"/>
          </a:xfrm>
          <a:prstGeom prst="rect">
            <a:avLst/>
          </a:prstGeom>
        </p:spPr>
      </p:pic>
      <p:pic>
        <p:nvPicPr>
          <p:cNvPr id="10" name="Picture 9"/>
          <p:cNvPicPr>
            <a:picLocks noChangeAspect="1"/>
          </p:cNvPicPr>
          <p:nvPr/>
        </p:nvPicPr>
        <p:blipFill>
          <a:blip r:embed="rId8"/>
          <a:stretch>
            <a:fillRect/>
          </a:stretch>
        </p:blipFill>
        <p:spPr>
          <a:xfrm>
            <a:off x="5611098" y="3806203"/>
            <a:ext cx="2415430" cy="1352641"/>
          </a:xfrm>
          <a:prstGeom prst="rect">
            <a:avLst/>
          </a:prstGeom>
        </p:spPr>
      </p:pic>
      <p:pic>
        <p:nvPicPr>
          <p:cNvPr id="11" name="Picture 10"/>
          <p:cNvPicPr>
            <a:picLocks noChangeAspect="1"/>
          </p:cNvPicPr>
          <p:nvPr/>
        </p:nvPicPr>
        <p:blipFill>
          <a:blip r:embed="rId9"/>
          <a:stretch>
            <a:fillRect/>
          </a:stretch>
        </p:blipFill>
        <p:spPr>
          <a:xfrm>
            <a:off x="2708241" y="5377340"/>
            <a:ext cx="2460215" cy="1377721"/>
          </a:xfrm>
          <a:prstGeom prst="rect">
            <a:avLst/>
          </a:prstGeom>
        </p:spPr>
      </p:pic>
      <p:pic>
        <p:nvPicPr>
          <p:cNvPr id="12" name="Picture 11"/>
          <p:cNvPicPr>
            <a:picLocks noChangeAspect="1"/>
          </p:cNvPicPr>
          <p:nvPr/>
        </p:nvPicPr>
        <p:blipFill>
          <a:blip r:embed="rId10"/>
          <a:stretch>
            <a:fillRect/>
          </a:stretch>
        </p:blipFill>
        <p:spPr>
          <a:xfrm>
            <a:off x="8167348" y="4602273"/>
            <a:ext cx="1382746" cy="2077897"/>
          </a:xfrm>
          <a:prstGeom prst="rect">
            <a:avLst/>
          </a:prstGeom>
        </p:spPr>
      </p:pic>
      <p:pic>
        <p:nvPicPr>
          <p:cNvPr id="13" name="Picture 12"/>
          <p:cNvPicPr>
            <a:picLocks noChangeAspect="1"/>
          </p:cNvPicPr>
          <p:nvPr/>
        </p:nvPicPr>
        <p:blipFill>
          <a:blip r:embed="rId11"/>
          <a:stretch>
            <a:fillRect/>
          </a:stretch>
        </p:blipFill>
        <p:spPr>
          <a:xfrm>
            <a:off x="1664176" y="2299054"/>
            <a:ext cx="2204251" cy="1466829"/>
          </a:xfrm>
          <a:prstGeom prst="rect">
            <a:avLst/>
          </a:prstGeom>
        </p:spPr>
      </p:pic>
      <p:pic>
        <p:nvPicPr>
          <p:cNvPr id="14" name="Picture 13"/>
          <p:cNvPicPr>
            <a:picLocks noChangeAspect="1"/>
          </p:cNvPicPr>
          <p:nvPr/>
        </p:nvPicPr>
        <p:blipFill>
          <a:blip r:embed="rId12"/>
          <a:stretch>
            <a:fillRect/>
          </a:stretch>
        </p:blipFill>
        <p:spPr>
          <a:xfrm>
            <a:off x="3212902" y="3708054"/>
            <a:ext cx="2219997" cy="1477307"/>
          </a:xfrm>
          <a:prstGeom prst="rect">
            <a:avLst/>
          </a:prstGeom>
        </p:spPr>
      </p:pic>
    </p:spTree>
    <p:extLst>
      <p:ext uri="{BB962C8B-B14F-4D97-AF65-F5344CB8AC3E}">
        <p14:creationId xmlns:p14="http://schemas.microsoft.com/office/powerpoint/2010/main" val="246529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85665"/>
          </a:xfrm>
        </p:spPr>
        <p:txBody>
          <a:bodyPr/>
          <a:lstStyle/>
          <a:p>
            <a:endParaRPr lang="en-GB" dirty="0"/>
          </a:p>
        </p:txBody>
      </p:sp>
      <p:sp>
        <p:nvSpPr>
          <p:cNvPr id="3" name="Subtitle 2"/>
          <p:cNvSpPr>
            <a:spLocks noGrp="1"/>
          </p:cNvSpPr>
          <p:nvPr>
            <p:ph type="subTitle" idx="1"/>
          </p:nvPr>
        </p:nvSpPr>
        <p:spPr>
          <a:xfrm>
            <a:off x="584420" y="763056"/>
            <a:ext cx="11100021" cy="1655762"/>
          </a:xfrm>
        </p:spPr>
        <p:txBody>
          <a:bodyPr/>
          <a:lstStyle/>
          <a:p>
            <a:r>
              <a:rPr lang="en-GB" sz="3200" dirty="0">
                <a:latin typeface="Twinkl Cursive Unlooped" panose="02000000000000000000" pitchFamily="2" charset="0"/>
              </a:rPr>
              <a:t>If human beings are created in the image and likeness of God, what effect should that have on the way human beings treat one another? </a:t>
            </a:r>
          </a:p>
          <a:p>
            <a:endParaRPr lang="en-GB" dirty="0"/>
          </a:p>
        </p:txBody>
      </p:sp>
      <p:sp>
        <p:nvSpPr>
          <p:cNvPr id="5" name="Rectangle 4"/>
          <p:cNvSpPr/>
          <p:nvPr/>
        </p:nvSpPr>
        <p:spPr>
          <a:xfrm>
            <a:off x="584420" y="2617478"/>
            <a:ext cx="11100021" cy="1569660"/>
          </a:xfrm>
          <a:prstGeom prst="rect">
            <a:avLst/>
          </a:prstGeom>
        </p:spPr>
        <p:txBody>
          <a:bodyPr wrap="square">
            <a:spAutoFit/>
          </a:bodyPr>
          <a:lstStyle/>
          <a:p>
            <a:r>
              <a:rPr lang="en-GB" sz="3200" dirty="0">
                <a:solidFill>
                  <a:schemeClr val="accent1">
                    <a:lumMod val="75000"/>
                  </a:schemeClr>
                </a:solidFill>
                <a:latin typeface="Twinkl Cursive Unlooped" panose="02000000000000000000" pitchFamily="2" charset="0"/>
              </a:rPr>
              <a:t>God created human beings to be like God – to show the attributes and characteristics of God.  How can we think and act more like God?</a:t>
            </a:r>
          </a:p>
        </p:txBody>
      </p:sp>
      <p:sp>
        <p:nvSpPr>
          <p:cNvPr id="6" name="Rectangle 5"/>
          <p:cNvSpPr/>
          <p:nvPr/>
        </p:nvSpPr>
        <p:spPr>
          <a:xfrm>
            <a:off x="548639" y="4458853"/>
            <a:ext cx="11171582" cy="2062103"/>
          </a:xfrm>
          <a:prstGeom prst="rect">
            <a:avLst/>
          </a:prstGeom>
        </p:spPr>
        <p:txBody>
          <a:bodyPr wrap="square">
            <a:spAutoFit/>
          </a:bodyPr>
          <a:lstStyle/>
          <a:p>
            <a:r>
              <a:rPr lang="en-GB" sz="3200" dirty="0">
                <a:solidFill>
                  <a:schemeClr val="accent1">
                    <a:lumMod val="50000"/>
                  </a:schemeClr>
                </a:solidFill>
                <a:latin typeface="Twinkl Cursive Unlooped" panose="02000000000000000000" pitchFamily="2" charset="0"/>
              </a:rPr>
              <a:t>It is so important that we always show respect, care and consideration for other people and for ourselves. </a:t>
            </a:r>
          </a:p>
          <a:p>
            <a:r>
              <a:rPr lang="en-GB" sz="3200" dirty="0">
                <a:solidFill>
                  <a:schemeClr val="accent1">
                    <a:lumMod val="50000"/>
                  </a:schemeClr>
                </a:solidFill>
                <a:latin typeface="Twinkl Cursive Unlooped" panose="02000000000000000000" pitchFamily="2" charset="0"/>
              </a:rPr>
              <a:t>Can you think of any stories and events that show people respecting or failing to show respect for other people?</a:t>
            </a:r>
          </a:p>
        </p:txBody>
      </p:sp>
    </p:spTree>
    <p:extLst>
      <p:ext uri="{BB962C8B-B14F-4D97-AF65-F5344CB8AC3E}">
        <p14:creationId xmlns:p14="http://schemas.microsoft.com/office/powerpoint/2010/main" val="320859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c895300-2cf3-4ddb-98e1-00381e8f1ef1" xsi:nil="true"/>
    <lcf76f155ced4ddcb4097134ff3c332f xmlns="ab976e31-d3d6-4222-8566-9debf25a714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89CF392F08E84BB10AC62A93A72065" ma:contentTypeVersion="18" ma:contentTypeDescription="Create a new document." ma:contentTypeScope="" ma:versionID="f690232ced66c7425daea09fbafd805f">
  <xsd:schema xmlns:xsd="http://www.w3.org/2001/XMLSchema" xmlns:xs="http://www.w3.org/2001/XMLSchema" xmlns:p="http://schemas.microsoft.com/office/2006/metadata/properties" xmlns:ns2="ab976e31-d3d6-4222-8566-9debf25a7146" xmlns:ns3="3c895300-2cf3-4ddb-98e1-00381e8f1ef1" targetNamespace="http://schemas.microsoft.com/office/2006/metadata/properties" ma:root="true" ma:fieldsID="bbde35522deb102a951f815fe751225a" ns2:_="" ns3:_="">
    <xsd:import namespace="ab976e31-d3d6-4222-8566-9debf25a7146"/>
    <xsd:import namespace="3c895300-2cf3-4ddb-98e1-00381e8f1e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976e31-d3d6-4222-8566-9debf25a71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a340a3-a53d-46cf-bc88-e13b67bce3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895300-2cf3-4ddb-98e1-00381e8f1e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e7465b-ce5e-4ce0-be95-f7882fa701b4}" ma:internalName="TaxCatchAll" ma:showField="CatchAllData" ma:web="3c895300-2cf3-4ddb-98e1-00381e8f1e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F5D173-990E-4C15-AC3F-FFF3D17340A4}">
  <ds:schemaRefs>
    <ds:schemaRef ds:uri="http://schemas.microsoft.com/office/2006/metadata/properties"/>
    <ds:schemaRef ds:uri="http://schemas.microsoft.com/office/infopath/2007/PartnerControls"/>
    <ds:schemaRef ds:uri="3c895300-2cf3-4ddb-98e1-00381e8f1ef1"/>
    <ds:schemaRef ds:uri="ab976e31-d3d6-4222-8566-9debf25a7146"/>
  </ds:schemaRefs>
</ds:datastoreItem>
</file>

<file path=customXml/itemProps2.xml><?xml version="1.0" encoding="utf-8"?>
<ds:datastoreItem xmlns:ds="http://schemas.openxmlformats.org/officeDocument/2006/customXml" ds:itemID="{B3D05178-D94C-41C9-B1A3-33B80EDD37F2}">
  <ds:schemaRefs>
    <ds:schemaRef ds:uri="http://schemas.microsoft.com/sharepoint/v3/contenttype/forms"/>
  </ds:schemaRefs>
</ds:datastoreItem>
</file>

<file path=customXml/itemProps3.xml><?xml version="1.0" encoding="utf-8"?>
<ds:datastoreItem xmlns:ds="http://schemas.openxmlformats.org/officeDocument/2006/customXml" ds:itemID="{25E04E15-6E48-4E58-9311-198B197D3F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976e31-d3d6-4222-8566-9debf25a7146"/>
    <ds:schemaRef ds:uri="3c895300-2cf3-4ddb-98e1-00381e8f1e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TotalTime>
  <Words>516</Words>
  <Application>Microsoft Macintosh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Twinkl Cursive Unlooped</vt:lpstr>
      <vt:lpstr>Office Theme</vt:lpstr>
      <vt:lpstr>LO: To use words and phrases to describe God.</vt:lpstr>
      <vt:lpstr>PowerPoint Presentation</vt:lpstr>
      <vt:lpstr>PowerPoint Presentation</vt:lpstr>
      <vt:lpstr>Recap some of the some of the words and phrases you thought of to describe God.  One important image of God for Christians is that of the Creator. Did you think of that word?  What does it mean to create something?         </vt:lpstr>
      <vt:lpstr>PowerPoint Presentation</vt:lpstr>
      <vt:lpstr>PowerPoint Presentation</vt:lpstr>
      <vt:lpstr>What does “image and likeness” mean?</vt:lpstr>
      <vt:lpstr>God made us all. God has created every person to be a little different. We all have different abilities, and different gifts. Even though we are all are different from others, we are all special.   God’s plan for the creation of human beings was that they would be different, every single one of them. No two human beings are exactly alike. Isn’t that a wonderful thing? </vt:lpstr>
      <vt:lpstr>PowerPoint Presentation</vt:lpstr>
      <vt:lpstr>Task: Write about /draw how we can live in the image of God. </vt:lpstr>
    </vt:vector>
  </TitlesOfParts>
  <Company>Solihull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To use words and phrases to describe God.</dc:title>
  <dc:creator>Helen KENDREW</dc:creator>
  <cp:lastModifiedBy>Anna Vella</cp:lastModifiedBy>
  <cp:revision>16</cp:revision>
  <dcterms:created xsi:type="dcterms:W3CDTF">2024-09-08T16:53:31Z</dcterms:created>
  <dcterms:modified xsi:type="dcterms:W3CDTF">2024-09-08T20:03:27Z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0x010100FD89CF392F08E84BB10AC62A93A72065</vt:lpwstr>
  </property>
</Properties>
</file>