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1" r:id="rId4"/>
    <p:sldId id="262" r:id="rId5"/>
    <p:sldId id="263" r:id="rId6"/>
    <p:sldId id="264" r:id="rId7"/>
    <p:sldId id="265" r:id="rId8"/>
    <p:sldId id="266" r:id="rId9"/>
    <p:sldId id="258" r:id="rId10"/>
    <p:sldId id="267" r:id="rId11"/>
    <p:sldId id="268" r:id="rId12"/>
    <p:sldId id="259" r:id="rId13"/>
    <p:sldId id="269" r:id="rId14"/>
    <p:sldId id="270" r:id="rId15"/>
    <p:sldId id="271" r:id="rId16"/>
    <p:sldId id="272" r:id="rId17"/>
    <p:sldId id="273" r:id="rId18"/>
    <p:sldId id="260" r:id="rId19"/>
    <p:sldId id="274" r:id="rId20"/>
    <p:sldId id="275" r:id="rId21"/>
    <p:sldId id="276" r:id="rId22"/>
    <p:sldId id="278" r:id="rId23"/>
    <p:sldId id="277" r:id="rId24"/>
    <p:sldId id="279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3A0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7"/>
    <p:restoredTop sz="94658"/>
  </p:normalViewPr>
  <p:slideViewPr>
    <p:cSldViewPr snapToGrid="0">
      <p:cViewPr varScale="1">
        <p:scale>
          <a:sx n="115" d="100"/>
          <a:sy n="115" d="100"/>
        </p:scale>
        <p:origin x="712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517D9D-EC95-D413-4530-140A0B162C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D7FA38-10A5-F921-EAA4-467FFF49EC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283A9D-DFA9-D182-3FAE-51A359C431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E844F-6713-504C-9A06-DA0F9B7FBC32}" type="datetimeFigureOut">
              <a:rPr lang="en-GB" smtClean="0"/>
              <a:t>07/02/2024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B44021-9729-3600-8889-7ED9DE753D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873F0E-E97D-1E75-7DBE-8450DED18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8B9B0-BDC3-394C-BF2C-C3E6B20678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39715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B819AA-D7F7-0B77-0FCC-07DAA7F968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2C006A6-1390-2A8C-71C8-29CCB8B157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704074-1121-B6B3-8206-07B69898AC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E844F-6713-504C-9A06-DA0F9B7FBC32}" type="datetimeFigureOut">
              <a:rPr lang="en-GB" smtClean="0"/>
              <a:t>07/02/2024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EF2D4B-C3E0-9A35-F5A8-0CEC4E1DF7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9D523D-2127-0C23-9E4A-CB06EF6704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8B9B0-BDC3-394C-BF2C-C3E6B20678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05117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BF750D0-2565-4718-F15C-D348011AB8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3827AF-E7CD-BAD4-EDCC-207F6269D6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425F1E-2105-2EB3-D9D4-93BC71FC29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E844F-6713-504C-9A06-DA0F9B7FBC32}" type="datetimeFigureOut">
              <a:rPr lang="en-GB" smtClean="0"/>
              <a:t>07/02/2024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BDB8E6-4F96-D459-9BAE-C407346BEF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10FE1B-1BED-F586-B77A-0B7CB47DC2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8B9B0-BDC3-394C-BF2C-C3E6B20678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04492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92F1BB-374F-36FF-5F3A-FE2D8225EB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9CEAB0-585A-C0A6-01F5-78DE4E97EF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78AE69-91EB-742F-0A3B-3EF4854E3B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E844F-6713-504C-9A06-DA0F9B7FBC32}" type="datetimeFigureOut">
              <a:rPr lang="en-GB" smtClean="0"/>
              <a:t>07/02/2024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29EEBF-F4B2-BBC5-7D28-EAD9D567EE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456DCF-3E55-A148-3366-50728EEB54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8B9B0-BDC3-394C-BF2C-C3E6B20678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6907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B53F0C-3353-71C3-6343-5B7DAA2DAE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29D531-41BC-3200-C4FA-2EDC8912D1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F0B178-D807-4AB3-A4D6-C630BBF4E3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E844F-6713-504C-9A06-DA0F9B7FBC32}" type="datetimeFigureOut">
              <a:rPr lang="en-GB" smtClean="0"/>
              <a:t>07/02/2024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C34773-962A-3294-AA56-210D15F1BA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349D0E-88A3-98A4-F40E-5A796DCDC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8B9B0-BDC3-394C-BF2C-C3E6B20678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42163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E97EC7-8F16-2157-F3CE-260816C35B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493E8B-D481-D04E-8FB0-3B379F0617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39A94E-99F7-D3F0-8ED9-4CE50F6D0C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693AEC-5877-FC84-A5F7-7732432843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E844F-6713-504C-9A06-DA0F9B7FBC32}" type="datetimeFigureOut">
              <a:rPr lang="en-GB" smtClean="0"/>
              <a:t>07/02/2024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9D3588-8FF4-85CA-0ED1-21B4B79792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162EE6-45ED-406D-41F2-F85E295C2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8B9B0-BDC3-394C-BF2C-C3E6B20678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40757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6ED7C7-8BB8-B811-BEAE-144769DA64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BE7CAF-348B-371A-C7D6-827D2DED0D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632F57-5867-169F-0E75-FF4EA2995A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B6EE391-589D-ADC4-C164-BFDD58DB2A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C7C876C-C0BF-0DB3-8687-364F4C7583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E4BBE1A-088D-5E9D-7825-8ABDC2F3F4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E844F-6713-504C-9A06-DA0F9B7FBC32}" type="datetimeFigureOut">
              <a:rPr lang="en-GB" smtClean="0"/>
              <a:t>07/02/2024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3022F29-D866-F7BB-6CF9-6B9D5E54C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7D63C4-C7DE-79A1-F599-B93960903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8B9B0-BDC3-394C-BF2C-C3E6B20678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11953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CA6785-7952-1664-753C-7B6439D4B3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84D5DFC-7EDA-C830-DADF-88099E3BA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E844F-6713-504C-9A06-DA0F9B7FBC32}" type="datetimeFigureOut">
              <a:rPr lang="en-GB" smtClean="0"/>
              <a:t>07/02/2024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5A25E1-1D58-3BBC-E167-3376E3787C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D80DD4-62A8-E8ED-FBD8-AFB1B05EBA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8B9B0-BDC3-394C-BF2C-C3E6B20678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21263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C8EEC80-9B49-870D-AC5A-EE8A77E4FE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E844F-6713-504C-9A06-DA0F9B7FBC32}" type="datetimeFigureOut">
              <a:rPr lang="en-GB" smtClean="0"/>
              <a:t>07/02/2024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70B16A2-2F06-ED63-76C2-F86D057DC9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6D8E6D-3973-2228-4FFE-219CA1E2E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8B9B0-BDC3-394C-BF2C-C3E6B20678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1718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59675B-90CD-515F-5D4F-0484185E73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2F40AF-8F99-B13C-A8B5-8DE830830A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FDDD47-435E-DE45-1A38-F6795C6006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44DCE6-580E-58A6-A2D7-EEC00F7D86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E844F-6713-504C-9A06-DA0F9B7FBC32}" type="datetimeFigureOut">
              <a:rPr lang="en-GB" smtClean="0"/>
              <a:t>07/02/2024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C96C07-F15C-883C-86CD-B6924A4D53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9116CA-7EBB-FAAB-CD45-6AB2E1A897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8B9B0-BDC3-394C-BF2C-C3E6B20678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84322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76C346-5238-3799-0FCA-EC05CE1F1D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D89901A-6F66-DD8C-12FC-2BF94B9701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2AE458-F937-FF5B-77FF-024AB8ED6D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4CF2BC-0813-A1D6-2B00-D8AB94D1C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E844F-6713-504C-9A06-DA0F9B7FBC32}" type="datetimeFigureOut">
              <a:rPr lang="en-GB" smtClean="0"/>
              <a:t>07/02/2024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3C4137-E18A-03FF-CA03-1C8E8EC02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CC329C-C793-C1C3-2693-E8AEBBE95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8B9B0-BDC3-394C-BF2C-C3E6B20678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5970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847435A-D888-51C9-EAD8-38AF01F23D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8C5F18-9D01-CF3B-E4E7-E3CE231A14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BEA12D-E5BB-3925-2298-02A225916F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5E844F-6713-504C-9A06-DA0F9B7FBC32}" type="datetimeFigureOut">
              <a:rPr lang="en-GB" smtClean="0"/>
              <a:t>07/02/2024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BE1613-F796-DF40-D8C9-DB04437400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E78DBF-9EC9-B8B3-52ED-E09F072FCE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88B9B0-BDC3-394C-BF2C-C3E6B20678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3882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8DC09EA2-3A32-D50E-3DD1-B0FF28DEAE78}"/>
              </a:ext>
            </a:extLst>
          </p:cNvPr>
          <p:cNvSpPr/>
          <p:nvPr/>
        </p:nvSpPr>
        <p:spPr>
          <a:xfrm>
            <a:off x="2599983" y="1595966"/>
            <a:ext cx="6992034" cy="3666067"/>
          </a:xfrm>
          <a:prstGeom prst="roundRect">
            <a:avLst/>
          </a:prstGeom>
          <a:solidFill>
            <a:srgbClr val="83A0CF"/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b="1" dirty="0">
                <a:solidFill>
                  <a:schemeClr val="bg1"/>
                </a:solidFill>
                <a:latin typeface="Twinkl Cursive Unlooped" panose="02000000000000000000" pitchFamily="2" charset="0"/>
              </a:rPr>
              <a:t>Cinderella </a:t>
            </a:r>
          </a:p>
          <a:p>
            <a:pPr algn="ctr"/>
            <a:r>
              <a:rPr lang="en-GB" sz="3600" b="1" dirty="0">
                <a:solidFill>
                  <a:schemeClr val="bg1"/>
                </a:solidFill>
                <a:latin typeface="Twinkl Cursive Unlooped" panose="02000000000000000000" pitchFamily="2" charset="0"/>
              </a:rPr>
              <a:t>An Art Deco Fairy Tale </a:t>
            </a:r>
          </a:p>
          <a:p>
            <a:pPr algn="ctr"/>
            <a:endParaRPr lang="en-GB" sz="2000" b="1" dirty="0">
              <a:solidFill>
                <a:schemeClr val="bg1"/>
              </a:solidFill>
              <a:latin typeface="Twinkl Cursive Unlooped" panose="02000000000000000000" pitchFamily="2" charset="0"/>
            </a:endParaRPr>
          </a:p>
          <a:p>
            <a:pPr algn="ctr"/>
            <a:r>
              <a:rPr lang="en-GB" sz="2800" b="1" dirty="0">
                <a:solidFill>
                  <a:schemeClr val="bg1"/>
                </a:solidFill>
                <a:latin typeface="Twinkl Cursive Unlooped" panose="02000000000000000000" pitchFamily="2" charset="0"/>
              </a:rPr>
              <a:t>By David Roberts and Lynn Roberts-Maloney </a:t>
            </a:r>
          </a:p>
          <a:p>
            <a:pPr algn="ctr"/>
            <a:endParaRPr lang="en-GB" b="1" dirty="0">
              <a:solidFill>
                <a:schemeClr val="bg1"/>
              </a:solidFill>
              <a:latin typeface="Twinkl Cursive Unlooped" panose="02000000000000000000" pitchFamily="2" charset="0"/>
            </a:endParaRPr>
          </a:p>
          <a:p>
            <a:pPr algn="ctr"/>
            <a:r>
              <a:rPr lang="en-GB" sz="2000" b="1" dirty="0">
                <a:solidFill>
                  <a:schemeClr val="bg1"/>
                </a:solidFill>
                <a:latin typeface="Twinkl Cursive Unlooped" panose="02000000000000000000" pitchFamily="2" charset="0"/>
              </a:rPr>
              <a:t>KS1 Spring 2024</a:t>
            </a:r>
          </a:p>
        </p:txBody>
      </p:sp>
    </p:spTree>
    <p:extLst>
      <p:ext uri="{BB962C8B-B14F-4D97-AF65-F5344CB8AC3E}">
        <p14:creationId xmlns:p14="http://schemas.microsoft.com/office/powerpoint/2010/main" val="4340551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F46E696-0D50-01D6-B8C1-8FED17677858}"/>
              </a:ext>
            </a:extLst>
          </p:cNvPr>
          <p:cNvSpPr txBox="1"/>
          <p:nvPr/>
        </p:nvSpPr>
        <p:spPr>
          <a:xfrm>
            <a:off x="228600" y="1477757"/>
            <a:ext cx="1156938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000" dirty="0">
                <a:solidFill>
                  <a:srgbClr val="0070C0"/>
                </a:solidFill>
                <a:effectLst/>
                <a:latin typeface="Twinkl Cursive Unlooped Smbold" panose="02000000000000000000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The car looks fancy so I think the characters are wealthy.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E5D27DB8-2CEB-E472-3DC0-10CEE76015B1}"/>
              </a:ext>
            </a:extLst>
          </p:cNvPr>
          <p:cNvSpPr/>
          <p:nvPr/>
        </p:nvSpPr>
        <p:spPr>
          <a:xfrm>
            <a:off x="228601" y="257150"/>
            <a:ext cx="6484433" cy="1103299"/>
          </a:xfrm>
          <a:prstGeom prst="roundRect">
            <a:avLst/>
          </a:prstGeom>
          <a:solidFill>
            <a:srgbClr val="83A0CF"/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b="1" dirty="0">
                <a:solidFill>
                  <a:schemeClr val="bg1"/>
                </a:solidFill>
                <a:latin typeface="Twinkl Cursive Unlooped" panose="02000000000000000000" pitchFamily="2" charset="0"/>
              </a:rPr>
              <a:t>Point and predict</a:t>
            </a:r>
          </a:p>
        </p:txBody>
      </p:sp>
    </p:spTree>
    <p:extLst>
      <p:ext uri="{BB962C8B-B14F-4D97-AF65-F5344CB8AC3E}">
        <p14:creationId xmlns:p14="http://schemas.microsoft.com/office/powerpoint/2010/main" val="19055526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E1E4322-D305-1F5C-8D01-D5F7C8754B41}"/>
              </a:ext>
            </a:extLst>
          </p:cNvPr>
          <p:cNvSpPr txBox="1"/>
          <p:nvPr/>
        </p:nvSpPr>
        <p:spPr>
          <a:xfrm>
            <a:off x="228602" y="1582803"/>
            <a:ext cx="1154708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000" dirty="0">
                <a:solidFill>
                  <a:srgbClr val="0070C0"/>
                </a:solidFill>
                <a:effectLst/>
                <a:latin typeface="Twinkl Cursive Unlooped Smbold" panose="02000000000000000000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I think that this must be... because...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0C3E355A-2762-6217-5354-0036432B7C02}"/>
              </a:ext>
            </a:extLst>
          </p:cNvPr>
          <p:cNvSpPr/>
          <p:nvPr/>
        </p:nvSpPr>
        <p:spPr>
          <a:xfrm>
            <a:off x="228602" y="257150"/>
            <a:ext cx="4666784" cy="1103299"/>
          </a:xfrm>
          <a:prstGeom prst="roundRect">
            <a:avLst/>
          </a:prstGeom>
          <a:solidFill>
            <a:srgbClr val="83A0CF"/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b="1" dirty="0">
                <a:solidFill>
                  <a:schemeClr val="bg1"/>
                </a:solidFill>
                <a:latin typeface="Twinkl Cursive Unlooped" panose="02000000000000000000" pitchFamily="2" charset="0"/>
              </a:rPr>
              <a:t>Predictions</a:t>
            </a:r>
          </a:p>
        </p:txBody>
      </p:sp>
    </p:spTree>
    <p:extLst>
      <p:ext uri="{BB962C8B-B14F-4D97-AF65-F5344CB8AC3E}">
        <p14:creationId xmlns:p14="http://schemas.microsoft.com/office/powerpoint/2010/main" val="38707847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D5A15E-54D4-D3B4-CF6A-2BA4D1B250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E18834F-B816-23FC-5AC3-B228C05F2E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1443" y="713679"/>
            <a:ext cx="3769112" cy="376911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E0BA8BD-D161-8E4F-AF9A-7387C0FCD7AA}"/>
              </a:ext>
            </a:extLst>
          </p:cNvPr>
          <p:cNvSpPr/>
          <p:nvPr/>
        </p:nvSpPr>
        <p:spPr>
          <a:xfrm>
            <a:off x="1519215" y="4652581"/>
            <a:ext cx="91535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b="1" dirty="0">
                <a:latin typeface="Twinkl Cursive Unlooped" panose="02000000000000000000" pitchFamily="2" charset="0"/>
              </a:rPr>
              <a:t>LO: 3) Draw on knowledge of vocabulary to understand texts (1a) 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rgbClr val="83A0CF"/>
                </a:solidFill>
                <a:latin typeface="Twinkl Cursive Unlooped" panose="02000000000000000000" pitchFamily="2" charset="0"/>
              </a:rPr>
              <a:t>What’s in a word?</a:t>
            </a:r>
          </a:p>
        </p:txBody>
      </p:sp>
    </p:spTree>
    <p:extLst>
      <p:ext uri="{BB962C8B-B14F-4D97-AF65-F5344CB8AC3E}">
        <p14:creationId xmlns:p14="http://schemas.microsoft.com/office/powerpoint/2010/main" val="28154880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0840CD1-1DBF-29D8-4D0E-9E7E4333EDCD}"/>
              </a:ext>
            </a:extLst>
          </p:cNvPr>
          <p:cNvSpPr txBox="1"/>
          <p:nvPr/>
        </p:nvSpPr>
        <p:spPr>
          <a:xfrm>
            <a:off x="969465" y="1182221"/>
            <a:ext cx="400886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6000" dirty="0">
                <a:solidFill>
                  <a:srgbClr val="0070C0"/>
                </a:solidFill>
                <a:effectLst/>
                <a:latin typeface="Twinkl Cursive Unlooped Smbold" panose="02000000000000000000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Recognised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19DD6BF-67C2-ABEC-1362-7B93A816C815}"/>
              </a:ext>
            </a:extLst>
          </p:cNvPr>
          <p:cNvSpPr txBox="1"/>
          <p:nvPr/>
        </p:nvSpPr>
        <p:spPr>
          <a:xfrm>
            <a:off x="5219701" y="2921169"/>
            <a:ext cx="175259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6000" dirty="0">
                <a:solidFill>
                  <a:srgbClr val="0070C0"/>
                </a:solidFill>
                <a:effectLst/>
                <a:latin typeface="Twinkl Cursive Unlooped Smbold" panose="02000000000000000000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Dim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8AFBB9E-6808-2B4C-1FE5-964BF2AEB6EE}"/>
              </a:ext>
            </a:extLst>
          </p:cNvPr>
          <p:cNvSpPr txBox="1"/>
          <p:nvPr/>
        </p:nvSpPr>
        <p:spPr>
          <a:xfrm>
            <a:off x="8346688" y="1182221"/>
            <a:ext cx="225812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6000" dirty="0">
                <a:solidFill>
                  <a:srgbClr val="0070C0"/>
                </a:solidFill>
                <a:effectLst/>
                <a:latin typeface="Twinkl Cursive Unlooped Smbold" panose="02000000000000000000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Frock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4281EE4-CA03-6773-B4C2-E62D1592F3DE}"/>
              </a:ext>
            </a:extLst>
          </p:cNvPr>
          <p:cNvSpPr txBox="1"/>
          <p:nvPr/>
        </p:nvSpPr>
        <p:spPr>
          <a:xfrm>
            <a:off x="1086082" y="4660116"/>
            <a:ext cx="276224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6000" dirty="0">
                <a:solidFill>
                  <a:srgbClr val="0070C0"/>
                </a:solidFill>
                <a:effectLst/>
                <a:latin typeface="Twinkl Cursive Unlooped Smbold" panose="02000000000000000000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Smugly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0E60325-89BF-4B54-7BA3-A523C2B9DCEB}"/>
              </a:ext>
            </a:extLst>
          </p:cNvPr>
          <p:cNvSpPr txBox="1"/>
          <p:nvPr/>
        </p:nvSpPr>
        <p:spPr>
          <a:xfrm>
            <a:off x="6730926" y="4660116"/>
            <a:ext cx="437499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6000" dirty="0">
                <a:solidFill>
                  <a:srgbClr val="0070C0"/>
                </a:solidFill>
                <a:effectLst/>
                <a:latin typeface="Twinkl Cursive Unlooped Smbold" panose="02000000000000000000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Endearment </a:t>
            </a:r>
          </a:p>
        </p:txBody>
      </p:sp>
    </p:spTree>
    <p:extLst>
      <p:ext uri="{BB962C8B-B14F-4D97-AF65-F5344CB8AC3E}">
        <p14:creationId xmlns:p14="http://schemas.microsoft.com/office/powerpoint/2010/main" val="29979596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86E1366-EDB0-FCDD-D5FA-78DB8794950A}"/>
              </a:ext>
            </a:extLst>
          </p:cNvPr>
          <p:cNvSpPr txBox="1"/>
          <p:nvPr/>
        </p:nvSpPr>
        <p:spPr>
          <a:xfrm>
            <a:off x="523178" y="587441"/>
            <a:ext cx="11145644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000" dirty="0">
                <a:solidFill>
                  <a:srgbClr val="0070C0"/>
                </a:solidFill>
                <a:effectLst/>
                <a:latin typeface="Twinkl Cursive Unlooped Smbold" panose="02000000000000000000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1) Which word do you think is closest in meaning to frock?</a:t>
            </a:r>
          </a:p>
          <a:p>
            <a:endParaRPr lang="en-GB" sz="4000" dirty="0">
              <a:solidFill>
                <a:srgbClr val="0070C0"/>
              </a:solidFill>
              <a:effectLst/>
              <a:latin typeface="Twinkl Cursive Unlooped Smbold" panose="02000000000000000000" pitchFamily="2" charset="77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indent="-742950">
              <a:buFont typeface="+mj-lt"/>
              <a:buAutoNum type="alphaLcPeriod"/>
            </a:pPr>
            <a:r>
              <a:rPr lang="en-GB" sz="4000" dirty="0">
                <a:solidFill>
                  <a:srgbClr val="0070C0"/>
                </a:solidFill>
                <a:effectLst/>
                <a:latin typeface="Twinkl Cursive Unlooped Smbold" panose="02000000000000000000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sock</a:t>
            </a:r>
          </a:p>
          <a:p>
            <a:pPr marL="742950" indent="-742950">
              <a:buFont typeface="+mj-lt"/>
              <a:buAutoNum type="alphaLcPeriod"/>
            </a:pPr>
            <a:r>
              <a:rPr lang="en-GB" sz="4000" dirty="0">
                <a:solidFill>
                  <a:srgbClr val="0070C0"/>
                </a:solidFill>
                <a:effectLst/>
                <a:latin typeface="Twinkl Cursive Unlooped Smbold" panose="02000000000000000000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dress</a:t>
            </a:r>
          </a:p>
          <a:p>
            <a:pPr marL="742950" indent="-742950">
              <a:buFont typeface="+mj-lt"/>
              <a:buAutoNum type="alphaLcPeriod"/>
            </a:pPr>
            <a:r>
              <a:rPr lang="en-GB" sz="4000" dirty="0">
                <a:solidFill>
                  <a:srgbClr val="0070C0"/>
                </a:solidFill>
                <a:effectLst/>
                <a:latin typeface="Twinkl Cursive Unlooped Smbold" panose="02000000000000000000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skirt</a:t>
            </a:r>
          </a:p>
        </p:txBody>
      </p:sp>
    </p:spTree>
    <p:extLst>
      <p:ext uri="{BB962C8B-B14F-4D97-AF65-F5344CB8AC3E}">
        <p14:creationId xmlns:p14="http://schemas.microsoft.com/office/powerpoint/2010/main" val="14345622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5DADA9-12ED-0490-785B-589B9F1A0A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B994383-1A7A-C705-CB87-655052211CC8}"/>
              </a:ext>
            </a:extLst>
          </p:cNvPr>
          <p:cNvSpPr txBox="1"/>
          <p:nvPr/>
        </p:nvSpPr>
        <p:spPr>
          <a:xfrm>
            <a:off x="523178" y="587441"/>
            <a:ext cx="1114564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000" dirty="0">
                <a:solidFill>
                  <a:srgbClr val="0070C0"/>
                </a:solidFill>
                <a:effectLst/>
                <a:latin typeface="Twinkl Cursive Unlooped Smbold" panose="02000000000000000000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2) What do you think cinders means? </a:t>
            </a:r>
          </a:p>
        </p:txBody>
      </p:sp>
    </p:spTree>
    <p:extLst>
      <p:ext uri="{BB962C8B-B14F-4D97-AF65-F5344CB8AC3E}">
        <p14:creationId xmlns:p14="http://schemas.microsoft.com/office/powerpoint/2010/main" val="19225802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D87A1A-7257-608B-A5B7-17A4D9794F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DAEF85E-9914-ACBF-64DC-959D8834E09C}"/>
              </a:ext>
            </a:extLst>
          </p:cNvPr>
          <p:cNvSpPr txBox="1"/>
          <p:nvPr/>
        </p:nvSpPr>
        <p:spPr>
          <a:xfrm>
            <a:off x="523178" y="587441"/>
            <a:ext cx="1114564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000" dirty="0">
                <a:solidFill>
                  <a:srgbClr val="0070C0"/>
                </a:solidFill>
                <a:effectLst/>
                <a:latin typeface="Twinkl Cursive Unlooped Smbold" panose="02000000000000000000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3) Why does Greta become Cinderella?</a:t>
            </a:r>
          </a:p>
        </p:txBody>
      </p:sp>
    </p:spTree>
    <p:extLst>
      <p:ext uri="{BB962C8B-B14F-4D97-AF65-F5344CB8AC3E}">
        <p14:creationId xmlns:p14="http://schemas.microsoft.com/office/powerpoint/2010/main" val="11312788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E83F11-D960-D855-41CB-BC5AA5A347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AA36CFB-7A50-C8E4-8576-69C34F3250D8}"/>
              </a:ext>
            </a:extLst>
          </p:cNvPr>
          <p:cNvSpPr txBox="1"/>
          <p:nvPr/>
        </p:nvSpPr>
        <p:spPr>
          <a:xfrm>
            <a:off x="523178" y="587441"/>
            <a:ext cx="1114564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000" dirty="0">
                <a:solidFill>
                  <a:srgbClr val="0070C0"/>
                </a:solidFill>
                <a:effectLst/>
                <a:latin typeface="Twinkl Cursive Unlooped Smbold" panose="02000000000000000000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4) Look at the word, endearment as in friendly endearment. Do you think this is a pleasant thing or not? Explain your answer.</a:t>
            </a:r>
          </a:p>
        </p:txBody>
      </p:sp>
    </p:spTree>
    <p:extLst>
      <p:ext uri="{BB962C8B-B14F-4D97-AF65-F5344CB8AC3E}">
        <p14:creationId xmlns:p14="http://schemas.microsoft.com/office/powerpoint/2010/main" val="39448271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D66F17-C440-10A3-7F2B-C83D1873D7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D587AA2-E6DC-D9BB-FE4E-3463CF7C8A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1443" y="713679"/>
            <a:ext cx="3769112" cy="376911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117288E-AE70-541C-2D13-0062A7E952DF}"/>
              </a:ext>
            </a:extLst>
          </p:cNvPr>
          <p:cNvSpPr/>
          <p:nvPr/>
        </p:nvSpPr>
        <p:spPr>
          <a:xfrm>
            <a:off x="1519215" y="4652581"/>
            <a:ext cx="91535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b="1" dirty="0">
                <a:latin typeface="Twinkl Cursive Unlooped" panose="02000000000000000000" pitchFamily="2" charset="0"/>
              </a:rPr>
              <a:t>LO: 4) Make inferences from the text (1d) 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rgbClr val="83A0CF"/>
                </a:solidFill>
                <a:latin typeface="Twinkl Cursive Unlooped" panose="02000000000000000000" pitchFamily="2" charset="0"/>
              </a:rPr>
              <a:t>Familiar faces in fairy tales</a:t>
            </a:r>
          </a:p>
        </p:txBody>
      </p:sp>
    </p:spTree>
    <p:extLst>
      <p:ext uri="{BB962C8B-B14F-4D97-AF65-F5344CB8AC3E}">
        <p14:creationId xmlns:p14="http://schemas.microsoft.com/office/powerpoint/2010/main" val="42219757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2A13731-851F-5CED-A135-C7E9183554C2}"/>
              </a:ext>
            </a:extLst>
          </p:cNvPr>
          <p:cNvSpPr txBox="1"/>
          <p:nvPr/>
        </p:nvSpPr>
        <p:spPr>
          <a:xfrm>
            <a:off x="969465" y="1182221"/>
            <a:ext cx="400886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6000" dirty="0">
                <a:solidFill>
                  <a:srgbClr val="0070C0"/>
                </a:solidFill>
                <a:effectLst/>
                <a:latin typeface="Twinkl Cursive Unlooped Smbold" panose="02000000000000000000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Ball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BD0D90B-214B-C91C-5900-07E2ECAF486D}"/>
              </a:ext>
            </a:extLst>
          </p:cNvPr>
          <p:cNvSpPr txBox="1"/>
          <p:nvPr/>
        </p:nvSpPr>
        <p:spPr>
          <a:xfrm>
            <a:off x="6096000" y="1194464"/>
            <a:ext cx="548639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6000" dirty="0">
                <a:solidFill>
                  <a:srgbClr val="0070C0"/>
                </a:solidFill>
                <a:effectLst/>
                <a:latin typeface="Twinkl Cursive Unlooped Smbold" panose="02000000000000000000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Announcement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CE8BF82-CA77-7C25-79CD-42D8795E4819}"/>
              </a:ext>
            </a:extLst>
          </p:cNvPr>
          <p:cNvSpPr txBox="1"/>
          <p:nvPr/>
        </p:nvSpPr>
        <p:spPr>
          <a:xfrm>
            <a:off x="1233377" y="3990142"/>
            <a:ext cx="400886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6000" dirty="0">
                <a:solidFill>
                  <a:srgbClr val="0070C0"/>
                </a:solidFill>
                <a:effectLst/>
                <a:latin typeface="Twinkl Cursive Unlooped Smbold" panose="02000000000000000000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Eligible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742FCF5-D8E9-2C60-55BA-CB9AF4CB054B}"/>
              </a:ext>
            </a:extLst>
          </p:cNvPr>
          <p:cNvSpPr txBox="1"/>
          <p:nvPr/>
        </p:nvSpPr>
        <p:spPr>
          <a:xfrm>
            <a:off x="6664021" y="3990141"/>
            <a:ext cx="400886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6000" dirty="0">
                <a:solidFill>
                  <a:srgbClr val="0070C0"/>
                </a:solidFill>
                <a:effectLst/>
                <a:latin typeface="Twinkl Cursive Unlooped Smbold" panose="02000000000000000000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Finery</a:t>
            </a:r>
          </a:p>
        </p:txBody>
      </p:sp>
    </p:spTree>
    <p:extLst>
      <p:ext uri="{BB962C8B-B14F-4D97-AF65-F5344CB8AC3E}">
        <p14:creationId xmlns:p14="http://schemas.microsoft.com/office/powerpoint/2010/main" val="11973220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7389CE-D4A3-E35B-7202-E966FD7109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5962C95-BFCA-9B13-19B7-180CF4086A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1443" y="713679"/>
            <a:ext cx="3769112" cy="376911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921ADE7-BD27-FE93-0BAC-E5CC92770CEE}"/>
              </a:ext>
            </a:extLst>
          </p:cNvPr>
          <p:cNvSpPr/>
          <p:nvPr/>
        </p:nvSpPr>
        <p:spPr>
          <a:xfrm>
            <a:off x="1774627" y="4663732"/>
            <a:ext cx="864274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b="1" dirty="0">
                <a:latin typeface="Twinkl Cursive Unlooped" panose="02000000000000000000" pitchFamily="2" charset="0"/>
              </a:rPr>
              <a:t>LO: 1) Identify and explain the sequence of events in texts (1c) 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rgbClr val="83A0CF"/>
                </a:solidFill>
                <a:latin typeface="Twinkl Cursive Unlooped" panose="02000000000000000000" pitchFamily="2" charset="0"/>
              </a:rPr>
              <a:t>Five sentence fairy tales</a:t>
            </a:r>
          </a:p>
        </p:txBody>
      </p:sp>
    </p:spTree>
    <p:extLst>
      <p:ext uri="{BB962C8B-B14F-4D97-AF65-F5344CB8AC3E}">
        <p14:creationId xmlns:p14="http://schemas.microsoft.com/office/powerpoint/2010/main" val="9825270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AE58CCB-EFA4-6A23-7D2D-2E27F24D2766}"/>
              </a:ext>
            </a:extLst>
          </p:cNvPr>
          <p:cNvSpPr txBox="1"/>
          <p:nvPr/>
        </p:nvSpPr>
        <p:spPr>
          <a:xfrm>
            <a:off x="874440" y="2008330"/>
            <a:ext cx="10443118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000" dirty="0">
                <a:solidFill>
                  <a:srgbClr val="0070C0"/>
                </a:solidFill>
                <a:effectLst/>
                <a:latin typeface="Twinkl Cursive Unlooped Smbold" panose="02000000000000000000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I see the cat running away so I think it is frightened, and this could be because the cat knows what the new household members are going to be like.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1B6B7FD0-A67A-543A-39FC-2489F1D8DBEA}"/>
              </a:ext>
            </a:extLst>
          </p:cNvPr>
          <p:cNvSpPr/>
          <p:nvPr/>
        </p:nvSpPr>
        <p:spPr>
          <a:xfrm>
            <a:off x="2942993" y="414378"/>
            <a:ext cx="6306013" cy="1103299"/>
          </a:xfrm>
          <a:prstGeom prst="roundRect">
            <a:avLst/>
          </a:prstGeom>
          <a:solidFill>
            <a:srgbClr val="83A0CF"/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b="1" dirty="0">
                <a:solidFill>
                  <a:schemeClr val="bg1"/>
                </a:solidFill>
                <a:latin typeface="Twinkl Cursive Unlooped" panose="02000000000000000000" pitchFamily="2" charset="0"/>
              </a:rPr>
              <a:t>Retrieve and infer</a:t>
            </a:r>
          </a:p>
        </p:txBody>
      </p:sp>
    </p:spTree>
    <p:extLst>
      <p:ext uri="{BB962C8B-B14F-4D97-AF65-F5344CB8AC3E}">
        <p14:creationId xmlns:p14="http://schemas.microsoft.com/office/powerpoint/2010/main" val="11321117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8A8E6AB-1864-F4E9-0A07-48E6B477A818}"/>
              </a:ext>
            </a:extLst>
          </p:cNvPr>
          <p:cNvSpPr txBox="1"/>
          <p:nvPr/>
        </p:nvSpPr>
        <p:spPr>
          <a:xfrm>
            <a:off x="4922334" y="5030311"/>
            <a:ext cx="234733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6000" dirty="0">
                <a:solidFill>
                  <a:srgbClr val="0070C0"/>
                </a:solidFill>
                <a:effectLst/>
                <a:latin typeface="Twinkl Cursive Unlooped Smbold" panose="02000000000000000000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Elvira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EE4B0C7-EB05-D96A-D821-18226069CA0B}"/>
              </a:ext>
            </a:extLst>
          </p:cNvPr>
          <p:cNvSpPr txBox="1"/>
          <p:nvPr/>
        </p:nvSpPr>
        <p:spPr>
          <a:xfrm>
            <a:off x="421889" y="5030311"/>
            <a:ext cx="408320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6000" dirty="0">
                <a:solidFill>
                  <a:srgbClr val="0070C0"/>
                </a:solidFill>
                <a:effectLst/>
                <a:latin typeface="Twinkl Cursive Unlooped Smbold" panose="02000000000000000000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Ermintrude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1DCD6CD-2CEF-CDEF-043F-24B267CB6B00}"/>
              </a:ext>
            </a:extLst>
          </p:cNvPr>
          <p:cNvSpPr txBox="1"/>
          <p:nvPr/>
        </p:nvSpPr>
        <p:spPr>
          <a:xfrm>
            <a:off x="7612565" y="5030310"/>
            <a:ext cx="415754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6000" dirty="0">
                <a:solidFill>
                  <a:srgbClr val="0070C0"/>
                </a:solidFill>
                <a:effectLst/>
                <a:latin typeface="Twinkl Cursive Unlooped Smbold" panose="02000000000000000000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Stepmother</a:t>
            </a:r>
          </a:p>
        </p:txBody>
      </p:sp>
      <p:pic>
        <p:nvPicPr>
          <p:cNvPr id="1026" name="Picture 2" descr="Pavilion Books: July-December 2016 Catalogue by Pavilion Books - Issuu">
            <a:extLst>
              <a:ext uri="{FF2B5EF4-FFF2-40B4-BE49-F238E27FC236}">
                <a16:creationId xmlns:a16="http://schemas.microsoft.com/office/drawing/2014/main" id="{AA7F9F0D-83FC-7A07-DC19-ACDE5D834E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133" b="87267" l="76337" r="91236">
                        <a14:foregroundMark x1="83786" y1="58400" x2="85451" y2="55333"/>
                        <a14:foregroundMark x1="84838" y1="57000" x2="84312" y2="53200"/>
                        <a14:foregroundMark x1="84312" y1="53200" x2="88519" y2="54533"/>
                        <a14:foregroundMark x1="88519" y1="54533" x2="88431" y2="55200"/>
                        <a14:foregroundMark x1="88519" y1="55067" x2="87730" y2="51600"/>
                        <a14:foregroundMark x1="87730" y1="51600" x2="82997" y2="51267"/>
                        <a14:foregroundMark x1="82997" y1="51267" x2="87467" y2="50267"/>
                        <a14:foregroundMark x1="87467" y1="50267" x2="82910" y2="51400"/>
                        <a14:foregroundMark x1="82910" y1="51400" x2="86854" y2="52600"/>
                        <a14:foregroundMark x1="87292" y1="51467" x2="82384" y2="51667"/>
                        <a14:foregroundMark x1="82384" y1="51667" x2="85451" y2="52933"/>
                        <a14:foregroundMark x1="84575" y1="54867" x2="82033" y2="57800"/>
                        <a14:foregroundMark x1="82033" y1="57800" x2="80982" y2="61200"/>
                        <a14:foregroundMark x1="82033" y1="76533" x2="82033" y2="80400"/>
                        <a14:foregroundMark x1="82033" y1="80400" x2="79842" y2="84200"/>
                        <a14:foregroundMark x1="79842" y1="84200" x2="84926" y2="84400"/>
                        <a14:foregroundMark x1="84926" y1="84400" x2="89571" y2="84200"/>
                        <a14:foregroundMark x1="89571" y1="84200" x2="90798" y2="83867"/>
                        <a14:foregroundMark x1="86152" y1="83533" x2="82296" y2="85867"/>
                        <a14:foregroundMark x1="82296" y1="85867" x2="77388" y2="86933"/>
                        <a14:foregroundMark x1="77388" y1="86933" x2="82559" y2="84800"/>
                        <a14:foregroundMark x1="82209" y1="84600" x2="77476" y2="85533"/>
                        <a14:foregroundMark x1="77476" y1="85533" x2="76424" y2="87267"/>
                        <a14:foregroundMark x1="90184" y1="62733" x2="89921" y2="72667"/>
                        <a14:foregroundMark x1="90710" y1="67467" x2="89746" y2="55800"/>
                        <a14:foregroundMark x1="82910" y1="50733" x2="87642" y2="49800"/>
                        <a14:foregroundMark x1="87642" y1="49800" x2="82734" y2="50133"/>
                        <a14:foregroundMark x1="82734" y1="50133" x2="82296" y2="505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5342" t="48780" r="6748" b="11841"/>
          <a:stretch/>
        </p:blipFill>
        <p:spPr bwMode="auto">
          <a:xfrm>
            <a:off x="5383594" y="340611"/>
            <a:ext cx="1740183" cy="5030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Pavilion Books: July-December 2016 Catalogue by Pavilion Books - Issuu">
            <a:extLst>
              <a:ext uri="{FF2B5EF4-FFF2-40B4-BE49-F238E27FC236}">
                <a16:creationId xmlns:a16="http://schemas.microsoft.com/office/drawing/2014/main" id="{B370DD27-5207-AEA4-0DDC-0F994E58D9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9467" b="87800" l="53637" r="78791">
                        <a14:foregroundMark x1="63804" y1="53200" x2="61350" y2="51400"/>
                        <a14:foregroundMark x1="60911" y1="52600" x2="60911" y2="54267"/>
                        <a14:foregroundMark x1="65469" y1="57467" x2="66871" y2="58000"/>
                        <a14:foregroundMark x1="66608" y1="57800" x2="71429" y2="58133"/>
                        <a14:foregroundMark x1="71429" y1="58133" x2="74934" y2="55533"/>
                        <a14:foregroundMark x1="74934" y1="55533" x2="75197" y2="51733"/>
                        <a14:foregroundMark x1="75197" y1="51733" x2="74934" y2="51200"/>
                        <a14:foregroundMark x1="74759" y1="51867" x2="76862" y2="49533"/>
                        <a14:foregroundMark x1="77213" y1="51333" x2="76337" y2="52733"/>
                        <a14:foregroundMark x1="77213" y1="51800" x2="78878" y2="50267"/>
                        <a14:foregroundMark x1="78089" y1="50533" x2="78265" y2="49867"/>
                        <a14:foregroundMark x1="78177" y1="49867" x2="73795" y2="51267"/>
                        <a14:foregroundMark x1="73795" y1="51267" x2="73707" y2="52333"/>
                        <a14:foregroundMark x1="74847" y1="51400" x2="77914" y2="49600"/>
                        <a14:foregroundMark x1="64417" y1="52000" x2="59684" y2="52067"/>
                        <a14:foregroundMark x1="59684" y1="52067" x2="63891" y2="50600"/>
                        <a14:foregroundMark x1="63891" y1="50600" x2="65819" y2="51333"/>
                        <a14:foregroundMark x1="59422" y1="82733" x2="53900" y2="87400"/>
                        <a14:foregroundMark x1="56880" y1="85333" x2="69238" y2="83533"/>
                        <a14:foregroundMark x1="65557" y1="84000" x2="70202" y2="84133"/>
                        <a14:foregroundMark x1="70202" y1="84133" x2="71429" y2="84667"/>
                        <a14:foregroundMark x1="70990" y1="84800" x2="63103" y2="84933"/>
                        <a14:foregroundMark x1="64592" y1="85067" x2="58896" y2="85333"/>
                        <a14:foregroundMark x1="58896" y1="85333" x2="53637" y2="87800"/>
                        <a14:foregroundMark x1="62314" y1="77200" x2="58720" y2="74667"/>
                        <a14:foregroundMark x1="58720" y1="74667" x2="61437" y2="71400"/>
                        <a14:foregroundMark x1="61437" y1="71400" x2="60123" y2="78000"/>
                        <a14:foregroundMark x1="57230" y1="75000" x2="56705" y2="78467"/>
                        <a14:foregroundMark x1="56705" y1="78467" x2="55916" y2="79200"/>
                        <a14:foregroundMark x1="55916" y1="79133" x2="56705" y2="69933"/>
                        <a14:foregroundMark x1="56705" y1="69933" x2="59334" y2="67067"/>
                        <a14:foregroundMark x1="59334" y1="67067" x2="59334" y2="64400"/>
                        <a14:foregroundMark x1="57932" y1="65200" x2="57581" y2="57267"/>
                        <a14:foregroundMark x1="57581" y1="57267" x2="56442" y2="60733"/>
                        <a14:foregroundMark x1="56442" y1="60733" x2="59071" y2="57867"/>
                        <a14:foregroundMark x1="59071" y1="57867" x2="58545" y2="60667"/>
                        <a14:foregroundMark x1="58633" y1="58600" x2="61174" y2="57067"/>
                        <a14:foregroundMark x1="61437" y1="57000" x2="56792" y2="57933"/>
                        <a14:foregroundMark x1="56792" y1="57933" x2="60824" y2="56200"/>
                        <a14:foregroundMark x1="60824" y1="56200" x2="58107" y2="57267"/>
                        <a14:foregroundMark x1="58896" y1="57200" x2="60824" y2="53867"/>
                        <a14:foregroundMark x1="60824" y1="53867" x2="61525" y2="56733"/>
                        <a14:foregroundMark x1="58195" y1="57000" x2="56705" y2="60333"/>
                        <a14:foregroundMark x1="56705" y1="60333" x2="56705" y2="60333"/>
                        <a14:foregroundMark x1="65819" y1="57200" x2="63453" y2="53933"/>
                        <a14:foregroundMark x1="63453" y1="53933" x2="65294" y2="57333"/>
                        <a14:foregroundMark x1="65294" y1="57333" x2="67748" y2="58067"/>
                        <a14:foregroundMark x1="63628" y1="54600" x2="65557" y2="51333"/>
                        <a14:foregroundMark x1="65557" y1="51333" x2="63804" y2="54867"/>
                        <a14:foregroundMark x1="60911" y1="53067" x2="60210" y2="54333"/>
                        <a14:foregroundMark x1="60386" y1="54267" x2="60824" y2="53267"/>
                        <a14:foregroundMark x1="60035" y1="52867" x2="60824" y2="53600"/>
                        <a14:foregroundMark x1="60386" y1="52600" x2="63891" y2="50467"/>
                        <a14:foregroundMark x1="63891" y1="50467" x2="64855" y2="50467"/>
                        <a14:foregroundMark x1="64592" y1="50467" x2="60123" y2="51200"/>
                        <a14:foregroundMark x1="60123" y1="51200" x2="64505" y2="50200"/>
                        <a14:foregroundMark x1="64505" y1="50200" x2="64592" y2="50267"/>
                        <a14:foregroundMark x1="63453" y1="50533" x2="58983" y2="51333"/>
                        <a14:foregroundMark x1="58983" y1="51333" x2="63453" y2="50600"/>
                        <a14:foregroundMark x1="63453" y1="50600" x2="59509" y2="50733"/>
                        <a14:foregroundMark x1="59597" y1="50733" x2="63278" y2="50200"/>
                        <a14:foregroundMark x1="78177" y1="50533" x2="75811" y2="53533"/>
                        <a14:foregroundMark x1="75811" y1="53533" x2="75110" y2="53600"/>
                        <a14:foregroundMark x1="74321" y1="53733" x2="78177" y2="51733"/>
                        <a14:foregroundMark x1="78177" y1="51733" x2="78352" y2="51000"/>
                        <a14:foregroundMark x1="78352" y1="51200" x2="75548" y2="54000"/>
                        <a14:foregroundMark x1="75548" y1="54000" x2="75460" y2="54000"/>
                        <a14:foregroundMark x1="75372" y1="52467" x2="69588" y2="58067"/>
                        <a14:foregroundMark x1="69588" y1="58067" x2="69500" y2="58200"/>
                        <a14:foregroundMark x1="74408" y1="56533" x2="74321" y2="60133"/>
                        <a14:foregroundMark x1="74321" y1="60133" x2="71429" y2="62867"/>
                        <a14:foregroundMark x1="71429" y1="62867" x2="67660" y2="60867"/>
                        <a14:foregroundMark x1="67660" y1="60867" x2="66959" y2="60200"/>
                        <a14:foregroundMark x1="75635" y1="53933" x2="74584" y2="57533"/>
                        <a14:foregroundMark x1="74584" y1="57533" x2="73444" y2="58800"/>
                        <a14:foregroundMark x1="67835" y1="62867" x2="67923" y2="66867"/>
                        <a14:foregroundMark x1="67923" y1="66867" x2="70990" y2="74000"/>
                        <a14:foregroundMark x1="70990" y1="74000" x2="66521" y2="80533"/>
                        <a14:foregroundMark x1="66521" y1="80533" x2="66959" y2="82733"/>
                        <a14:foregroundMark x1="60123" y1="78200" x2="58633" y2="81933"/>
                        <a14:foregroundMark x1="58633" y1="81933" x2="53988" y2="87667"/>
                        <a14:foregroundMark x1="56968" y1="64800" x2="56442" y2="61200"/>
                        <a14:foregroundMark x1="56442" y1="61200" x2="57756" y2="64667"/>
                        <a14:foregroundMark x1="57756" y1="64667" x2="58370" y2="65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636" t="48780" r="20557" b="11841"/>
          <a:stretch/>
        </p:blipFill>
        <p:spPr bwMode="auto">
          <a:xfrm>
            <a:off x="1504486" y="340611"/>
            <a:ext cx="2610894" cy="5042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A cartoon of a person with a dog on his back&#10;&#10;Description automatically generated">
            <a:extLst>
              <a:ext uri="{FF2B5EF4-FFF2-40B4-BE49-F238E27FC236}">
                <a16:creationId xmlns:a16="http://schemas.microsoft.com/office/drawing/2014/main" id="{0A767458-45B8-AF29-5257-90ECDC1B5E9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6488" b="78142" l="18056" r="86657">
                        <a14:foregroundMark x1="31275" y1="55688" x2="25868" y2="56151"/>
                        <a14:foregroundMark x1="25868" y1="56151" x2="19494" y2="51984"/>
                        <a14:foregroundMark x1="19494" y1="51984" x2="18056" y2="44907"/>
                        <a14:foregroundMark x1="18056" y1="44907" x2="22421" y2="41567"/>
                        <a14:foregroundMark x1="22421" y1="41567" x2="33482" y2="48313"/>
                        <a14:foregroundMark x1="31622" y1="37103" x2="49975" y2="37103"/>
                        <a14:foregroundMark x1="26215" y1="34458" x2="31796" y2="35251"/>
                        <a14:foregroundMark x1="31796" y1="35251" x2="33929" y2="37401"/>
                        <a14:foregroundMark x1="35094" y1="36475" x2="35709" y2="32005"/>
                        <a14:foregroundMark x1="39583" y1="28770" x2="40402" y2="36310"/>
                        <a14:foregroundMark x1="44106" y1="31232" x2="42932" y2="37136"/>
                        <a14:foregroundMark x1="42932" y1="37136" x2="43626" y2="38327"/>
                        <a14:foregroundMark x1="44097" y1="73677" x2="44668" y2="78142"/>
                        <a14:foregroundMark x1="69221" y1="47553" x2="80035" y2="49339"/>
                        <a14:foregroundMark x1="80035" y1="49339" x2="83309" y2="51389"/>
                        <a14:foregroundMark x1="70164" y1="45536" x2="75422" y2="43750"/>
                        <a14:foregroundMark x1="75422" y1="43750" x2="78348" y2="32308"/>
                        <a14:foregroundMark x1="82738" y1="50628" x2="86657" y2="51389"/>
                        <a14:foregroundMark x1="35193" y1="55688" x2="42932" y2="55688"/>
                        <a14:foregroundMark x1="34846" y1="34788" x2="34524" y2="28142"/>
                        <a14:foregroundMark x1="34524" y1="28142" x2="35665" y2="26488"/>
                        <a14:backgroundMark x1="49380" y1="55556" x2="56820" y2="56515"/>
                        <a14:backgroundMark x1="56820" y1="56515" x2="62029" y2="59325"/>
                        <a14:backgroundMark x1="62029" y1="59325" x2="65551" y2="64352"/>
                        <a14:backgroundMark x1="65551" y1="64352" x2="65427" y2="64451"/>
                        <a14:backgroundMark x1="47545" y1="52017" x2="63244" y2="53538"/>
                        <a14:backgroundMark x1="63244" y1="53538" x2="67361" y2="58433"/>
                        <a14:backgroundMark x1="67361" y1="58433" x2="65129" y2="64550"/>
                        <a14:backgroundMark x1="65129" y1="64550" x2="63343" y2="65377"/>
                        <a14:backgroundMark x1="38889" y1="60780" x2="45362" y2="61376"/>
                        <a14:backgroundMark x1="29563" y1="62169" x2="29439" y2="62765"/>
                        <a14:backgroundMark x1="22619" y1="63690" x2="25744" y2="64319"/>
                        <a14:backgroundMark x1="22743" y1="63228" x2="25868" y2="63988"/>
                        <a14:backgroundMark x1="75818" y1="35086" x2="75149" y2="41964"/>
                        <a14:backgroundMark x1="75149" y1="41964" x2="76488" y2="36640"/>
                        <a14:backgroundMark x1="59201" y1="31085" x2="61384" y2="37070"/>
                        <a14:backgroundMark x1="61384" y1="37070" x2="59425" y2="36772"/>
                        <a14:backgroundMark x1="45114" y1="30159" x2="44420" y2="30026"/>
                        <a14:backgroundMark x1="45362" y1="29696" x2="44420" y2="29398"/>
                        <a14:backgroundMark x1="46280" y1="30952" x2="44891" y2="30622"/>
                        <a14:backgroundMark x1="44420" y1="29233" x2="45585" y2="32308"/>
                        <a14:backgroundMark x1="45809" y1="32771" x2="44891" y2="27249"/>
                        <a14:backgroundMark x1="44420" y1="29563" x2="44196" y2="31250"/>
                        <a14:backgroundMark x1="43973" y1="31250" x2="44097" y2="32474"/>
                        <a14:backgroundMark x1="43750" y1="31548" x2="44320" y2="30622"/>
                        <a14:backgroundMark x1="43750" y1="32474" x2="44097" y2="33102"/>
                        <a14:backgroundMark x1="36930" y1="30026" x2="39013" y2="30324"/>
                        <a14:backgroundMark x1="35888" y1="29233" x2="38194" y2="30952"/>
                        <a14:backgroundMark x1="36012" y1="31382" x2="38194" y2="31713"/>
                        <a14:backgroundMark x1="36235" y1="28472" x2="39137" y2="32771"/>
                        <a14:backgroundMark x1="35789" y1="28009" x2="35317" y2="30159"/>
                        <a14:backgroundMark x1="35193" y1="30489" x2="36012" y2="29101"/>
                        <a14:backgroundMark x1="35888" y1="28935" x2="36136" y2="30026"/>
                        <a14:backgroundMark x1="35541" y1="31382" x2="36359" y2="30324"/>
                        <a14:backgroundMark x1="35789" y1="30952" x2="34970" y2="31250"/>
                        <a14:backgroundMark x1="35441" y1="31845" x2="35541" y2="32639"/>
                        <a14:backgroundMark x1="29439" y1="32639" x2="29886" y2="32011"/>
                        <a14:backgroundMark x1="28274" y1="32474" x2="29315" y2="32308"/>
                        <a14:backgroundMark x1="35094" y1="41865" x2="35094" y2="40013"/>
                        <a14:backgroundMark x1="35665" y1="32639" x2="34747" y2="32937"/>
                        <a14:backgroundMark x1="35094" y1="33102" x2="35441" y2="32771"/>
                        <a14:backgroundMark x1="35317" y1="32771" x2="35317" y2="32771"/>
                        <a14:backgroundMark x1="35888" y1="32771" x2="35888" y2="32771"/>
                        <a14:backgroundMark x1="35888" y1="32771" x2="35541" y2="33565"/>
                        <a14:backgroundMark x1="35193" y1="32937" x2="35541" y2="33102"/>
                        <a14:backgroundMark x1="35441" y1="33102" x2="35541" y2="33399"/>
                        <a14:backgroundMark x1="34599" y1="33773" x2="35665" y2="31845"/>
                        <a14:backgroundMark x1="34970" y1="33102" x2="34877" y2="33270"/>
                        <a14:backgroundMark x1="75818" y1="61541" x2="71081" y2="64220"/>
                        <a14:backgroundMark x1="71081" y1="64220" x2="75694" y2="62930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rcRect l="14787" t="25579" r="12471" b="18105"/>
          <a:stretch/>
        </p:blipFill>
        <p:spPr>
          <a:xfrm rot="5400000">
            <a:off x="7093398" y="1395379"/>
            <a:ext cx="5030326" cy="2920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4310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1B9536-5313-1C5B-4578-35D66985DE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E7AA2E7-1DEE-DAB6-081D-84272CA452A7}"/>
              </a:ext>
            </a:extLst>
          </p:cNvPr>
          <p:cNvSpPr txBox="1"/>
          <p:nvPr/>
        </p:nvSpPr>
        <p:spPr>
          <a:xfrm>
            <a:off x="4877730" y="324496"/>
            <a:ext cx="234733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6000" dirty="0">
                <a:solidFill>
                  <a:srgbClr val="0070C0"/>
                </a:solidFill>
                <a:effectLst/>
                <a:latin typeface="Twinkl Cursive Unlooped Smbold" panose="02000000000000000000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Elvira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11C7727-E522-4671-5433-C9BA61257BC7}"/>
              </a:ext>
            </a:extLst>
          </p:cNvPr>
          <p:cNvSpPr txBox="1"/>
          <p:nvPr/>
        </p:nvSpPr>
        <p:spPr>
          <a:xfrm>
            <a:off x="377285" y="324496"/>
            <a:ext cx="408320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6000" dirty="0">
                <a:solidFill>
                  <a:srgbClr val="0070C0"/>
                </a:solidFill>
                <a:effectLst/>
                <a:latin typeface="Twinkl Cursive Unlooped Smbold" panose="02000000000000000000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Ermintrude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5503B95-AC19-F2E0-7A26-1C206BF4C339}"/>
              </a:ext>
            </a:extLst>
          </p:cNvPr>
          <p:cNvSpPr txBox="1"/>
          <p:nvPr/>
        </p:nvSpPr>
        <p:spPr>
          <a:xfrm>
            <a:off x="7567961" y="324495"/>
            <a:ext cx="415754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6000" dirty="0">
                <a:solidFill>
                  <a:srgbClr val="0070C0"/>
                </a:solidFill>
                <a:effectLst/>
                <a:latin typeface="Twinkl Cursive Unlooped Smbold" panose="02000000000000000000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Stepmother</a:t>
            </a:r>
          </a:p>
        </p:txBody>
      </p:sp>
    </p:spTree>
    <p:extLst>
      <p:ext uri="{BB962C8B-B14F-4D97-AF65-F5344CB8AC3E}">
        <p14:creationId xmlns:p14="http://schemas.microsoft.com/office/powerpoint/2010/main" val="2029448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D80427B-8840-36D6-664C-D6E2FDCD0F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6422" y="340380"/>
            <a:ext cx="9699156" cy="617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5804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C85E7C99-D862-7028-E9F4-14CE950CAF93}"/>
              </a:ext>
            </a:extLst>
          </p:cNvPr>
          <p:cNvSpPr/>
          <p:nvPr/>
        </p:nvSpPr>
        <p:spPr>
          <a:xfrm>
            <a:off x="228602" y="257150"/>
            <a:ext cx="4666784" cy="1103299"/>
          </a:xfrm>
          <a:prstGeom prst="roundRect">
            <a:avLst/>
          </a:prstGeom>
          <a:solidFill>
            <a:srgbClr val="83A0CF"/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b="1" dirty="0">
                <a:solidFill>
                  <a:schemeClr val="bg1"/>
                </a:solidFill>
                <a:latin typeface="Twinkl Cursive Unlooped" panose="02000000000000000000" pitchFamily="2" charset="0"/>
              </a:rPr>
              <a:t>Sentences</a:t>
            </a:r>
          </a:p>
        </p:txBody>
      </p:sp>
    </p:spTree>
    <p:extLst>
      <p:ext uri="{BB962C8B-B14F-4D97-AF65-F5344CB8AC3E}">
        <p14:creationId xmlns:p14="http://schemas.microsoft.com/office/powerpoint/2010/main" val="27335742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45EF5EE1-AA0E-2663-C48A-C31704D2C297}"/>
              </a:ext>
            </a:extLst>
          </p:cNvPr>
          <p:cNvSpPr/>
          <p:nvPr/>
        </p:nvSpPr>
        <p:spPr>
          <a:xfrm>
            <a:off x="2768235" y="2264369"/>
            <a:ext cx="6655530" cy="2329262"/>
          </a:xfrm>
          <a:prstGeom prst="roundRect">
            <a:avLst/>
          </a:prstGeom>
          <a:solidFill>
            <a:srgbClr val="83A0CF"/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b="1" dirty="0">
                <a:solidFill>
                  <a:schemeClr val="bg1"/>
                </a:solidFill>
                <a:latin typeface="Twinkl Cursive Unlooped" panose="02000000000000000000" pitchFamily="2" charset="0"/>
              </a:rPr>
              <a:t>Summarising Cinderella</a:t>
            </a:r>
          </a:p>
        </p:txBody>
      </p:sp>
    </p:spTree>
    <p:extLst>
      <p:ext uri="{BB962C8B-B14F-4D97-AF65-F5344CB8AC3E}">
        <p14:creationId xmlns:p14="http://schemas.microsoft.com/office/powerpoint/2010/main" val="38134924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26C512-1A07-CF4A-3894-5A8F908D84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5118A13-5D37-8999-7F7B-E1CE2CD7D60E}"/>
              </a:ext>
            </a:extLst>
          </p:cNvPr>
          <p:cNvSpPr txBox="1"/>
          <p:nvPr/>
        </p:nvSpPr>
        <p:spPr>
          <a:xfrm>
            <a:off x="101235" y="612844"/>
            <a:ext cx="11989530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600" b="1" dirty="0">
                <a:solidFill>
                  <a:srgbClr val="0070C0"/>
                </a:solidFill>
                <a:effectLst/>
                <a:latin typeface="Twinkl Cursive Unlooped Smbold" panose="02000000000000000000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Cinderella’ s mum has died and her father remarries. </a:t>
            </a:r>
          </a:p>
          <a:p>
            <a:r>
              <a:rPr lang="en-GB" sz="3600" b="1" dirty="0">
                <a:solidFill>
                  <a:srgbClr val="0070C0"/>
                </a:solidFill>
                <a:effectLst/>
                <a:latin typeface="Twinkl Cursive Unlooped Smbold" panose="02000000000000000000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r>
              <a:rPr lang="en-GB" sz="3600" b="1" dirty="0">
                <a:solidFill>
                  <a:srgbClr val="0070C0"/>
                </a:solidFill>
                <a:effectLst/>
                <a:latin typeface="Twinkl Cursive Unlooped Smbold" panose="02000000000000000000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An unkind stepmother and 3 mean sisters move in. </a:t>
            </a:r>
          </a:p>
          <a:p>
            <a:r>
              <a:rPr lang="en-GB" sz="3600" b="1" dirty="0">
                <a:solidFill>
                  <a:srgbClr val="0070C0"/>
                </a:solidFill>
                <a:effectLst/>
                <a:latin typeface="Twinkl Cursive Unlooped Smbold" panose="02000000000000000000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r>
              <a:rPr lang="en-GB" sz="3600" b="1" dirty="0">
                <a:solidFill>
                  <a:srgbClr val="0070C0"/>
                </a:solidFill>
                <a:effectLst/>
                <a:latin typeface="Twinkl Cursive Unlooped Smbold" panose="02000000000000000000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An unkind stepmother and 3 mean sisters move in.</a:t>
            </a:r>
          </a:p>
          <a:p>
            <a:r>
              <a:rPr lang="en-GB" sz="3600" b="1" dirty="0">
                <a:solidFill>
                  <a:srgbClr val="0070C0"/>
                </a:solidFill>
                <a:effectLst/>
                <a:latin typeface="Twinkl Cursive Unlooped Smbold" panose="02000000000000000000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r>
              <a:rPr lang="en-GB" sz="3600" b="1" dirty="0">
                <a:solidFill>
                  <a:srgbClr val="0070C0"/>
                </a:solidFill>
                <a:effectLst/>
                <a:latin typeface="Twinkl Cursive Unlooped Smbold" panose="02000000000000000000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At the ball, she meets the </a:t>
            </a:r>
            <a:r>
              <a:rPr lang="en-GB" sz="3600" b="1" dirty="0">
                <a:solidFill>
                  <a:srgbClr val="0070C0"/>
                </a:solidFill>
                <a:latin typeface="Twinkl Cursive Unlooped Smbold" panose="02000000000000000000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n-GB" sz="3600" b="1" dirty="0">
                <a:solidFill>
                  <a:srgbClr val="0070C0"/>
                </a:solidFill>
                <a:effectLst/>
                <a:latin typeface="Twinkl Cursive Unlooped Smbold" panose="02000000000000000000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rince and they fall in love but Cinderella has to hurry away and loses her glass slipper.</a:t>
            </a:r>
          </a:p>
          <a:p>
            <a:r>
              <a:rPr lang="en-GB" sz="3600" b="1" dirty="0">
                <a:solidFill>
                  <a:srgbClr val="0070C0"/>
                </a:solidFill>
                <a:effectLst/>
                <a:latin typeface="Twinkl Cursive Unlooped Smbold" panose="02000000000000000000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r>
              <a:rPr lang="en-GB" sz="3600" b="1" dirty="0">
                <a:solidFill>
                  <a:srgbClr val="0070C0"/>
                </a:solidFill>
                <a:effectLst/>
                <a:latin typeface="Twinkl Cursive Unlooped Smbold" panose="02000000000000000000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The prince finds the slipper and uses it to find Cinderella.</a:t>
            </a:r>
          </a:p>
        </p:txBody>
      </p:sp>
    </p:spTree>
    <p:extLst>
      <p:ext uri="{BB962C8B-B14F-4D97-AF65-F5344CB8AC3E}">
        <p14:creationId xmlns:p14="http://schemas.microsoft.com/office/powerpoint/2010/main" val="1494301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5B08A6-2264-8963-AC57-9E9C92D355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8DA76B3-3E82-A991-15EC-880DF79F1521}"/>
              </a:ext>
            </a:extLst>
          </p:cNvPr>
          <p:cNvSpPr txBox="1"/>
          <p:nvPr/>
        </p:nvSpPr>
        <p:spPr>
          <a:xfrm>
            <a:off x="202470" y="1114650"/>
            <a:ext cx="1198953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600" b="1" dirty="0">
                <a:solidFill>
                  <a:srgbClr val="0070C0"/>
                </a:solidFill>
                <a:effectLst/>
                <a:latin typeface="Twinkl Cursive Unlooped Smbold" panose="02000000000000000000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Cinderella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F815E066-979B-3136-D9FC-A6D39472879E}"/>
              </a:ext>
            </a:extLst>
          </p:cNvPr>
          <p:cNvSpPr/>
          <p:nvPr/>
        </p:nvSpPr>
        <p:spPr>
          <a:xfrm>
            <a:off x="202470" y="201395"/>
            <a:ext cx="3299013" cy="802216"/>
          </a:xfrm>
          <a:prstGeom prst="roundRect">
            <a:avLst/>
          </a:prstGeom>
          <a:solidFill>
            <a:srgbClr val="83A0CF"/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dirty="0">
                <a:solidFill>
                  <a:schemeClr val="bg1"/>
                </a:solidFill>
                <a:latin typeface="Twinkl Cursive Unlooped" panose="02000000000000000000" pitchFamily="2" charset="0"/>
              </a:rPr>
              <a:t>Together</a:t>
            </a:r>
          </a:p>
        </p:txBody>
      </p:sp>
    </p:spTree>
    <p:extLst>
      <p:ext uri="{BB962C8B-B14F-4D97-AF65-F5344CB8AC3E}">
        <p14:creationId xmlns:p14="http://schemas.microsoft.com/office/powerpoint/2010/main" val="15081876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D10B856C-3D4B-1E6A-BA0F-BE22D15BB4ED}"/>
              </a:ext>
            </a:extLst>
          </p:cNvPr>
          <p:cNvSpPr/>
          <p:nvPr/>
        </p:nvSpPr>
        <p:spPr>
          <a:xfrm>
            <a:off x="2376576" y="1600535"/>
            <a:ext cx="7438848" cy="3656929"/>
          </a:xfrm>
          <a:prstGeom prst="roundRect">
            <a:avLst/>
          </a:prstGeom>
          <a:solidFill>
            <a:srgbClr val="83A0CF"/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b="1" dirty="0">
                <a:solidFill>
                  <a:schemeClr val="bg1"/>
                </a:solidFill>
                <a:latin typeface="Twinkl Cursive Unlooped" panose="02000000000000000000" pitchFamily="2" charset="0"/>
              </a:rPr>
              <a:t>Can you spot any </a:t>
            </a:r>
            <a:r>
              <a:rPr lang="en-GB" sz="4800" b="1" dirty="0">
                <a:solidFill>
                  <a:schemeClr val="bg1"/>
                </a:solidFill>
                <a:latin typeface="Twinkl Cursive Unlooped" panose="02000000000000000000" pitchFamily="2" charset="0"/>
              </a:rPr>
              <a:t>similarities between the different versions of Cinderella? </a:t>
            </a:r>
            <a:endParaRPr lang="en-GB" sz="6000" b="1" dirty="0">
              <a:solidFill>
                <a:schemeClr val="bg1"/>
              </a:solidFill>
              <a:latin typeface="Twinkl Cursive Un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71219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F70A66E-C471-0D58-15E7-AA9F2B78F6BF}"/>
              </a:ext>
            </a:extLst>
          </p:cNvPr>
          <p:cNvSpPr txBox="1"/>
          <p:nvPr/>
        </p:nvSpPr>
        <p:spPr>
          <a:xfrm>
            <a:off x="228600" y="1720180"/>
            <a:ext cx="11714355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000" dirty="0">
                <a:solidFill>
                  <a:srgbClr val="0070C0"/>
                </a:solidFill>
                <a:effectLst/>
                <a:latin typeface="Twinkl Cursive Unlooped Smbold" panose="02000000000000000000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In some versions of Cinderella, the main character is a girl but in others the Cinderella character is a boy.</a:t>
            </a:r>
          </a:p>
          <a:p>
            <a:r>
              <a:rPr lang="en-GB" sz="4000" dirty="0">
                <a:solidFill>
                  <a:srgbClr val="0070C0"/>
                </a:solidFill>
                <a:effectLst/>
                <a:latin typeface="Twinkl Cursive Unlooped Smbold" panose="02000000000000000000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r>
              <a:rPr lang="en-GB" sz="4000" dirty="0">
                <a:solidFill>
                  <a:srgbClr val="0070C0"/>
                </a:solidFill>
                <a:effectLst/>
                <a:latin typeface="Twinkl Cursive Unlooped Smbold" panose="02000000000000000000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Some versions of Cinderella have three stepsisters however, in others, there could be more or less. 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B97895D8-7D35-4F00-D88A-3FFD76590EFD}"/>
              </a:ext>
            </a:extLst>
          </p:cNvPr>
          <p:cNvSpPr/>
          <p:nvPr/>
        </p:nvSpPr>
        <p:spPr>
          <a:xfrm>
            <a:off x="228601" y="257150"/>
            <a:ext cx="4521819" cy="1248265"/>
          </a:xfrm>
          <a:prstGeom prst="roundRect">
            <a:avLst/>
          </a:prstGeom>
          <a:solidFill>
            <a:srgbClr val="83A0CF"/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b="1" dirty="0">
                <a:solidFill>
                  <a:schemeClr val="bg1"/>
                </a:solidFill>
                <a:latin typeface="Twinkl Cursive Unlooped" panose="02000000000000000000" pitchFamily="2" charset="0"/>
              </a:rPr>
              <a:t>Examples</a:t>
            </a:r>
          </a:p>
        </p:txBody>
      </p:sp>
    </p:spTree>
    <p:extLst>
      <p:ext uri="{BB962C8B-B14F-4D97-AF65-F5344CB8AC3E}">
        <p14:creationId xmlns:p14="http://schemas.microsoft.com/office/powerpoint/2010/main" val="2238308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37AB4B-246B-BA48-704E-8C40AD9786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AFF08E1-145F-B336-62A7-CAA8F160C370}"/>
              </a:ext>
            </a:extLst>
          </p:cNvPr>
          <p:cNvSpPr txBox="1"/>
          <p:nvPr/>
        </p:nvSpPr>
        <p:spPr>
          <a:xfrm>
            <a:off x="228600" y="1720180"/>
            <a:ext cx="1171435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000" dirty="0">
                <a:solidFill>
                  <a:srgbClr val="0070C0"/>
                </a:solidFill>
                <a:effectLst/>
                <a:latin typeface="Twinkl Cursive Unlooped Smbold" panose="02000000000000000000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In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261DA5D0-801C-AE6E-B06D-BB4F26A5F357}"/>
              </a:ext>
            </a:extLst>
          </p:cNvPr>
          <p:cNvSpPr/>
          <p:nvPr/>
        </p:nvSpPr>
        <p:spPr>
          <a:xfrm>
            <a:off x="228601" y="257150"/>
            <a:ext cx="4521819" cy="1248265"/>
          </a:xfrm>
          <a:prstGeom prst="roundRect">
            <a:avLst/>
          </a:prstGeom>
          <a:solidFill>
            <a:srgbClr val="83A0CF"/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b="1" dirty="0">
                <a:solidFill>
                  <a:schemeClr val="bg1"/>
                </a:solidFill>
                <a:latin typeface="Twinkl Cursive Unlooped" panose="02000000000000000000" pitchFamily="2" charset="0"/>
              </a:rPr>
              <a:t>Together</a:t>
            </a:r>
          </a:p>
        </p:txBody>
      </p:sp>
    </p:spTree>
    <p:extLst>
      <p:ext uri="{BB962C8B-B14F-4D97-AF65-F5344CB8AC3E}">
        <p14:creationId xmlns:p14="http://schemas.microsoft.com/office/powerpoint/2010/main" val="10908321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088EB8-7275-1DD9-D691-CDA675C68F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2856160-0402-7AAD-8EAC-5309AC0133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1443" y="713679"/>
            <a:ext cx="3769112" cy="376911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CD70743-0300-9183-EFC5-73A95E24C67E}"/>
              </a:ext>
            </a:extLst>
          </p:cNvPr>
          <p:cNvSpPr/>
          <p:nvPr/>
        </p:nvSpPr>
        <p:spPr>
          <a:xfrm>
            <a:off x="1774627" y="4663732"/>
            <a:ext cx="864274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b="1" dirty="0">
                <a:latin typeface="Twinkl Cursive Unlooped" panose="02000000000000000000" pitchFamily="2" charset="0"/>
              </a:rPr>
              <a:t>LO: 2) Predict what might happen on the basis of what has been read so far (1e) 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rgbClr val="83A0CF"/>
                </a:solidFill>
                <a:latin typeface="Twinkl Cursive Unlooped" panose="02000000000000000000" pitchFamily="2" charset="0"/>
              </a:rPr>
              <a:t>Point and predict</a:t>
            </a:r>
          </a:p>
        </p:txBody>
      </p:sp>
    </p:spTree>
    <p:extLst>
      <p:ext uri="{BB962C8B-B14F-4D97-AF65-F5344CB8AC3E}">
        <p14:creationId xmlns:p14="http://schemas.microsoft.com/office/powerpoint/2010/main" val="30302615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D89CF392F08E84BB10AC62A93A72065" ma:contentTypeVersion="18" ma:contentTypeDescription="Create a new document." ma:contentTypeScope="" ma:versionID="f690232ced66c7425daea09fbafd805f">
  <xsd:schema xmlns:xsd="http://www.w3.org/2001/XMLSchema" xmlns:xs="http://www.w3.org/2001/XMLSchema" xmlns:p="http://schemas.microsoft.com/office/2006/metadata/properties" xmlns:ns2="ab976e31-d3d6-4222-8566-9debf25a7146" xmlns:ns3="3c895300-2cf3-4ddb-98e1-00381e8f1ef1" targetNamespace="http://schemas.microsoft.com/office/2006/metadata/properties" ma:root="true" ma:fieldsID="bbde35522deb102a951f815fe751225a" ns2:_="" ns3:_="">
    <xsd:import namespace="ab976e31-d3d6-4222-8566-9debf25a7146"/>
    <xsd:import namespace="3c895300-2cf3-4ddb-98e1-00381e8f1ef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976e31-d3d6-4222-8566-9debf25a714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b5a340a3-a53d-46cf-bc88-e13b67bce38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c895300-2cf3-4ddb-98e1-00381e8f1ef1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2be7465b-ce5e-4ce0-be95-f7882fa701b4}" ma:internalName="TaxCatchAll" ma:showField="CatchAllData" ma:web="3c895300-2cf3-4ddb-98e1-00381e8f1ef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c895300-2cf3-4ddb-98e1-00381e8f1ef1" xsi:nil="true"/>
    <lcf76f155ced4ddcb4097134ff3c332f xmlns="ab976e31-d3d6-4222-8566-9debf25a7146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8238AAB-C906-47C3-9535-4C6FA8F9C84E}"/>
</file>

<file path=customXml/itemProps2.xml><?xml version="1.0" encoding="utf-8"?>
<ds:datastoreItem xmlns:ds="http://schemas.openxmlformats.org/officeDocument/2006/customXml" ds:itemID="{9F451B05-8848-40FB-8ADD-2C30B9C89C49}"/>
</file>

<file path=customXml/itemProps3.xml><?xml version="1.0" encoding="utf-8"?>
<ds:datastoreItem xmlns:ds="http://schemas.openxmlformats.org/officeDocument/2006/customXml" ds:itemID="{47B28882-C32B-4209-84D9-81A975420731}"/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367</Words>
  <Application>Microsoft Macintosh PowerPoint</Application>
  <PresentationFormat>Widescreen</PresentationFormat>
  <Paragraphs>63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Calibri</vt:lpstr>
      <vt:lpstr>Calibri Light</vt:lpstr>
      <vt:lpstr>Twinkl Cursive Unlooped</vt:lpstr>
      <vt:lpstr>Twinkl Cursive Unlooped Smbold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Shelby Ann Sidwell</dc:creator>
  <cp:lastModifiedBy>Shelby Ann Sidwell</cp:lastModifiedBy>
  <cp:revision>6</cp:revision>
  <dcterms:created xsi:type="dcterms:W3CDTF">2024-02-07T22:10:35Z</dcterms:created>
  <dcterms:modified xsi:type="dcterms:W3CDTF">2024-02-07T23:04:45Z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0x010100FD89CF392F08E84BB10AC62A93A72065</vt:lpwstr>
  </property>
</Properties>
</file>