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1" r:id="rId4"/>
    <p:sldId id="258" r:id="rId5"/>
    <p:sldId id="260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9999"/>
    <a:srgbClr val="FF6600"/>
    <a:srgbClr val="99FF66"/>
    <a:srgbClr val="CCFFFF"/>
    <a:srgbClr val="FF6699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62" autoAdjust="0"/>
    <p:restoredTop sz="90929"/>
  </p:normalViewPr>
  <p:slideViewPr>
    <p:cSldViewPr>
      <p:cViewPr varScale="1">
        <p:scale>
          <a:sx n="67" d="100"/>
          <a:sy n="67" d="100"/>
        </p:scale>
        <p:origin x="8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AB603-C085-4E24-8528-006C68D518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8179B-F0DC-4948-8641-D98B911138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F604E-7D1F-414A-8F5D-2AD7600CDCA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DC1EE-BA38-45C2-A687-008F0A03E5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3BF5D-308E-4942-BFD6-F3581AC6AB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33928-D7B5-439D-A049-8BB1C1F8398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6919E-33F2-44BE-8AEE-B03EA98064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D09B6-80F2-49A7-B410-61A89A92F6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2ED79-62BA-446C-9BC1-B8D084DE61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624E1-1603-4E6B-86B1-4D71547A86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B2DD-C230-410B-BFE4-7CC4A0C706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A926E6-D04C-4464-BBB2-21FD31F6D13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.uk/imgres?imgurl=http://www.ewtn.com/CatholicCrafts/images/cross1.jpg&amp;imgrefurl=http://www.ewtn.com/CatholicCrafts/palm_cross%20.htm&amp;h=180&amp;w=180&amp;sz=29&amp;tbnid=JnoYT9wYoOFBzM:&amp;tbnh=96&amp;tbnw=96&amp;hl=en&amp;start=71&amp;prev=/images?q=palm+cross&amp;start=60&amp;svnum=10&amp;hl=en&amp;lr=&amp;sa=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357290" y="928670"/>
            <a:ext cx="5929354" cy="23574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16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GB" sz="3600" b="1" kern="10" dirty="0" smtClean="0">
                <a:ln w="9525">
                  <a:round/>
                  <a:headEnd/>
                  <a:tailEnd/>
                </a:ln>
                <a:solidFill>
                  <a:srgbClr val="7030A0"/>
                </a:solidFill>
                <a:latin typeface="Comic Sans MS" pitchFamily="66" charset="0"/>
                <a:cs typeface="Times New Roman"/>
              </a:rPr>
              <a:t>All about </a:t>
            </a:r>
          </a:p>
          <a:p>
            <a:pPr algn="ctr"/>
            <a:r>
              <a:rPr lang="en-GB" sz="3600" b="1" kern="10" dirty="0" smtClean="0">
                <a:ln w="9525">
                  <a:round/>
                  <a:headEnd/>
                  <a:tailEnd/>
                </a:ln>
                <a:solidFill>
                  <a:srgbClr val="7030A0"/>
                </a:solidFill>
                <a:latin typeface="Comic Sans MS" pitchFamily="66" charset="0"/>
                <a:cs typeface="Times New Roman"/>
              </a:rPr>
              <a:t>Ash Wednesday</a:t>
            </a:r>
            <a:endParaRPr lang="en-GB" sz="3600" b="1" kern="10" dirty="0">
              <a:ln w="9525">
                <a:round/>
                <a:headEnd/>
                <a:tailEnd/>
              </a:ln>
              <a:solidFill>
                <a:srgbClr val="7030A0"/>
              </a:solidFill>
              <a:latin typeface="Comic Sans MS" pitchFamily="66" charset="0"/>
              <a:cs typeface="Times New Roman"/>
            </a:endParaRPr>
          </a:p>
        </p:txBody>
      </p:sp>
      <p:pic>
        <p:nvPicPr>
          <p:cNvPr id="11266" name="Picture 2" descr="https://upload.wikimedia.org/wikipedia/commons/3/3d/Crossofash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357562"/>
            <a:ext cx="4059235" cy="2899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4800" y="2286000"/>
            <a:ext cx="9144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600" b="1" dirty="0">
                <a:latin typeface="Comic Sans MS" pitchFamily="66" charset="0"/>
              </a:rPr>
              <a:t>Ash Wednesday</a:t>
            </a:r>
            <a:r>
              <a:rPr lang="en-GB" sz="3600" dirty="0">
                <a:latin typeface="Comic Sans MS" pitchFamily="66" charset="0"/>
              </a:rPr>
              <a:t> is the first day of Lent. It occurs forty days before Easter not counting Sundays.</a:t>
            </a:r>
          </a:p>
          <a:p>
            <a:pPr eaLnBrk="0" hangingPunct="0"/>
            <a:endParaRPr lang="en-GB" sz="3600" dirty="0"/>
          </a:p>
        </p:txBody>
      </p:sp>
      <p:pic>
        <p:nvPicPr>
          <p:cNvPr id="11268" name="Picture 4" descr="palmcros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038600"/>
            <a:ext cx="17145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71472" y="1071546"/>
            <a:ext cx="403701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Ash Wednesday is the beginning of </a:t>
            </a:r>
            <a:r>
              <a:rPr lang="en-GB" sz="3200" dirty="0" smtClean="0">
                <a:latin typeface="Comic Sans MS" pitchFamily="66" charset="0"/>
              </a:rPr>
              <a:t>Lent. It is </a:t>
            </a:r>
            <a:r>
              <a:rPr lang="en-GB" sz="3200" dirty="0">
                <a:latin typeface="Comic Sans MS" pitchFamily="66" charset="0"/>
              </a:rPr>
              <a:t>a day of penitence to </a:t>
            </a:r>
            <a:r>
              <a:rPr lang="en-GB" sz="3200" dirty="0" smtClean="0">
                <a:latin typeface="Comic Sans MS" pitchFamily="66" charset="0"/>
              </a:rPr>
              <a:t>say sorry for the things you have done wrong.</a:t>
            </a:r>
            <a:endParaRPr lang="en-GB" sz="3200" dirty="0">
              <a:latin typeface="Comic Sans MS" pitchFamily="66" charset="0"/>
            </a:endParaRPr>
          </a:p>
          <a:p>
            <a:pPr eaLnBrk="0" hangingPunct="0"/>
            <a:endParaRPr lang="en-GB" sz="3200" dirty="0"/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4495800" y="457200"/>
            <a:ext cx="4268788" cy="2824163"/>
            <a:chOff x="0" y="0"/>
            <a:chExt cx="2689" cy="1779"/>
          </a:xfrm>
        </p:grpSpPr>
        <p:sp>
          <p:nvSpPr>
            <p:cNvPr id="7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4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0" y="336"/>
              <a:ext cx="1125" cy="739"/>
              <a:chOff x="0" y="336"/>
              <a:chExt cx="1125" cy="739"/>
            </a:xfrm>
          </p:grpSpPr>
          <p:sp>
            <p:nvSpPr>
              <p:cNvPr id="7171" name="Rectangle 3"/>
              <p:cNvSpPr>
                <a:spLocks noChangeArrowheads="1"/>
              </p:cNvSpPr>
              <p:nvPr/>
            </p:nvSpPr>
            <p:spPr bwMode="auto">
              <a:xfrm>
                <a:off x="0" y="336"/>
                <a:ext cx="1125" cy="6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 sz="400"/>
                  <a:t>  </a:t>
                </a:r>
                <a:r>
                  <a:rPr lang="en-GB" sz="2000"/>
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</a:r>
              </a:p>
            </p:txBody>
          </p:sp>
          <p:sp>
            <p:nvSpPr>
              <p:cNvPr id="7173" name="Rectangle 5"/>
              <p:cNvSpPr>
                <a:spLocks noChangeArrowheads="1"/>
              </p:cNvSpPr>
              <p:nvPr/>
            </p:nvSpPr>
            <p:spPr bwMode="auto">
              <a:xfrm>
                <a:off x="0" y="998"/>
                <a:ext cx="112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138" y="1411"/>
              <a:ext cx="255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GB" sz="3200" dirty="0"/>
            </a:p>
          </p:txBody>
        </p:sp>
      </p:grpSp>
      <p:pic>
        <p:nvPicPr>
          <p:cNvPr id="7179" name="Picture 11" descr="cross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285860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Ash_Wednesday"/>
          <p:cNvPicPr>
            <a:picLocks noChangeAspect="1" noChangeArrowheads="1"/>
          </p:cNvPicPr>
          <p:nvPr/>
        </p:nvPicPr>
        <p:blipFill>
          <a:blip r:embed="rId2"/>
          <a:srcRect b="3883"/>
          <a:stretch>
            <a:fillRect/>
          </a:stretch>
        </p:blipFill>
        <p:spPr bwMode="auto">
          <a:xfrm>
            <a:off x="5214942" y="1714488"/>
            <a:ext cx="3513882" cy="4052894"/>
          </a:xfrm>
          <a:prstGeom prst="rect">
            <a:avLst/>
          </a:prstGeom>
          <a:noFill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" y="1066800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atin typeface="Comic Sans MS" pitchFamily="66" charset="0"/>
                <a:ea typeface="SimSun" pitchFamily="2" charset="-122"/>
              </a:rPr>
              <a:t>The priest burns last years palm crosses</a:t>
            </a:r>
            <a:r>
              <a:rPr lang="en-GB" b="1" dirty="0">
                <a:latin typeface="Comic Sans MS" pitchFamily="66" charset="0"/>
              </a:rPr>
              <a:t>.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85720" y="2428868"/>
            <a:ext cx="47863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atin typeface="Comic Sans MS" pitchFamily="66" charset="0"/>
              </a:rPr>
              <a:t>The ashes are then used to make a sign of the cross on the forehead.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  <p:bldP spid="410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3710067_107b5951fe_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04800"/>
            <a:ext cx="4743450" cy="6324600"/>
          </a:xfrm>
          <a:prstGeom prst="rect">
            <a:avLst/>
          </a:prstGeom>
          <a:noFill/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The palm cross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391400" y="51054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And the 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14546" y="714356"/>
            <a:ext cx="421484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GB" dirty="0"/>
          </a:p>
          <a:p>
            <a:pPr eaLnBrk="0" hangingPunct="0"/>
            <a:r>
              <a:rPr lang="en-GB" sz="500" dirty="0"/>
              <a:t>  </a:t>
            </a:r>
            <a:r>
              <a:rPr lang="en-GB" sz="8100" dirty="0"/>
              <a:t> </a:t>
            </a:r>
            <a:r>
              <a:rPr lang="en-GB" sz="500" dirty="0"/>
              <a:t>                                                                                                            </a:t>
            </a:r>
          </a:p>
          <a:p>
            <a:pPr eaLnBrk="0" hangingPunct="0"/>
            <a:r>
              <a:rPr lang="en-GB" dirty="0">
                <a:latin typeface="Comic Sans MS" pitchFamily="66" charset="0"/>
              </a:rPr>
              <a:t>The </a:t>
            </a:r>
            <a:r>
              <a:rPr lang="en-GB" dirty="0" smtClean="0">
                <a:latin typeface="Comic Sans MS" pitchFamily="66" charset="0"/>
              </a:rPr>
              <a:t>priest puts a cross on your forehead </a:t>
            </a:r>
            <a:r>
              <a:rPr lang="en-GB" dirty="0">
                <a:latin typeface="Comic Sans MS" pitchFamily="66" charset="0"/>
              </a:rPr>
              <a:t>and says </a:t>
            </a:r>
            <a:endParaRPr lang="en-GB" dirty="0" smtClean="0">
              <a:latin typeface="Comic Sans MS" pitchFamily="66" charset="0"/>
            </a:endParaRPr>
          </a:p>
          <a:p>
            <a:pPr eaLnBrk="0" hangingPunct="0"/>
            <a:r>
              <a:rPr lang="en-GB" i="1" dirty="0" smtClean="0">
                <a:latin typeface="Comic Sans MS" pitchFamily="66" charset="0"/>
              </a:rPr>
              <a:t>“remember </a:t>
            </a:r>
            <a:r>
              <a:rPr lang="en-GB" i="1" dirty="0">
                <a:latin typeface="Comic Sans MS" pitchFamily="66" charset="0"/>
              </a:rPr>
              <a:t>you are dust and unto dust you shall </a:t>
            </a:r>
            <a:r>
              <a:rPr lang="en-GB" i="1" dirty="0" smtClean="0">
                <a:latin typeface="Comic Sans MS" pitchFamily="66" charset="0"/>
              </a:rPr>
              <a:t>return</a:t>
            </a:r>
            <a:r>
              <a:rPr lang="en-GB" i="1" dirty="0" smtClean="0"/>
              <a:t>”</a:t>
            </a:r>
            <a:endParaRPr lang="en-GB" dirty="0"/>
          </a:p>
          <a:p>
            <a:pPr eaLnBrk="0" hangingPunct="0"/>
            <a:endParaRPr lang="en-GB" dirty="0"/>
          </a:p>
        </p:txBody>
      </p:sp>
      <p:pic>
        <p:nvPicPr>
          <p:cNvPr id="6146" name="Picture 2" descr="https://dsgnmomonline.files.wordpress.com/2011/03/ash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643314"/>
            <a:ext cx="4953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ash_wednesd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743200"/>
            <a:ext cx="2506663" cy="3840163"/>
          </a:xfrm>
          <a:prstGeom prst="rect">
            <a:avLst/>
          </a:prstGeom>
          <a:noFill/>
        </p:spPr>
      </p:pic>
      <p:pic>
        <p:nvPicPr>
          <p:cNvPr id="5125" name="Picture 5" descr="ash-wednes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581400" cy="3098800"/>
          </a:xfrm>
          <a:prstGeom prst="rect">
            <a:avLst/>
          </a:prstGeom>
          <a:noFill/>
        </p:spPr>
      </p:pic>
      <p:pic>
        <p:nvPicPr>
          <p:cNvPr id="5127" name="Picture 7" descr="Baby-ash-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733800"/>
            <a:ext cx="2468563" cy="2868613"/>
          </a:xfrm>
          <a:prstGeom prst="rect">
            <a:avLst/>
          </a:prstGeom>
          <a:noFill/>
        </p:spPr>
      </p:pic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3376613" y="2903538"/>
            <a:ext cx="1785937" cy="1050925"/>
            <a:chOff x="0" y="0"/>
            <a:chExt cx="1125" cy="662"/>
          </a:xfrm>
        </p:grpSpPr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125" cy="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GB" sz="400"/>
                <a:t>  </a:t>
              </a:r>
              <a:r>
                <a:rPr lang="en-GB" sz="5900"/>
                <a:t> </a:t>
              </a:r>
              <a:r>
                <a:rPr lang="en-GB" sz="400"/>
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5130" name="Picture 10" descr="Cross marked in as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609600"/>
            <a:ext cx="3886200" cy="161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04800" y="29718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3200" dirty="0">
                <a:latin typeface="Comic Sans MS" pitchFamily="66" charset="0"/>
              </a:rPr>
              <a:t>The marking of </a:t>
            </a:r>
            <a:r>
              <a:rPr lang="en-GB" sz="3200" dirty="0" smtClean="0">
                <a:latin typeface="Comic Sans MS" pitchFamily="66" charset="0"/>
              </a:rPr>
              <a:t>our </a:t>
            </a:r>
            <a:r>
              <a:rPr lang="en-GB" sz="3200" dirty="0">
                <a:latin typeface="Comic Sans MS" pitchFamily="66" charset="0"/>
              </a:rPr>
              <a:t>forehead with a cross made of ashes reminds </a:t>
            </a:r>
            <a:r>
              <a:rPr lang="en-GB" sz="3200" dirty="0" smtClean="0">
                <a:latin typeface="Comic Sans MS" pitchFamily="66" charset="0"/>
              </a:rPr>
              <a:t>us </a:t>
            </a:r>
            <a:r>
              <a:rPr lang="en-GB" sz="3200" dirty="0">
                <a:latin typeface="Comic Sans MS" pitchFamily="66" charset="0"/>
              </a:rPr>
              <a:t>that:</a:t>
            </a:r>
          </a:p>
          <a:p>
            <a:pPr lvl="1" eaLnBrk="0" hangingPunct="0"/>
            <a:r>
              <a:rPr lang="en-GB" sz="3200" dirty="0" smtClean="0">
                <a:latin typeface="Comic Sans MS" pitchFamily="66" charset="0"/>
              </a:rPr>
              <a:t> </a:t>
            </a:r>
            <a:endParaRPr lang="en-GB" sz="3200" dirty="0">
              <a:latin typeface="Comic Sans MS" pitchFamily="66" charset="0"/>
            </a:endParaRPr>
          </a:p>
          <a:p>
            <a:pPr lvl="1" eaLnBrk="0" hangingPunct="0">
              <a:buFontTx/>
              <a:buChar char="•"/>
            </a:pPr>
            <a:r>
              <a:rPr lang="en-GB" sz="3200" dirty="0" smtClean="0">
                <a:latin typeface="Comic Sans MS" pitchFamily="66" charset="0"/>
              </a:rPr>
              <a:t>We must </a:t>
            </a:r>
            <a:r>
              <a:rPr lang="en-GB" sz="3200" dirty="0">
                <a:latin typeface="Comic Sans MS" pitchFamily="66" charset="0"/>
              </a:rPr>
              <a:t>be sad for </a:t>
            </a:r>
            <a:r>
              <a:rPr lang="en-GB" sz="3200" dirty="0" smtClean="0">
                <a:latin typeface="Comic Sans MS" pitchFamily="66" charset="0"/>
              </a:rPr>
              <a:t>the things we have done wrong and say sorry </a:t>
            </a:r>
            <a:endParaRPr lang="en-GB" sz="3200" dirty="0">
              <a:latin typeface="Comic Sans MS" pitchFamily="66" charset="0"/>
            </a:endParaRPr>
          </a:p>
          <a:p>
            <a:pPr lvl="1" eaLnBrk="0" hangingPunct="0">
              <a:buFontTx/>
              <a:buChar char="•"/>
            </a:pPr>
            <a:r>
              <a:rPr lang="en-GB" sz="3200" dirty="0" smtClean="0">
                <a:latin typeface="Comic Sans MS" pitchFamily="66" charset="0"/>
              </a:rPr>
              <a:t>We </a:t>
            </a:r>
            <a:r>
              <a:rPr lang="en-GB" sz="3200" dirty="0">
                <a:latin typeface="Comic Sans MS" pitchFamily="66" charset="0"/>
              </a:rPr>
              <a:t>must change </a:t>
            </a:r>
            <a:r>
              <a:rPr lang="en-GB" sz="3200" dirty="0" smtClean="0">
                <a:latin typeface="Comic Sans MS" pitchFamily="66" charset="0"/>
              </a:rPr>
              <a:t>ourselves and try to be good </a:t>
            </a:r>
            <a:endParaRPr lang="en-GB" sz="3200" dirty="0">
              <a:latin typeface="Comic Sans MS" pitchFamily="66" charset="0"/>
            </a:endParaRPr>
          </a:p>
          <a:p>
            <a:pPr lvl="1" eaLnBrk="0" hangingPunct="0">
              <a:buFontTx/>
              <a:buChar char="•"/>
            </a:pPr>
            <a:r>
              <a:rPr lang="en-GB" sz="3200" dirty="0">
                <a:latin typeface="Comic Sans MS" pitchFamily="66" charset="0"/>
              </a:rPr>
              <a:t>God made the first human being by breathing life into </a:t>
            </a:r>
            <a:r>
              <a:rPr lang="en-GB" sz="3200" dirty="0" smtClean="0">
                <a:latin typeface="Comic Sans MS" pitchFamily="66" charset="0"/>
              </a:rPr>
              <a:t>dust</a:t>
            </a:r>
            <a:endParaRPr lang="en-GB" sz="3200" dirty="0">
              <a:latin typeface="Comic Sans MS" pitchFamily="66" charset="0"/>
            </a:endParaRPr>
          </a:p>
          <a:p>
            <a:pPr eaLnBrk="0" hangingPunct="0"/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131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SimSun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</dc:creator>
  <cp:lastModifiedBy>Emily Haycock</cp:lastModifiedBy>
  <cp:revision>6</cp:revision>
  <dcterms:created xsi:type="dcterms:W3CDTF">2006-02-28T22:47:15Z</dcterms:created>
  <dcterms:modified xsi:type="dcterms:W3CDTF">2024-02-08T19:06:02Z</dcterms:modified>
</cp:coreProperties>
</file>