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8" r:id="rId3"/>
    <p:sldId id="271" r:id="rId4"/>
    <p:sldId id="272" r:id="rId5"/>
    <p:sldId id="273" r:id="rId6"/>
    <p:sldId id="274" r:id="rId7"/>
    <p:sldId id="275" r:id="rId8"/>
    <p:sldId id="276" r:id="rId9"/>
    <p:sldId id="277" r:id="rId10"/>
    <p:sldId id="257" r:id="rId11"/>
    <p:sldId id="258" r:id="rId12"/>
    <p:sldId id="259" r:id="rId13"/>
    <p:sldId id="260" r:id="rId14"/>
    <p:sldId id="261" r:id="rId15"/>
    <p:sldId id="264" r:id="rId16"/>
    <p:sldId id="265"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555" autoAdjust="0"/>
  </p:normalViewPr>
  <p:slideViewPr>
    <p:cSldViewPr snapToGrid="0">
      <p:cViewPr varScale="1">
        <p:scale>
          <a:sx n="72" d="100"/>
          <a:sy n="72" d="100"/>
        </p:scale>
        <p:origin x="110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83F34-5A6D-4D40-B7AC-5FF3423FFAD3}"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6507E-9225-4B8D-AF07-05661CDE88F4}" type="slidenum">
              <a:rPr lang="en-GB" smtClean="0"/>
              <a:t>‹#›</a:t>
            </a:fld>
            <a:endParaRPr lang="en-GB"/>
          </a:p>
        </p:txBody>
      </p:sp>
    </p:spTree>
    <p:extLst>
      <p:ext uri="{BB962C8B-B14F-4D97-AF65-F5344CB8AC3E}">
        <p14:creationId xmlns:p14="http://schemas.microsoft.com/office/powerpoint/2010/main" val="147635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Natural or man-made?</a:t>
            </a:r>
          </a:p>
          <a:p>
            <a:r>
              <a:rPr lang="en-GB" dirty="0" smtClean="0"/>
              <a:t>Talk</a:t>
            </a:r>
            <a:r>
              <a:rPr lang="en-GB" baseline="0" dirty="0" smtClean="0"/>
              <a:t> about objects around the room </a:t>
            </a:r>
            <a:endParaRPr lang="en-GB" dirty="0" smtClean="0"/>
          </a:p>
        </p:txBody>
      </p:sp>
      <p:sp>
        <p:nvSpPr>
          <p:cNvPr id="4" name="Slide Number Placeholder 3"/>
          <p:cNvSpPr>
            <a:spLocks noGrp="1"/>
          </p:cNvSpPr>
          <p:nvPr>
            <p:ph type="sldNum" sz="quarter" idx="10"/>
          </p:nvPr>
        </p:nvSpPr>
        <p:spPr/>
        <p:txBody>
          <a:bodyPr/>
          <a:lstStyle/>
          <a:p>
            <a:fld id="{DC66507E-9225-4B8D-AF07-05661CDE88F4}" type="slidenum">
              <a:rPr lang="en-GB" smtClean="0"/>
              <a:t>11</a:t>
            </a:fld>
            <a:endParaRPr lang="en-GB"/>
          </a:p>
        </p:txBody>
      </p:sp>
    </p:spTree>
    <p:extLst>
      <p:ext uri="{BB962C8B-B14F-4D97-AF65-F5344CB8AC3E}">
        <p14:creationId xmlns:p14="http://schemas.microsoft.com/office/powerpoint/2010/main" val="373219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children to get into pairs and take a set of Material Snap cards to their tables. </a:t>
            </a:r>
          </a:p>
          <a:p>
            <a:r>
              <a:rPr lang="en-GB" dirty="0" smtClean="0"/>
              <a:t>Explain that they need to mix the cards up and place them face down on the table in two piles. </a:t>
            </a:r>
          </a:p>
          <a:p>
            <a:r>
              <a:rPr lang="en-GB" dirty="0" smtClean="0"/>
              <a:t>Say that each person in the pair then turns a card over at the same time and reads aloud what is written on the card. </a:t>
            </a:r>
          </a:p>
          <a:p>
            <a:r>
              <a:rPr lang="en-GB" dirty="0" smtClean="0"/>
              <a:t>Then they need to go and find an object matching that material. </a:t>
            </a:r>
          </a:p>
          <a:p>
            <a:r>
              <a:rPr lang="en-GB" dirty="0" smtClean="0"/>
              <a:t>When they have got their objects, they must think of words to describe the objects and their similarities and differences, before replacing the objects and turning another pair of cards over.</a:t>
            </a:r>
            <a:endParaRPr lang="en-GB" dirty="0"/>
          </a:p>
        </p:txBody>
      </p:sp>
      <p:sp>
        <p:nvSpPr>
          <p:cNvPr id="4" name="Slide Number Placeholder 3"/>
          <p:cNvSpPr>
            <a:spLocks noGrp="1"/>
          </p:cNvSpPr>
          <p:nvPr>
            <p:ph type="sldNum" sz="quarter" idx="10"/>
          </p:nvPr>
        </p:nvSpPr>
        <p:spPr/>
        <p:txBody>
          <a:bodyPr/>
          <a:lstStyle/>
          <a:p>
            <a:fld id="{DC66507E-9225-4B8D-AF07-05661CDE88F4}" type="slidenum">
              <a:rPr lang="en-GB" smtClean="0"/>
              <a:t>12</a:t>
            </a:fld>
            <a:endParaRPr lang="en-GB"/>
          </a:p>
        </p:txBody>
      </p:sp>
    </p:spTree>
    <p:extLst>
      <p:ext uri="{BB962C8B-B14F-4D97-AF65-F5344CB8AC3E}">
        <p14:creationId xmlns:p14="http://schemas.microsoft.com/office/powerpoint/2010/main" val="178317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of describing the properties of the objects </a:t>
            </a:r>
            <a:endParaRPr lang="en-GB" dirty="0"/>
          </a:p>
        </p:txBody>
      </p:sp>
      <p:sp>
        <p:nvSpPr>
          <p:cNvPr id="4" name="Slide Number Placeholder 3"/>
          <p:cNvSpPr>
            <a:spLocks noGrp="1"/>
          </p:cNvSpPr>
          <p:nvPr>
            <p:ph type="sldNum" sz="quarter" idx="10"/>
          </p:nvPr>
        </p:nvSpPr>
        <p:spPr/>
        <p:txBody>
          <a:bodyPr/>
          <a:lstStyle/>
          <a:p>
            <a:fld id="{DC66507E-9225-4B8D-AF07-05661CDE88F4}" type="slidenum">
              <a:rPr lang="en-GB" smtClean="0"/>
              <a:t>13</a:t>
            </a:fld>
            <a:endParaRPr lang="en-GB"/>
          </a:p>
        </p:txBody>
      </p:sp>
    </p:spTree>
    <p:extLst>
      <p:ext uri="{BB962C8B-B14F-4D97-AF65-F5344CB8AC3E}">
        <p14:creationId xmlns:p14="http://schemas.microsoft.com/office/powerpoint/2010/main" val="142895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Main activity</a:t>
            </a:r>
            <a:endParaRPr lang="en-GB" dirty="0"/>
          </a:p>
        </p:txBody>
      </p:sp>
      <p:sp>
        <p:nvSpPr>
          <p:cNvPr id="4" name="Slide Number Placeholder 3"/>
          <p:cNvSpPr>
            <a:spLocks noGrp="1"/>
          </p:cNvSpPr>
          <p:nvPr>
            <p:ph type="sldNum" sz="quarter" idx="10"/>
          </p:nvPr>
        </p:nvSpPr>
        <p:spPr/>
        <p:txBody>
          <a:bodyPr/>
          <a:lstStyle/>
          <a:p>
            <a:fld id="{DC66507E-9225-4B8D-AF07-05661CDE88F4}" type="slidenum">
              <a:rPr lang="en-GB" smtClean="0"/>
              <a:t>14</a:t>
            </a:fld>
            <a:endParaRPr lang="en-GB"/>
          </a:p>
        </p:txBody>
      </p:sp>
    </p:spTree>
    <p:extLst>
      <p:ext uri="{BB962C8B-B14F-4D97-AF65-F5344CB8AC3E}">
        <p14:creationId xmlns:p14="http://schemas.microsoft.com/office/powerpoint/2010/main" val="188864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to</a:t>
            </a:r>
            <a:r>
              <a:rPr lang="en-GB" baseline="0" dirty="0" smtClean="0"/>
              <a:t> song on the picture.</a:t>
            </a:r>
          </a:p>
          <a:p>
            <a:r>
              <a:rPr lang="en-GB" baseline="0" dirty="0" smtClean="0"/>
              <a:t>Sing the rhythm of the song as a class.</a:t>
            </a:r>
            <a:endParaRPr lang="en-GB" dirty="0"/>
          </a:p>
        </p:txBody>
      </p:sp>
      <p:sp>
        <p:nvSpPr>
          <p:cNvPr id="4" name="Slide Number Placeholder 3"/>
          <p:cNvSpPr>
            <a:spLocks noGrp="1"/>
          </p:cNvSpPr>
          <p:nvPr>
            <p:ph type="sldNum" sz="quarter" idx="10"/>
          </p:nvPr>
        </p:nvSpPr>
        <p:spPr/>
        <p:txBody>
          <a:bodyPr/>
          <a:lstStyle/>
          <a:p>
            <a:fld id="{DC66507E-9225-4B8D-AF07-05661CDE88F4}" type="slidenum">
              <a:rPr lang="en-GB" smtClean="0"/>
              <a:t>15</a:t>
            </a:fld>
            <a:endParaRPr lang="en-GB"/>
          </a:p>
        </p:txBody>
      </p:sp>
    </p:spTree>
    <p:extLst>
      <p:ext uri="{BB962C8B-B14F-4D97-AF65-F5344CB8AC3E}">
        <p14:creationId xmlns:p14="http://schemas.microsoft.com/office/powerpoint/2010/main" val="232981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Sing as class to model activity</a:t>
            </a:r>
            <a:endParaRPr lang="en-GB" dirty="0"/>
          </a:p>
        </p:txBody>
      </p:sp>
      <p:sp>
        <p:nvSpPr>
          <p:cNvPr id="4" name="Slide Number Placeholder 3"/>
          <p:cNvSpPr>
            <a:spLocks noGrp="1"/>
          </p:cNvSpPr>
          <p:nvPr>
            <p:ph type="sldNum" sz="quarter" idx="10"/>
          </p:nvPr>
        </p:nvSpPr>
        <p:spPr/>
        <p:txBody>
          <a:bodyPr/>
          <a:lstStyle/>
          <a:p>
            <a:fld id="{DC66507E-9225-4B8D-AF07-05661CDE88F4}" type="slidenum">
              <a:rPr lang="en-GB" smtClean="0"/>
              <a:t>16</a:t>
            </a:fld>
            <a:endParaRPr lang="en-GB"/>
          </a:p>
        </p:txBody>
      </p:sp>
    </p:spTree>
    <p:extLst>
      <p:ext uri="{BB962C8B-B14F-4D97-AF65-F5344CB8AC3E}">
        <p14:creationId xmlns:p14="http://schemas.microsoft.com/office/powerpoint/2010/main" val="321151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Share work at the end </a:t>
            </a:r>
            <a:endParaRPr lang="en-GB" dirty="0"/>
          </a:p>
        </p:txBody>
      </p:sp>
      <p:sp>
        <p:nvSpPr>
          <p:cNvPr id="4" name="Slide Number Placeholder 3"/>
          <p:cNvSpPr>
            <a:spLocks noGrp="1"/>
          </p:cNvSpPr>
          <p:nvPr>
            <p:ph type="sldNum" sz="quarter" idx="10"/>
          </p:nvPr>
        </p:nvSpPr>
        <p:spPr/>
        <p:txBody>
          <a:bodyPr/>
          <a:lstStyle/>
          <a:p>
            <a:fld id="{DC66507E-9225-4B8D-AF07-05661CDE88F4}" type="slidenum">
              <a:rPr lang="en-GB" smtClean="0"/>
              <a:t>17</a:t>
            </a:fld>
            <a:endParaRPr lang="en-GB"/>
          </a:p>
        </p:txBody>
      </p:sp>
    </p:spTree>
    <p:extLst>
      <p:ext uri="{BB962C8B-B14F-4D97-AF65-F5344CB8AC3E}">
        <p14:creationId xmlns:p14="http://schemas.microsoft.com/office/powerpoint/2010/main" val="265946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877FFB-29D6-41F3-B012-29C22E2AE6F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420035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877FFB-29D6-41F3-B012-29C22E2AE6F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368011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877FFB-29D6-41F3-B012-29C22E2AE6F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230352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877FFB-29D6-41F3-B012-29C22E2AE6F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350620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877FFB-29D6-41F3-B012-29C22E2AE6F7}" type="datetimeFigureOut">
              <a:rPr lang="en-GB" smtClean="0"/>
              <a:t>17/01/2024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61461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877FFB-29D6-41F3-B012-29C22E2AE6F7}"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379502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877FFB-29D6-41F3-B012-29C22E2AE6F7}" type="datetimeFigureOut">
              <a:rPr lang="en-GB" smtClean="0"/>
              <a:t>17/01/2024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324136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877FFB-29D6-41F3-B012-29C22E2AE6F7}" type="datetimeFigureOut">
              <a:rPr lang="en-GB" smtClean="0"/>
              <a:t>17/01/2024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372579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77FFB-29D6-41F3-B012-29C22E2AE6F7}" type="datetimeFigureOut">
              <a:rPr lang="en-GB" smtClean="0"/>
              <a:t>17/01/2024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429330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877FFB-29D6-41F3-B012-29C22E2AE6F7}"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313430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877FFB-29D6-41F3-B012-29C22E2AE6F7}" type="datetimeFigureOut">
              <a:rPr lang="en-GB" smtClean="0"/>
              <a:t>17/01/2024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76DFD-029B-4BA4-B188-B2D549C46B17}" type="slidenum">
              <a:rPr lang="en-GB" smtClean="0"/>
              <a:t>‹#›</a:t>
            </a:fld>
            <a:endParaRPr lang="en-GB"/>
          </a:p>
        </p:txBody>
      </p:sp>
    </p:spTree>
    <p:extLst>
      <p:ext uri="{BB962C8B-B14F-4D97-AF65-F5344CB8AC3E}">
        <p14:creationId xmlns:p14="http://schemas.microsoft.com/office/powerpoint/2010/main" val="326391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77FFB-29D6-41F3-B012-29C22E2AE6F7}" type="datetimeFigureOut">
              <a:rPr lang="en-GB" smtClean="0"/>
              <a:t>17/01/2024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76DFD-029B-4BA4-B188-B2D549C46B17}" type="slidenum">
              <a:rPr lang="en-GB" smtClean="0"/>
              <a:t>‹#›</a:t>
            </a:fld>
            <a:endParaRPr lang="en-GB"/>
          </a:p>
        </p:txBody>
      </p:sp>
    </p:spTree>
    <p:extLst>
      <p:ext uri="{BB962C8B-B14F-4D97-AF65-F5344CB8AC3E}">
        <p14:creationId xmlns:p14="http://schemas.microsoft.com/office/powerpoint/2010/main" val="11141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C6rvbxdyw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8617" y="-8136"/>
            <a:ext cx="10702834" cy="6874272"/>
          </a:xfrm>
          <a:prstGeom prst="rect">
            <a:avLst/>
          </a:prstGeom>
        </p:spPr>
      </p:pic>
      <p:sp>
        <p:nvSpPr>
          <p:cNvPr id="5" name="Rounded Rectangle 4"/>
          <p:cNvSpPr/>
          <p:nvPr/>
        </p:nvSpPr>
        <p:spPr>
          <a:xfrm>
            <a:off x="2385124" y="1903655"/>
            <a:ext cx="7549819" cy="3050689"/>
          </a:xfrm>
          <a:prstGeom prst="roundRect">
            <a:avLst/>
          </a:prstGeom>
          <a:solidFill>
            <a:schemeClr val="accent2">
              <a:lumMod val="7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latin typeface="Twinkl Cursive Unlooped" panose="02000000000000000000" pitchFamily="2" charset="0"/>
              </a:rPr>
              <a:t>Brilliant Builders!</a:t>
            </a:r>
          </a:p>
          <a:p>
            <a:pPr algn="ctr"/>
            <a:endParaRPr lang="en-GB" b="1" dirty="0">
              <a:latin typeface="Twinkl Cursive Unlooped" panose="02000000000000000000" pitchFamily="2" charset="0"/>
            </a:endParaRPr>
          </a:p>
          <a:p>
            <a:pPr algn="ctr"/>
            <a:r>
              <a:rPr lang="en-GB" sz="3600" b="1" dirty="0" smtClean="0">
                <a:latin typeface="Twinkl Cursive Unlooped" panose="02000000000000000000" pitchFamily="2" charset="0"/>
              </a:rPr>
              <a:t>Chemistry</a:t>
            </a:r>
            <a:endParaRPr lang="en-GB" sz="3600" b="1" dirty="0">
              <a:latin typeface="Twinkl Cursive Unlooped" panose="02000000000000000000" pitchFamily="2" charset="0"/>
            </a:endParaRPr>
          </a:p>
        </p:txBody>
      </p:sp>
    </p:spTree>
    <p:extLst>
      <p:ext uri="{BB962C8B-B14F-4D97-AF65-F5344CB8AC3E}">
        <p14:creationId xmlns:p14="http://schemas.microsoft.com/office/powerpoint/2010/main" val="2266641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1" y="611777"/>
            <a:ext cx="7924800" cy="1802674"/>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Twinkl Cursive Unlooped" panose="02000000000000000000" pitchFamily="2" charset="0"/>
              </a:rPr>
              <a:t>LO: 2) To identify different objects and the materials they are made from, investigating their properties.</a:t>
            </a:r>
            <a:endParaRPr lang="en-GB" sz="2800" b="1" dirty="0">
              <a:latin typeface="Twinkl Cursive Unlooped" panose="02000000000000000000" pitchFamily="2" charset="0"/>
            </a:endParaRPr>
          </a:p>
        </p:txBody>
      </p:sp>
      <p:pic>
        <p:nvPicPr>
          <p:cNvPr id="3" name="Picture 2"/>
          <p:cNvPicPr>
            <a:picLocks noChangeAspect="1"/>
          </p:cNvPicPr>
          <p:nvPr/>
        </p:nvPicPr>
        <p:blipFill>
          <a:blip r:embed="rId2"/>
          <a:stretch>
            <a:fillRect/>
          </a:stretch>
        </p:blipFill>
        <p:spPr>
          <a:xfrm>
            <a:off x="2923243" y="2597936"/>
            <a:ext cx="6345515" cy="4074869"/>
          </a:xfrm>
          <a:prstGeom prst="rect">
            <a:avLst/>
          </a:prstGeom>
        </p:spPr>
      </p:pic>
    </p:spTree>
    <p:extLst>
      <p:ext uri="{BB962C8B-B14F-4D97-AF65-F5344CB8AC3E}">
        <p14:creationId xmlns:p14="http://schemas.microsoft.com/office/powerpoint/2010/main" val="4034969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0800000">
            <a:off x="391886" y="1725321"/>
            <a:ext cx="11344819" cy="3052418"/>
          </a:xfrm>
          <a:prstGeom prst="rect">
            <a:avLst/>
          </a:prstGeom>
        </p:spPr>
      </p:pic>
      <p:sp>
        <p:nvSpPr>
          <p:cNvPr id="5" name="Rounded Rectangle 4"/>
          <p:cNvSpPr/>
          <p:nvPr/>
        </p:nvSpPr>
        <p:spPr>
          <a:xfrm>
            <a:off x="1132115" y="309154"/>
            <a:ext cx="3448593" cy="1965960"/>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atin typeface="Twinkl Cursive Unlooped" panose="02000000000000000000" pitchFamily="2" charset="0"/>
              </a:rPr>
              <a:t>What material is it made of?</a:t>
            </a:r>
            <a:endParaRPr lang="en-GB" sz="3600" b="1" dirty="0">
              <a:latin typeface="Twinkl Cursive Unlooped" panose="02000000000000000000" pitchFamily="2" charset="0"/>
            </a:endParaRPr>
          </a:p>
        </p:txBody>
      </p:sp>
      <p:sp>
        <p:nvSpPr>
          <p:cNvPr id="6" name="Rounded Rectangle 5"/>
          <p:cNvSpPr/>
          <p:nvPr/>
        </p:nvSpPr>
        <p:spPr>
          <a:xfrm>
            <a:off x="7310847" y="340723"/>
            <a:ext cx="3609701" cy="1902822"/>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atin typeface="Twinkl Cursive Unlooped" panose="02000000000000000000" pitchFamily="2" charset="0"/>
              </a:rPr>
              <a:t>Where does the material come from?</a:t>
            </a:r>
            <a:endParaRPr lang="en-GB" sz="3600" b="1" dirty="0">
              <a:latin typeface="Twinkl Cursive Unlooped" panose="02000000000000000000" pitchFamily="2" charset="0"/>
            </a:endParaRPr>
          </a:p>
        </p:txBody>
      </p:sp>
      <p:sp>
        <p:nvSpPr>
          <p:cNvPr id="7" name="Rounded Rectangle 6"/>
          <p:cNvSpPr/>
          <p:nvPr/>
        </p:nvSpPr>
        <p:spPr>
          <a:xfrm>
            <a:off x="1132115" y="4227946"/>
            <a:ext cx="9788433" cy="1965960"/>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atin typeface="Twinkl Cursive Unlooped" panose="02000000000000000000" pitchFamily="2" charset="0"/>
              </a:rPr>
              <a:t>It is cut into blocks of wood, then cut to size, polished and marked to make a ruler.</a:t>
            </a:r>
            <a:endParaRPr lang="en-GB" sz="3600" b="1" dirty="0">
              <a:latin typeface="Twinkl Cursive Unlooped" panose="02000000000000000000" pitchFamily="2" charset="0"/>
            </a:endParaRPr>
          </a:p>
        </p:txBody>
      </p:sp>
    </p:spTree>
    <p:extLst>
      <p:ext uri="{BB962C8B-B14F-4D97-AF65-F5344CB8AC3E}">
        <p14:creationId xmlns:p14="http://schemas.microsoft.com/office/powerpoint/2010/main" val="38169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4232" y="1661490"/>
            <a:ext cx="10719029" cy="4946546"/>
          </a:xfrm>
          <a:prstGeom prst="rect">
            <a:avLst/>
          </a:prstGeom>
        </p:spPr>
      </p:pic>
      <p:sp>
        <p:nvSpPr>
          <p:cNvPr id="5" name="Rounded Rectangle 4"/>
          <p:cNvSpPr/>
          <p:nvPr/>
        </p:nvSpPr>
        <p:spPr>
          <a:xfrm>
            <a:off x="3409404" y="420189"/>
            <a:ext cx="5268687" cy="1156063"/>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atin typeface="Twinkl Cursive Unlooped" panose="02000000000000000000" pitchFamily="2" charset="0"/>
              </a:rPr>
              <a:t>In pairs…</a:t>
            </a:r>
            <a:endParaRPr lang="en-GB" sz="3600" b="1" dirty="0">
              <a:latin typeface="Twinkl Cursive Unlooped" panose="02000000000000000000" pitchFamily="2" charset="0"/>
            </a:endParaRPr>
          </a:p>
        </p:txBody>
      </p:sp>
    </p:spTree>
    <p:extLst>
      <p:ext uri="{BB962C8B-B14F-4D97-AF65-F5344CB8AC3E}">
        <p14:creationId xmlns:p14="http://schemas.microsoft.com/office/powerpoint/2010/main" val="364702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90653" y="472440"/>
            <a:ext cx="6897188" cy="1478280"/>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atin typeface="Twinkl Cursive Unlooped" panose="02000000000000000000" pitchFamily="2" charset="0"/>
              </a:rPr>
              <a:t>Describe the </a:t>
            </a:r>
            <a:r>
              <a:rPr lang="en-GB" sz="3600" b="1" dirty="0" smtClean="0">
                <a:latin typeface="Twinkl Cursive Unlooped" panose="02000000000000000000" pitchFamily="2" charset="0"/>
              </a:rPr>
              <a:t>properties of the materials</a:t>
            </a:r>
            <a:r>
              <a:rPr lang="en-GB" sz="3600" b="1" dirty="0" smtClean="0">
                <a:latin typeface="Twinkl Cursive Unlooped" panose="02000000000000000000" pitchFamily="2" charset="0"/>
              </a:rPr>
              <a:t>…</a:t>
            </a:r>
            <a:endParaRPr lang="en-GB" sz="3600" b="1" dirty="0">
              <a:latin typeface="Twinkl Cursive Unlooped" panose="02000000000000000000" pitchFamily="2" charset="0"/>
            </a:endParaRPr>
          </a:p>
        </p:txBody>
      </p:sp>
      <p:sp>
        <p:nvSpPr>
          <p:cNvPr id="5" name="TextBox 4"/>
          <p:cNvSpPr txBox="1"/>
          <p:nvPr/>
        </p:nvSpPr>
        <p:spPr>
          <a:xfrm>
            <a:off x="836022" y="2629989"/>
            <a:ext cx="1271451" cy="584775"/>
          </a:xfrm>
          <a:prstGeom prst="rect">
            <a:avLst/>
          </a:prstGeom>
          <a:noFill/>
        </p:spPr>
        <p:txBody>
          <a:bodyPr wrap="square" rtlCol="0">
            <a:spAutoFit/>
          </a:bodyPr>
          <a:lstStyle/>
          <a:p>
            <a:r>
              <a:rPr lang="en-GB" sz="3200" b="1" dirty="0" smtClean="0">
                <a:latin typeface="Twinkl Cursive Unlooped" panose="02000000000000000000" pitchFamily="2" charset="0"/>
              </a:rPr>
              <a:t>Hard</a:t>
            </a:r>
            <a:endParaRPr lang="en-GB" sz="3200" b="1" dirty="0">
              <a:latin typeface="Twinkl Cursive Unlooped" panose="02000000000000000000" pitchFamily="2" charset="0"/>
            </a:endParaRPr>
          </a:p>
        </p:txBody>
      </p:sp>
      <p:sp>
        <p:nvSpPr>
          <p:cNvPr id="6" name="TextBox 5"/>
          <p:cNvSpPr txBox="1"/>
          <p:nvPr/>
        </p:nvSpPr>
        <p:spPr>
          <a:xfrm>
            <a:off x="3705496" y="2782389"/>
            <a:ext cx="1271451" cy="584775"/>
          </a:xfrm>
          <a:prstGeom prst="rect">
            <a:avLst/>
          </a:prstGeom>
          <a:noFill/>
        </p:spPr>
        <p:txBody>
          <a:bodyPr wrap="square" rtlCol="0">
            <a:spAutoFit/>
          </a:bodyPr>
          <a:lstStyle/>
          <a:p>
            <a:r>
              <a:rPr lang="en-GB" sz="3200" b="1" dirty="0" smtClean="0">
                <a:latin typeface="Twinkl Cursive Unlooped" panose="02000000000000000000" pitchFamily="2" charset="0"/>
              </a:rPr>
              <a:t>Soft</a:t>
            </a:r>
            <a:endParaRPr lang="en-GB" sz="3200" b="1" dirty="0">
              <a:latin typeface="Twinkl Cursive Unlooped" panose="02000000000000000000" pitchFamily="2" charset="0"/>
            </a:endParaRPr>
          </a:p>
        </p:txBody>
      </p:sp>
      <p:sp>
        <p:nvSpPr>
          <p:cNvPr id="7" name="TextBox 6"/>
          <p:cNvSpPr txBox="1"/>
          <p:nvPr/>
        </p:nvSpPr>
        <p:spPr>
          <a:xfrm>
            <a:off x="3940628" y="5619386"/>
            <a:ext cx="1528355" cy="584775"/>
          </a:xfrm>
          <a:prstGeom prst="rect">
            <a:avLst/>
          </a:prstGeom>
          <a:noFill/>
        </p:spPr>
        <p:txBody>
          <a:bodyPr wrap="square" rtlCol="0">
            <a:spAutoFit/>
          </a:bodyPr>
          <a:lstStyle/>
          <a:p>
            <a:r>
              <a:rPr lang="en-GB" sz="3200" b="1" dirty="0" smtClean="0">
                <a:latin typeface="Twinkl Cursive Unlooped" panose="02000000000000000000" pitchFamily="2" charset="0"/>
              </a:rPr>
              <a:t>Strong</a:t>
            </a:r>
            <a:endParaRPr lang="en-GB" sz="3200" b="1" dirty="0">
              <a:latin typeface="Twinkl Cursive Unlooped" panose="02000000000000000000" pitchFamily="2" charset="0"/>
            </a:endParaRPr>
          </a:p>
        </p:txBody>
      </p:sp>
      <p:sp>
        <p:nvSpPr>
          <p:cNvPr id="8" name="TextBox 7"/>
          <p:cNvSpPr txBox="1"/>
          <p:nvPr/>
        </p:nvSpPr>
        <p:spPr>
          <a:xfrm>
            <a:off x="9387841" y="2618227"/>
            <a:ext cx="1271451" cy="584775"/>
          </a:xfrm>
          <a:prstGeom prst="rect">
            <a:avLst/>
          </a:prstGeom>
          <a:noFill/>
        </p:spPr>
        <p:txBody>
          <a:bodyPr wrap="square" rtlCol="0">
            <a:spAutoFit/>
          </a:bodyPr>
          <a:lstStyle/>
          <a:p>
            <a:r>
              <a:rPr lang="en-GB" sz="3200" b="1" dirty="0" smtClean="0">
                <a:latin typeface="Twinkl Cursive Unlooped" panose="02000000000000000000" pitchFamily="2" charset="0"/>
              </a:rPr>
              <a:t>Weak</a:t>
            </a:r>
            <a:endParaRPr lang="en-GB" sz="3200" b="1" dirty="0">
              <a:latin typeface="Twinkl Cursive Unlooped" panose="02000000000000000000" pitchFamily="2" charset="0"/>
            </a:endParaRPr>
          </a:p>
        </p:txBody>
      </p:sp>
      <p:sp>
        <p:nvSpPr>
          <p:cNvPr id="9" name="TextBox 8"/>
          <p:cNvSpPr txBox="1"/>
          <p:nvPr/>
        </p:nvSpPr>
        <p:spPr>
          <a:xfrm>
            <a:off x="1233491" y="3917556"/>
            <a:ext cx="2778034" cy="1077218"/>
          </a:xfrm>
          <a:prstGeom prst="rect">
            <a:avLst/>
          </a:prstGeom>
          <a:noFill/>
        </p:spPr>
        <p:txBody>
          <a:bodyPr wrap="square" rtlCol="0">
            <a:spAutoFit/>
          </a:bodyPr>
          <a:lstStyle/>
          <a:p>
            <a:pPr algn="ctr"/>
            <a:r>
              <a:rPr lang="en-GB" sz="3200" b="1" dirty="0" smtClean="0">
                <a:latin typeface="Twinkl Cursive Unlooped" panose="02000000000000000000" pitchFamily="2" charset="0"/>
              </a:rPr>
              <a:t>Transparent</a:t>
            </a:r>
          </a:p>
          <a:p>
            <a:pPr algn="ctr"/>
            <a:r>
              <a:rPr lang="en-GB" sz="3200" b="1" dirty="0" smtClean="0">
                <a:latin typeface="Twinkl Cursive Unlooped" panose="02000000000000000000" pitchFamily="2" charset="0"/>
              </a:rPr>
              <a:t>(See-through)</a:t>
            </a:r>
            <a:endParaRPr lang="en-GB" sz="3200" b="1" dirty="0">
              <a:latin typeface="Twinkl Cursive Unlooped" panose="02000000000000000000" pitchFamily="2" charset="0"/>
            </a:endParaRPr>
          </a:p>
        </p:txBody>
      </p:sp>
      <p:sp>
        <p:nvSpPr>
          <p:cNvPr id="10" name="TextBox 9"/>
          <p:cNvSpPr txBox="1"/>
          <p:nvPr/>
        </p:nvSpPr>
        <p:spPr>
          <a:xfrm>
            <a:off x="7726677" y="3753092"/>
            <a:ext cx="3653247" cy="1077218"/>
          </a:xfrm>
          <a:prstGeom prst="rect">
            <a:avLst/>
          </a:prstGeom>
          <a:noFill/>
        </p:spPr>
        <p:txBody>
          <a:bodyPr wrap="square" rtlCol="0">
            <a:spAutoFit/>
          </a:bodyPr>
          <a:lstStyle/>
          <a:p>
            <a:pPr algn="ctr"/>
            <a:r>
              <a:rPr lang="en-GB" sz="3200" b="1" dirty="0" smtClean="0">
                <a:latin typeface="Twinkl Cursive Unlooped" panose="02000000000000000000" pitchFamily="2" charset="0"/>
              </a:rPr>
              <a:t>Opaque </a:t>
            </a:r>
          </a:p>
          <a:p>
            <a:pPr algn="ctr"/>
            <a:r>
              <a:rPr lang="en-GB" sz="3200" b="1" dirty="0" smtClean="0">
                <a:latin typeface="Twinkl Cursive Unlooped" panose="02000000000000000000" pitchFamily="2" charset="0"/>
              </a:rPr>
              <a:t>(Not see-through)</a:t>
            </a:r>
            <a:endParaRPr lang="en-GB" sz="3200" b="1" dirty="0">
              <a:latin typeface="Twinkl Cursive Unlooped" panose="02000000000000000000" pitchFamily="2" charset="0"/>
            </a:endParaRPr>
          </a:p>
        </p:txBody>
      </p:sp>
      <p:sp>
        <p:nvSpPr>
          <p:cNvPr id="11" name="TextBox 10"/>
          <p:cNvSpPr txBox="1"/>
          <p:nvPr/>
        </p:nvSpPr>
        <p:spPr>
          <a:xfrm>
            <a:off x="4976947" y="3660224"/>
            <a:ext cx="1741713" cy="1077218"/>
          </a:xfrm>
          <a:prstGeom prst="rect">
            <a:avLst/>
          </a:prstGeom>
          <a:noFill/>
        </p:spPr>
        <p:txBody>
          <a:bodyPr wrap="square" rtlCol="0">
            <a:spAutoFit/>
          </a:bodyPr>
          <a:lstStyle/>
          <a:p>
            <a:pPr algn="ctr"/>
            <a:r>
              <a:rPr lang="en-GB" sz="3200" b="1" dirty="0" smtClean="0">
                <a:latin typeface="Twinkl Cursive Unlooped" panose="02000000000000000000" pitchFamily="2" charset="0"/>
              </a:rPr>
              <a:t>Flexible (Bendy)</a:t>
            </a:r>
            <a:endParaRPr lang="en-GB" sz="3200" b="1" dirty="0">
              <a:latin typeface="Twinkl Cursive Unlooped" panose="02000000000000000000" pitchFamily="2" charset="0"/>
            </a:endParaRPr>
          </a:p>
        </p:txBody>
      </p:sp>
      <p:sp>
        <p:nvSpPr>
          <p:cNvPr id="12" name="TextBox 11"/>
          <p:cNvSpPr txBox="1"/>
          <p:nvPr/>
        </p:nvSpPr>
        <p:spPr>
          <a:xfrm>
            <a:off x="10306592" y="1157182"/>
            <a:ext cx="1371602" cy="584775"/>
          </a:xfrm>
          <a:prstGeom prst="rect">
            <a:avLst/>
          </a:prstGeom>
          <a:noFill/>
        </p:spPr>
        <p:txBody>
          <a:bodyPr wrap="square" rtlCol="0">
            <a:spAutoFit/>
          </a:bodyPr>
          <a:lstStyle/>
          <a:p>
            <a:r>
              <a:rPr lang="en-GB" sz="3200" b="1" dirty="0" smtClean="0">
                <a:latin typeface="Twinkl Cursive Unlooped" panose="02000000000000000000" pitchFamily="2" charset="0"/>
              </a:rPr>
              <a:t>Rough</a:t>
            </a:r>
            <a:endParaRPr lang="en-GB" sz="3200" b="1" dirty="0">
              <a:latin typeface="Twinkl Cursive Unlooped" panose="02000000000000000000" pitchFamily="2" charset="0"/>
            </a:endParaRPr>
          </a:p>
        </p:txBody>
      </p:sp>
      <p:sp>
        <p:nvSpPr>
          <p:cNvPr id="14" name="TextBox 13"/>
          <p:cNvSpPr txBox="1"/>
          <p:nvPr/>
        </p:nvSpPr>
        <p:spPr>
          <a:xfrm>
            <a:off x="6085112" y="2410302"/>
            <a:ext cx="1641566" cy="584775"/>
          </a:xfrm>
          <a:prstGeom prst="rect">
            <a:avLst/>
          </a:prstGeom>
          <a:noFill/>
        </p:spPr>
        <p:txBody>
          <a:bodyPr wrap="square" rtlCol="0">
            <a:spAutoFit/>
          </a:bodyPr>
          <a:lstStyle/>
          <a:p>
            <a:r>
              <a:rPr lang="en-GB" sz="3200" b="1" dirty="0" smtClean="0">
                <a:latin typeface="Twinkl Cursive Unlooped" panose="02000000000000000000" pitchFamily="2" charset="0"/>
              </a:rPr>
              <a:t>Smooth</a:t>
            </a:r>
            <a:endParaRPr lang="en-GB" sz="3200" b="1" dirty="0">
              <a:latin typeface="Twinkl Cursive Unlooped" panose="02000000000000000000" pitchFamily="2" charset="0"/>
            </a:endParaRPr>
          </a:p>
        </p:txBody>
      </p:sp>
      <p:sp>
        <p:nvSpPr>
          <p:cNvPr id="15" name="TextBox 14"/>
          <p:cNvSpPr txBox="1"/>
          <p:nvPr/>
        </p:nvSpPr>
        <p:spPr>
          <a:xfrm>
            <a:off x="9834153" y="5417791"/>
            <a:ext cx="1271451" cy="584775"/>
          </a:xfrm>
          <a:prstGeom prst="rect">
            <a:avLst/>
          </a:prstGeom>
          <a:noFill/>
        </p:spPr>
        <p:txBody>
          <a:bodyPr wrap="square" rtlCol="0">
            <a:spAutoFit/>
          </a:bodyPr>
          <a:lstStyle/>
          <a:p>
            <a:r>
              <a:rPr lang="en-GB" sz="3200" b="1" dirty="0" smtClean="0">
                <a:latin typeface="Twinkl Cursive Unlooped" panose="02000000000000000000" pitchFamily="2" charset="0"/>
              </a:rPr>
              <a:t>Flat</a:t>
            </a:r>
            <a:endParaRPr lang="en-GB" sz="3200" b="1" dirty="0">
              <a:latin typeface="Twinkl Cursive Unlooped" panose="02000000000000000000" pitchFamily="2" charset="0"/>
            </a:endParaRPr>
          </a:p>
        </p:txBody>
      </p:sp>
      <p:sp>
        <p:nvSpPr>
          <p:cNvPr id="16" name="TextBox 15"/>
          <p:cNvSpPr txBox="1"/>
          <p:nvPr/>
        </p:nvSpPr>
        <p:spPr>
          <a:xfrm>
            <a:off x="1128303" y="5641831"/>
            <a:ext cx="1557748" cy="584775"/>
          </a:xfrm>
          <a:prstGeom prst="rect">
            <a:avLst/>
          </a:prstGeom>
          <a:noFill/>
        </p:spPr>
        <p:txBody>
          <a:bodyPr wrap="square" rtlCol="0">
            <a:spAutoFit/>
          </a:bodyPr>
          <a:lstStyle/>
          <a:p>
            <a:r>
              <a:rPr lang="en-GB" sz="3200" b="1" dirty="0" smtClean="0">
                <a:latin typeface="Twinkl Cursive Unlooped" panose="02000000000000000000" pitchFamily="2" charset="0"/>
              </a:rPr>
              <a:t>Bumpy</a:t>
            </a:r>
            <a:endParaRPr lang="en-GB" sz="3200" b="1" dirty="0">
              <a:latin typeface="Twinkl Cursive Unlooped" panose="02000000000000000000" pitchFamily="2" charset="0"/>
            </a:endParaRPr>
          </a:p>
        </p:txBody>
      </p:sp>
      <p:sp>
        <p:nvSpPr>
          <p:cNvPr id="17" name="TextBox 16"/>
          <p:cNvSpPr txBox="1"/>
          <p:nvPr/>
        </p:nvSpPr>
        <p:spPr>
          <a:xfrm>
            <a:off x="559805" y="1211580"/>
            <a:ext cx="1347372" cy="584775"/>
          </a:xfrm>
          <a:prstGeom prst="rect">
            <a:avLst/>
          </a:prstGeom>
          <a:noFill/>
        </p:spPr>
        <p:txBody>
          <a:bodyPr wrap="square" rtlCol="0">
            <a:spAutoFit/>
          </a:bodyPr>
          <a:lstStyle/>
          <a:p>
            <a:r>
              <a:rPr lang="en-GB" sz="3200" b="1" dirty="0" smtClean="0">
                <a:latin typeface="Twinkl Cursive Unlooped" panose="02000000000000000000" pitchFamily="2" charset="0"/>
              </a:rPr>
              <a:t>Sharp</a:t>
            </a:r>
            <a:endParaRPr lang="en-GB" sz="3200" b="1" dirty="0">
              <a:latin typeface="Twinkl Cursive Unlooped" panose="02000000000000000000" pitchFamily="2" charset="0"/>
            </a:endParaRPr>
          </a:p>
        </p:txBody>
      </p:sp>
      <p:sp>
        <p:nvSpPr>
          <p:cNvPr id="18" name="TextBox 17"/>
          <p:cNvSpPr txBox="1"/>
          <p:nvPr/>
        </p:nvSpPr>
        <p:spPr>
          <a:xfrm>
            <a:off x="6844935" y="5610440"/>
            <a:ext cx="1271451" cy="584775"/>
          </a:xfrm>
          <a:prstGeom prst="rect">
            <a:avLst/>
          </a:prstGeom>
          <a:noFill/>
        </p:spPr>
        <p:txBody>
          <a:bodyPr wrap="square" rtlCol="0">
            <a:spAutoFit/>
          </a:bodyPr>
          <a:lstStyle/>
          <a:p>
            <a:r>
              <a:rPr lang="en-GB" sz="3200" b="1" dirty="0" smtClean="0">
                <a:latin typeface="Twinkl Cursive Unlooped" panose="02000000000000000000" pitchFamily="2" charset="0"/>
              </a:rPr>
              <a:t>Blunt</a:t>
            </a:r>
            <a:endParaRPr lang="en-GB" sz="3200" b="1" dirty="0">
              <a:latin typeface="Twinkl Cursive Unlooped" panose="02000000000000000000" pitchFamily="2" charset="0"/>
            </a:endParaRPr>
          </a:p>
        </p:txBody>
      </p:sp>
    </p:spTree>
    <p:extLst>
      <p:ext uri="{BB962C8B-B14F-4D97-AF65-F5344CB8AC3E}">
        <p14:creationId xmlns:p14="http://schemas.microsoft.com/office/powerpoint/2010/main" val="3335206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5590" y="637904"/>
            <a:ext cx="8760821" cy="543196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Twinkl Cursive Unlooped" panose="02000000000000000000" pitchFamily="2" charset="0"/>
              </a:rPr>
              <a:t>C</a:t>
            </a:r>
            <a:r>
              <a:rPr lang="en-GB" sz="3600" b="1" dirty="0" smtClean="0">
                <a:latin typeface="Twinkl Cursive Unlooped" panose="02000000000000000000" pitchFamily="2" charset="0"/>
              </a:rPr>
              <a:t>hoose an object which is made from a material you want to think more about. </a:t>
            </a:r>
          </a:p>
          <a:p>
            <a:pPr algn="ctr"/>
            <a:endParaRPr lang="en-GB" sz="3600" b="1" dirty="0">
              <a:latin typeface="Twinkl Cursive Unlooped" panose="02000000000000000000" pitchFamily="2" charset="0"/>
            </a:endParaRPr>
          </a:p>
          <a:p>
            <a:pPr algn="ctr"/>
            <a:r>
              <a:rPr lang="en-GB" sz="3600" b="1" dirty="0" smtClean="0">
                <a:latin typeface="Twinkl Cursive Unlooped" panose="02000000000000000000" pitchFamily="2" charset="0"/>
              </a:rPr>
              <a:t>We are going to write a song about your chosen material!</a:t>
            </a:r>
            <a:endParaRPr lang="en-GB" sz="3600" b="1" dirty="0">
              <a:latin typeface="Twinkl Cursive Unlooped" panose="02000000000000000000" pitchFamily="2" charset="0"/>
            </a:endParaRPr>
          </a:p>
        </p:txBody>
      </p:sp>
    </p:spTree>
    <p:extLst>
      <p:ext uri="{BB962C8B-B14F-4D97-AF65-F5344CB8AC3E}">
        <p14:creationId xmlns:p14="http://schemas.microsoft.com/office/powerpoint/2010/main" val="312088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2290354" y="449354"/>
            <a:ext cx="7571694" cy="6040435"/>
          </a:xfrm>
          <a:prstGeom prst="rect">
            <a:avLst/>
          </a:prstGeom>
        </p:spPr>
      </p:pic>
    </p:spTree>
    <p:extLst>
      <p:ext uri="{BB962C8B-B14F-4D97-AF65-F5344CB8AC3E}">
        <p14:creationId xmlns:p14="http://schemas.microsoft.com/office/powerpoint/2010/main" val="71335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48595" y="437606"/>
            <a:ext cx="4850673" cy="990599"/>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atin typeface="Twinkl Cursive Unlooped" panose="02000000000000000000" pitchFamily="2" charset="0"/>
              </a:rPr>
              <a:t>Example Song</a:t>
            </a:r>
            <a:endParaRPr lang="en-GB" sz="3600" b="1" dirty="0">
              <a:latin typeface="Twinkl Cursive Unlooped" panose="02000000000000000000" pitchFamily="2" charset="0"/>
            </a:endParaRPr>
          </a:p>
        </p:txBody>
      </p:sp>
      <p:sp>
        <p:nvSpPr>
          <p:cNvPr id="3" name="TextBox 2"/>
          <p:cNvSpPr txBox="1"/>
          <p:nvPr/>
        </p:nvSpPr>
        <p:spPr>
          <a:xfrm>
            <a:off x="2705239" y="1647008"/>
            <a:ext cx="6337384" cy="4862870"/>
          </a:xfrm>
          <a:prstGeom prst="rect">
            <a:avLst/>
          </a:prstGeom>
          <a:noFill/>
        </p:spPr>
        <p:txBody>
          <a:bodyPr wrap="square" rtlCol="0">
            <a:spAutoFit/>
          </a:bodyPr>
          <a:lstStyle/>
          <a:p>
            <a:pPr algn="ctr"/>
            <a:r>
              <a:rPr lang="en-GB" sz="3200" b="1" dirty="0" smtClean="0">
                <a:latin typeface="Twinkl Cursive Unlooped" panose="02000000000000000000" pitchFamily="2" charset="0"/>
              </a:rPr>
              <a:t>Wooden table,</a:t>
            </a:r>
          </a:p>
          <a:p>
            <a:pPr algn="ctr"/>
            <a:r>
              <a:rPr lang="en-GB" sz="3200" b="1" dirty="0" smtClean="0">
                <a:latin typeface="Twinkl Cursive Unlooped" panose="02000000000000000000" pitchFamily="2" charset="0"/>
              </a:rPr>
              <a:t>Wooden table,</a:t>
            </a:r>
          </a:p>
          <a:p>
            <a:pPr algn="ctr"/>
            <a:endParaRPr lang="en-GB" b="1" dirty="0" smtClean="0">
              <a:latin typeface="Twinkl Cursive Unlooped" panose="02000000000000000000" pitchFamily="2" charset="0"/>
            </a:endParaRPr>
          </a:p>
          <a:p>
            <a:pPr algn="ctr"/>
            <a:r>
              <a:rPr lang="en-GB" sz="3200" b="1" dirty="0" smtClean="0">
                <a:latin typeface="Twinkl Cursive Unlooped" panose="02000000000000000000" pitchFamily="2" charset="0"/>
              </a:rPr>
              <a:t>Flat and smooth,</a:t>
            </a:r>
          </a:p>
          <a:p>
            <a:pPr algn="ctr"/>
            <a:r>
              <a:rPr lang="en-GB" sz="3200" b="1" dirty="0" smtClean="0">
                <a:latin typeface="Twinkl Cursive Unlooped" panose="02000000000000000000" pitchFamily="2" charset="0"/>
              </a:rPr>
              <a:t>Flat and smooth,</a:t>
            </a:r>
          </a:p>
          <a:p>
            <a:pPr algn="ctr"/>
            <a:endParaRPr lang="en-GB" b="1" dirty="0">
              <a:latin typeface="Twinkl Cursive Unlooped" panose="02000000000000000000" pitchFamily="2" charset="0"/>
            </a:endParaRPr>
          </a:p>
          <a:p>
            <a:pPr algn="ctr"/>
            <a:r>
              <a:rPr lang="en-GB" sz="3200" b="1" dirty="0" smtClean="0">
                <a:latin typeface="Twinkl Cursive Unlooped" panose="02000000000000000000" pitchFamily="2" charset="0"/>
              </a:rPr>
              <a:t>Strong, </a:t>
            </a:r>
            <a:r>
              <a:rPr lang="en-GB" sz="3200" b="1" dirty="0">
                <a:latin typeface="Twinkl Cursive Unlooped" panose="02000000000000000000" pitchFamily="2" charset="0"/>
              </a:rPr>
              <a:t>o</a:t>
            </a:r>
            <a:r>
              <a:rPr lang="en-GB" sz="3200" b="1" dirty="0" smtClean="0">
                <a:latin typeface="Twinkl Cursive Unlooped" panose="02000000000000000000" pitchFamily="2" charset="0"/>
              </a:rPr>
              <a:t>paque and hard,</a:t>
            </a:r>
          </a:p>
          <a:p>
            <a:pPr algn="ctr"/>
            <a:r>
              <a:rPr lang="en-GB" sz="3200" b="1" dirty="0" smtClean="0">
                <a:latin typeface="Twinkl Cursive Unlooped" panose="02000000000000000000" pitchFamily="2" charset="0"/>
              </a:rPr>
              <a:t>Strong, opaque and hard, </a:t>
            </a:r>
          </a:p>
          <a:p>
            <a:pPr algn="ctr"/>
            <a:endParaRPr lang="en-GB" b="1" dirty="0">
              <a:latin typeface="Twinkl Cursive Unlooped" panose="02000000000000000000" pitchFamily="2" charset="0"/>
            </a:endParaRPr>
          </a:p>
          <a:p>
            <a:pPr algn="ctr"/>
            <a:r>
              <a:rPr lang="en-GB" sz="3200" b="1" dirty="0" smtClean="0">
                <a:latin typeface="Twinkl Cursive Unlooped" panose="02000000000000000000" pitchFamily="2" charset="0"/>
              </a:rPr>
              <a:t>Not flexible!</a:t>
            </a:r>
          </a:p>
          <a:p>
            <a:pPr algn="ctr"/>
            <a:r>
              <a:rPr lang="en-GB" sz="3200" b="1" dirty="0" smtClean="0">
                <a:latin typeface="Twinkl Cursive Unlooped" panose="02000000000000000000" pitchFamily="2" charset="0"/>
              </a:rPr>
              <a:t>Not flexible!</a:t>
            </a:r>
            <a:endParaRPr lang="en-GB" sz="3200" b="1" dirty="0">
              <a:latin typeface="Twinkl Cursive Unlooped" panose="02000000000000000000" pitchFamily="2" charset="0"/>
            </a:endParaRPr>
          </a:p>
        </p:txBody>
      </p:sp>
    </p:spTree>
    <p:extLst>
      <p:ext uri="{BB962C8B-B14F-4D97-AF65-F5344CB8AC3E}">
        <p14:creationId xmlns:p14="http://schemas.microsoft.com/office/powerpoint/2010/main" val="2092837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82836" y="1637211"/>
            <a:ext cx="5947954" cy="3352801"/>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Twinkl Cursive Unlooped" panose="02000000000000000000" pitchFamily="2" charset="0"/>
              </a:rPr>
              <a:t>Who would like to share their song?</a:t>
            </a:r>
            <a:endParaRPr lang="en-GB" sz="4400" b="1" dirty="0">
              <a:latin typeface="Twinkl Cursive Unlooped" panose="02000000000000000000" pitchFamily="2" charset="0"/>
            </a:endParaRPr>
          </a:p>
        </p:txBody>
      </p:sp>
    </p:spTree>
    <p:extLst>
      <p:ext uri="{BB962C8B-B14F-4D97-AF65-F5344CB8AC3E}">
        <p14:creationId xmlns:p14="http://schemas.microsoft.com/office/powerpoint/2010/main" val="2809439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1" y="611777"/>
            <a:ext cx="7924800" cy="1802674"/>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Twinkl Cursive Unlooped" panose="02000000000000000000" pitchFamily="2" charset="0"/>
              </a:rPr>
              <a:t>LO: 3) </a:t>
            </a:r>
            <a:endParaRPr lang="en-GB" sz="2800" b="1" dirty="0">
              <a:latin typeface="Twinkl Cursive Unlooped" panose="02000000000000000000" pitchFamily="2" charset="0"/>
            </a:endParaRPr>
          </a:p>
        </p:txBody>
      </p:sp>
      <p:pic>
        <p:nvPicPr>
          <p:cNvPr id="3" name="Picture 2"/>
          <p:cNvPicPr>
            <a:picLocks noChangeAspect="1"/>
          </p:cNvPicPr>
          <p:nvPr/>
        </p:nvPicPr>
        <p:blipFill>
          <a:blip r:embed="rId2"/>
          <a:stretch>
            <a:fillRect/>
          </a:stretch>
        </p:blipFill>
        <p:spPr>
          <a:xfrm>
            <a:off x="2923243" y="2597936"/>
            <a:ext cx="6345515" cy="4074869"/>
          </a:xfrm>
          <a:prstGeom prst="rect">
            <a:avLst/>
          </a:prstGeom>
        </p:spPr>
      </p:pic>
    </p:spTree>
    <p:extLst>
      <p:ext uri="{BB962C8B-B14F-4D97-AF65-F5344CB8AC3E}">
        <p14:creationId xmlns:p14="http://schemas.microsoft.com/office/powerpoint/2010/main" val="2858564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33601" y="611777"/>
            <a:ext cx="7924800" cy="1802674"/>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Twinkl Cursive Unlooped" panose="02000000000000000000" pitchFamily="2" charset="0"/>
              </a:rPr>
              <a:t>LO: 1) To discuss, identify and label various materials.</a:t>
            </a:r>
            <a:endParaRPr lang="en-GB" sz="2800" b="1" dirty="0">
              <a:latin typeface="Twinkl Cursive Unlooped" panose="02000000000000000000" pitchFamily="2" charset="0"/>
            </a:endParaRPr>
          </a:p>
        </p:txBody>
      </p:sp>
      <p:pic>
        <p:nvPicPr>
          <p:cNvPr id="3" name="Picture 2"/>
          <p:cNvPicPr>
            <a:picLocks noChangeAspect="1"/>
          </p:cNvPicPr>
          <p:nvPr/>
        </p:nvPicPr>
        <p:blipFill>
          <a:blip r:embed="rId2"/>
          <a:stretch>
            <a:fillRect/>
          </a:stretch>
        </p:blipFill>
        <p:spPr>
          <a:xfrm>
            <a:off x="2923243" y="2597936"/>
            <a:ext cx="6345515" cy="4074869"/>
          </a:xfrm>
          <a:prstGeom prst="rect">
            <a:avLst/>
          </a:prstGeom>
        </p:spPr>
      </p:pic>
    </p:spTree>
    <p:extLst>
      <p:ext uri="{BB962C8B-B14F-4D97-AF65-F5344CB8AC3E}">
        <p14:creationId xmlns:p14="http://schemas.microsoft.com/office/powerpoint/2010/main" val="3845366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9842" y="3971109"/>
            <a:ext cx="7781021" cy="2451554"/>
          </a:xfrm>
          <a:prstGeom prst="rect">
            <a:avLst/>
          </a:prstGeom>
        </p:spPr>
      </p:pic>
      <p:sp>
        <p:nvSpPr>
          <p:cNvPr id="6" name="TextBox 5"/>
          <p:cNvSpPr txBox="1"/>
          <p:nvPr/>
        </p:nvSpPr>
        <p:spPr>
          <a:xfrm>
            <a:off x="1410786" y="2001934"/>
            <a:ext cx="9379131" cy="1908215"/>
          </a:xfrm>
          <a:prstGeom prst="rect">
            <a:avLst/>
          </a:prstGeom>
          <a:noFill/>
        </p:spPr>
        <p:txBody>
          <a:bodyPr wrap="square" rtlCol="0">
            <a:spAutoFit/>
          </a:bodyPr>
          <a:lstStyle/>
          <a:p>
            <a:r>
              <a:rPr lang="en-GB" sz="2000" dirty="0">
                <a:latin typeface="Twinkl Cursive Unlooped" panose="02000000000000000000" pitchFamily="2" charset="0"/>
              </a:rPr>
              <a:t>We use wood, metal, plastic, glass and fabric to make most everyday objects.</a:t>
            </a:r>
          </a:p>
          <a:p>
            <a:endParaRPr lang="en-GB" sz="2000" dirty="0">
              <a:latin typeface="Twinkl Cursive Unlooped" panose="02000000000000000000" pitchFamily="2" charset="0"/>
            </a:endParaRPr>
          </a:p>
          <a:p>
            <a:r>
              <a:rPr lang="en-GB" sz="2000" dirty="0">
                <a:latin typeface="Twinkl Cursive Unlooped" panose="02000000000000000000" pitchFamily="2" charset="0"/>
              </a:rPr>
              <a:t>Different materials have different properties.</a:t>
            </a:r>
          </a:p>
          <a:p>
            <a:endParaRPr lang="en-GB" sz="2000" dirty="0">
              <a:latin typeface="Twinkl Cursive Unlooped" panose="02000000000000000000" pitchFamily="2" charset="0"/>
            </a:endParaRPr>
          </a:p>
          <a:p>
            <a:r>
              <a:rPr lang="en-GB" sz="2000" dirty="0">
                <a:latin typeface="Twinkl Cursive Unlooped" panose="02000000000000000000" pitchFamily="2" charset="0"/>
              </a:rPr>
              <a:t>Materials can be natural or humanly-constructed.</a:t>
            </a:r>
          </a:p>
          <a:p>
            <a:endParaRPr lang="en-GB" dirty="0"/>
          </a:p>
        </p:txBody>
      </p:sp>
      <p:sp>
        <p:nvSpPr>
          <p:cNvPr id="7" name="Rounded Rectangle 6"/>
          <p:cNvSpPr/>
          <p:nvPr/>
        </p:nvSpPr>
        <p:spPr>
          <a:xfrm>
            <a:off x="4476205" y="463733"/>
            <a:ext cx="3091543" cy="1182188"/>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latin typeface="Twinkl Cursive Unlooped" panose="02000000000000000000" pitchFamily="2" charset="0"/>
              </a:rPr>
              <a:t>Materials</a:t>
            </a:r>
          </a:p>
        </p:txBody>
      </p:sp>
    </p:spTree>
    <p:extLst>
      <p:ext uri="{BB962C8B-B14F-4D97-AF65-F5344CB8AC3E}">
        <p14:creationId xmlns:p14="http://schemas.microsoft.com/office/powerpoint/2010/main" val="386589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76205" y="463733"/>
            <a:ext cx="3091543" cy="947056"/>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latin typeface="Twinkl Cursive Unlooped" panose="02000000000000000000" pitchFamily="2" charset="0"/>
              </a:rPr>
              <a:t>Wood</a:t>
            </a:r>
          </a:p>
        </p:txBody>
      </p:sp>
      <p:sp>
        <p:nvSpPr>
          <p:cNvPr id="5" name="TextBox 4"/>
          <p:cNvSpPr txBox="1"/>
          <p:nvPr/>
        </p:nvSpPr>
        <p:spPr>
          <a:xfrm>
            <a:off x="1410786" y="1636174"/>
            <a:ext cx="9379131" cy="1015663"/>
          </a:xfrm>
          <a:prstGeom prst="rect">
            <a:avLst/>
          </a:prstGeom>
          <a:noFill/>
        </p:spPr>
        <p:txBody>
          <a:bodyPr wrap="square" rtlCol="0">
            <a:spAutoFit/>
          </a:bodyPr>
          <a:lstStyle/>
          <a:p>
            <a:r>
              <a:rPr lang="en-GB" sz="2000" dirty="0" smtClean="0">
                <a:latin typeface="Twinkl Cursive Unlooped" panose="02000000000000000000" pitchFamily="2" charset="0"/>
              </a:rPr>
              <a:t>Wood </a:t>
            </a:r>
            <a:r>
              <a:rPr lang="en-GB" sz="2000" dirty="0">
                <a:latin typeface="Twinkl Cursive Unlooped" panose="02000000000000000000" pitchFamily="2" charset="0"/>
              </a:rPr>
              <a:t>is a natural material. It comes from trees.</a:t>
            </a:r>
          </a:p>
          <a:p>
            <a:endParaRPr lang="en-GB" sz="2000" dirty="0" smtClean="0">
              <a:latin typeface="Twinkl Cursive Unlooped" panose="02000000000000000000" pitchFamily="2" charset="0"/>
            </a:endParaRPr>
          </a:p>
          <a:p>
            <a:r>
              <a:rPr lang="en-GB" altLang="en-US" sz="2000" dirty="0">
                <a:latin typeface="Twinkl Cursive Unlooped" panose="02000000000000000000" pitchFamily="2" charset="0"/>
              </a:rPr>
              <a:t>A few things made from wood are: </a:t>
            </a:r>
          </a:p>
        </p:txBody>
      </p:sp>
      <p:sp>
        <p:nvSpPr>
          <p:cNvPr id="6" name="TextBox 5"/>
          <p:cNvSpPr txBox="1"/>
          <p:nvPr/>
        </p:nvSpPr>
        <p:spPr>
          <a:xfrm>
            <a:off x="1410785" y="3930883"/>
            <a:ext cx="9379131" cy="707886"/>
          </a:xfrm>
          <a:prstGeom prst="rect">
            <a:avLst/>
          </a:prstGeom>
          <a:noFill/>
        </p:spPr>
        <p:txBody>
          <a:bodyPr wrap="square" rtlCol="0">
            <a:spAutoFit/>
          </a:bodyPr>
          <a:lstStyle/>
          <a:p>
            <a:r>
              <a:rPr lang="en-GB" altLang="en-US" sz="2000" dirty="0">
                <a:latin typeface="Twinkl Cursive Unlooped" panose="02000000000000000000" pitchFamily="2" charset="0"/>
              </a:rPr>
              <a:t>Wood is used as it can be carved in to any shape, is strong and has a very nice appearance</a:t>
            </a:r>
            <a:r>
              <a:rPr lang="en-GB" altLang="en-US" sz="2000" dirty="0" smtClean="0">
                <a:latin typeface="Twinkl Cursive Unlooped" panose="02000000000000000000" pitchFamily="2" charset="0"/>
              </a:rPr>
              <a:t>.</a:t>
            </a:r>
            <a:endParaRPr lang="en-GB" altLang="en-US" sz="2000" dirty="0">
              <a:latin typeface="Twinkl Cursive Unlooped" panose="02000000000000000000" pitchFamily="2" charset="0"/>
            </a:endParaRPr>
          </a:p>
        </p:txBody>
      </p:sp>
      <p:pic>
        <p:nvPicPr>
          <p:cNvPr id="7" name="Picture 6"/>
          <p:cNvPicPr>
            <a:picLocks noChangeAspect="1"/>
          </p:cNvPicPr>
          <p:nvPr/>
        </p:nvPicPr>
        <p:blipFill>
          <a:blip r:embed="rId2"/>
          <a:stretch>
            <a:fillRect/>
          </a:stretch>
        </p:blipFill>
        <p:spPr>
          <a:xfrm>
            <a:off x="2479012" y="4406882"/>
            <a:ext cx="7242676" cy="2085013"/>
          </a:xfrm>
          <a:prstGeom prst="rect">
            <a:avLst/>
          </a:prstGeom>
        </p:spPr>
      </p:pic>
      <p:sp>
        <p:nvSpPr>
          <p:cNvPr id="8" name="Rounded Rectangle 7"/>
          <p:cNvSpPr/>
          <p:nvPr/>
        </p:nvSpPr>
        <p:spPr>
          <a:xfrm>
            <a:off x="1410785" y="2948461"/>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Furniture</a:t>
            </a:r>
          </a:p>
        </p:txBody>
      </p:sp>
      <p:sp>
        <p:nvSpPr>
          <p:cNvPr id="9" name="Rounded Rectangle 8"/>
          <p:cNvSpPr/>
          <p:nvPr/>
        </p:nvSpPr>
        <p:spPr>
          <a:xfrm>
            <a:off x="3757740" y="2945499"/>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Boats</a:t>
            </a:r>
          </a:p>
        </p:txBody>
      </p:sp>
      <p:sp>
        <p:nvSpPr>
          <p:cNvPr id="10" name="Rounded Rectangle 9"/>
          <p:cNvSpPr/>
          <p:nvPr/>
        </p:nvSpPr>
        <p:spPr>
          <a:xfrm>
            <a:off x="8521333" y="2928081"/>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Paper</a:t>
            </a:r>
          </a:p>
        </p:txBody>
      </p:sp>
      <p:sp>
        <p:nvSpPr>
          <p:cNvPr id="11" name="Rounded Rectangle 10"/>
          <p:cNvSpPr/>
          <p:nvPr/>
        </p:nvSpPr>
        <p:spPr>
          <a:xfrm>
            <a:off x="6100350" y="2928080"/>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Instruments</a:t>
            </a:r>
          </a:p>
        </p:txBody>
      </p:sp>
    </p:spTree>
    <p:extLst>
      <p:ext uri="{BB962C8B-B14F-4D97-AF65-F5344CB8AC3E}">
        <p14:creationId xmlns:p14="http://schemas.microsoft.com/office/powerpoint/2010/main" val="91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76205" y="463733"/>
            <a:ext cx="3091543" cy="947056"/>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latin typeface="Twinkl Cursive Unlooped" panose="02000000000000000000" pitchFamily="2" charset="0"/>
              </a:rPr>
              <a:t>Fabric</a:t>
            </a:r>
          </a:p>
        </p:txBody>
      </p:sp>
      <p:sp>
        <p:nvSpPr>
          <p:cNvPr id="5" name="TextBox 4"/>
          <p:cNvSpPr txBox="1"/>
          <p:nvPr/>
        </p:nvSpPr>
        <p:spPr>
          <a:xfrm>
            <a:off x="1410786" y="1636174"/>
            <a:ext cx="9379131" cy="1015663"/>
          </a:xfrm>
          <a:prstGeom prst="rect">
            <a:avLst/>
          </a:prstGeom>
          <a:noFill/>
        </p:spPr>
        <p:txBody>
          <a:bodyPr wrap="square" rtlCol="0">
            <a:spAutoFit/>
          </a:bodyPr>
          <a:lstStyle/>
          <a:p>
            <a:r>
              <a:rPr lang="en-GB" sz="2000" dirty="0">
                <a:latin typeface="Twinkl Cursive Unlooped" panose="02000000000000000000" pitchFamily="2" charset="0"/>
              </a:rPr>
              <a:t>Fabric comes from plants and animals.</a:t>
            </a:r>
          </a:p>
          <a:p>
            <a:endParaRPr lang="en-GB" sz="2000" dirty="0" smtClean="0">
              <a:latin typeface="Twinkl Cursive Unlooped" panose="02000000000000000000" pitchFamily="2" charset="0"/>
            </a:endParaRPr>
          </a:p>
          <a:p>
            <a:r>
              <a:rPr lang="en-GB" altLang="en-US" sz="2000" dirty="0">
                <a:latin typeface="Twinkl Cursive Unlooped" panose="02000000000000000000" pitchFamily="2" charset="0"/>
              </a:rPr>
              <a:t>A few things made from </a:t>
            </a:r>
            <a:r>
              <a:rPr lang="en-GB" altLang="en-US" sz="2000" dirty="0" smtClean="0">
                <a:latin typeface="Twinkl Cursive Unlooped" panose="02000000000000000000" pitchFamily="2" charset="0"/>
              </a:rPr>
              <a:t>fabric </a:t>
            </a:r>
            <a:r>
              <a:rPr lang="en-GB" altLang="en-US" sz="2000" dirty="0">
                <a:latin typeface="Twinkl Cursive Unlooped" panose="02000000000000000000" pitchFamily="2" charset="0"/>
              </a:rPr>
              <a:t>are: </a:t>
            </a:r>
          </a:p>
        </p:txBody>
      </p:sp>
      <p:sp>
        <p:nvSpPr>
          <p:cNvPr id="6" name="TextBox 5"/>
          <p:cNvSpPr txBox="1"/>
          <p:nvPr/>
        </p:nvSpPr>
        <p:spPr>
          <a:xfrm>
            <a:off x="1410785" y="3930883"/>
            <a:ext cx="8038015" cy="707886"/>
          </a:xfrm>
          <a:prstGeom prst="rect">
            <a:avLst/>
          </a:prstGeom>
          <a:noFill/>
        </p:spPr>
        <p:txBody>
          <a:bodyPr wrap="square" rtlCol="0">
            <a:spAutoFit/>
          </a:bodyPr>
          <a:lstStyle/>
          <a:p>
            <a:r>
              <a:rPr lang="en-GB" altLang="en-US" sz="2000" dirty="0">
                <a:latin typeface="Twinkl Cursive Unlooped" panose="02000000000000000000" pitchFamily="2" charset="0"/>
              </a:rPr>
              <a:t>Fabric is used as it is very light, warm, soft and </a:t>
            </a:r>
            <a:r>
              <a:rPr lang="en-GB" altLang="en-US" sz="2000" dirty="0" smtClean="0">
                <a:latin typeface="Twinkl Cursive Unlooped" panose="02000000000000000000" pitchFamily="2" charset="0"/>
              </a:rPr>
              <a:t>quite </a:t>
            </a:r>
            <a:r>
              <a:rPr lang="en-GB" altLang="en-US" sz="2000" dirty="0">
                <a:latin typeface="Twinkl Cursive Unlooped" panose="02000000000000000000" pitchFamily="2" charset="0"/>
              </a:rPr>
              <a:t>easy to produce and sew. </a:t>
            </a:r>
          </a:p>
        </p:txBody>
      </p:sp>
      <p:sp>
        <p:nvSpPr>
          <p:cNvPr id="8" name="Rounded Rectangle 7"/>
          <p:cNvSpPr/>
          <p:nvPr/>
        </p:nvSpPr>
        <p:spPr>
          <a:xfrm>
            <a:off x="1410785" y="2948461"/>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Curtain</a:t>
            </a:r>
          </a:p>
        </p:txBody>
      </p:sp>
      <p:sp>
        <p:nvSpPr>
          <p:cNvPr id="9" name="Rounded Rectangle 8"/>
          <p:cNvSpPr/>
          <p:nvPr/>
        </p:nvSpPr>
        <p:spPr>
          <a:xfrm>
            <a:off x="4323804" y="2948459"/>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Clothes</a:t>
            </a:r>
          </a:p>
        </p:txBody>
      </p:sp>
      <p:sp>
        <p:nvSpPr>
          <p:cNvPr id="11" name="Rounded Rectangle 10"/>
          <p:cNvSpPr/>
          <p:nvPr/>
        </p:nvSpPr>
        <p:spPr>
          <a:xfrm>
            <a:off x="7236823" y="2948460"/>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Towels</a:t>
            </a:r>
          </a:p>
        </p:txBody>
      </p:sp>
      <p:pic>
        <p:nvPicPr>
          <p:cNvPr id="2" name="Picture 1"/>
          <p:cNvPicPr>
            <a:picLocks noChangeAspect="1"/>
          </p:cNvPicPr>
          <p:nvPr/>
        </p:nvPicPr>
        <p:blipFill>
          <a:blip r:embed="rId2"/>
          <a:stretch>
            <a:fillRect/>
          </a:stretch>
        </p:blipFill>
        <p:spPr>
          <a:xfrm>
            <a:off x="3369105" y="4555369"/>
            <a:ext cx="5462489" cy="1944793"/>
          </a:xfrm>
          <a:prstGeom prst="rect">
            <a:avLst/>
          </a:prstGeom>
        </p:spPr>
      </p:pic>
      <p:pic>
        <p:nvPicPr>
          <p:cNvPr id="3" name="Picture 2"/>
          <p:cNvPicPr>
            <a:picLocks noChangeAspect="1"/>
          </p:cNvPicPr>
          <p:nvPr/>
        </p:nvPicPr>
        <p:blipFill>
          <a:blip r:embed="rId3"/>
          <a:stretch>
            <a:fillRect/>
          </a:stretch>
        </p:blipFill>
        <p:spPr>
          <a:xfrm>
            <a:off x="9448800" y="98769"/>
            <a:ext cx="3088611" cy="6557142"/>
          </a:xfrm>
          <a:prstGeom prst="rect">
            <a:avLst/>
          </a:prstGeom>
        </p:spPr>
      </p:pic>
    </p:spTree>
    <p:extLst>
      <p:ext uri="{BB962C8B-B14F-4D97-AF65-F5344CB8AC3E}">
        <p14:creationId xmlns:p14="http://schemas.microsoft.com/office/powerpoint/2010/main" val="9874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76205" y="463733"/>
            <a:ext cx="3091543" cy="947056"/>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latin typeface="Twinkl Cursive Unlooped" panose="02000000000000000000" pitchFamily="2" charset="0"/>
              </a:rPr>
              <a:t>Plastic</a:t>
            </a:r>
          </a:p>
        </p:txBody>
      </p:sp>
      <p:sp>
        <p:nvSpPr>
          <p:cNvPr id="5" name="TextBox 4"/>
          <p:cNvSpPr txBox="1"/>
          <p:nvPr/>
        </p:nvSpPr>
        <p:spPr>
          <a:xfrm>
            <a:off x="1410786" y="1636174"/>
            <a:ext cx="9379131" cy="1015663"/>
          </a:xfrm>
          <a:prstGeom prst="rect">
            <a:avLst/>
          </a:prstGeom>
          <a:noFill/>
        </p:spPr>
        <p:txBody>
          <a:bodyPr wrap="square" rtlCol="0">
            <a:spAutoFit/>
          </a:bodyPr>
          <a:lstStyle/>
          <a:p>
            <a:r>
              <a:rPr lang="en-GB" sz="2000" dirty="0">
                <a:latin typeface="Twinkl Cursive Unlooped" panose="02000000000000000000" pitchFamily="2" charset="0"/>
              </a:rPr>
              <a:t>Plastics are humanly-constructed, mostly from oil.</a:t>
            </a:r>
          </a:p>
          <a:p>
            <a:endParaRPr lang="en-GB" sz="2000" dirty="0" smtClean="0">
              <a:latin typeface="Twinkl Cursive Unlooped" panose="02000000000000000000" pitchFamily="2" charset="0"/>
            </a:endParaRPr>
          </a:p>
          <a:p>
            <a:r>
              <a:rPr lang="en-GB" altLang="en-US" sz="2000" dirty="0">
                <a:latin typeface="Twinkl Cursive Unlooped" panose="02000000000000000000" pitchFamily="2" charset="0"/>
              </a:rPr>
              <a:t>A few things made from </a:t>
            </a:r>
            <a:r>
              <a:rPr lang="en-GB" altLang="en-US" sz="2000" dirty="0" smtClean="0">
                <a:latin typeface="Twinkl Cursive Unlooped" panose="02000000000000000000" pitchFamily="2" charset="0"/>
              </a:rPr>
              <a:t>plastic </a:t>
            </a:r>
            <a:r>
              <a:rPr lang="en-GB" altLang="en-US" sz="2000" dirty="0">
                <a:latin typeface="Twinkl Cursive Unlooped" panose="02000000000000000000" pitchFamily="2" charset="0"/>
              </a:rPr>
              <a:t>are: </a:t>
            </a:r>
          </a:p>
        </p:txBody>
      </p:sp>
      <p:sp>
        <p:nvSpPr>
          <p:cNvPr id="6" name="TextBox 5"/>
          <p:cNvSpPr txBox="1"/>
          <p:nvPr/>
        </p:nvSpPr>
        <p:spPr>
          <a:xfrm>
            <a:off x="1410785" y="3930883"/>
            <a:ext cx="9379131" cy="707886"/>
          </a:xfrm>
          <a:prstGeom prst="rect">
            <a:avLst/>
          </a:prstGeom>
          <a:noFill/>
        </p:spPr>
        <p:txBody>
          <a:bodyPr wrap="square" rtlCol="0">
            <a:spAutoFit/>
          </a:bodyPr>
          <a:lstStyle/>
          <a:p>
            <a:r>
              <a:rPr lang="en-GB" altLang="en-US" sz="2000">
                <a:latin typeface="Twinkl Cursive Unlooped" panose="02000000000000000000" pitchFamily="2" charset="0"/>
              </a:rPr>
              <a:t>Plastic is used as it can be made to be flexible, hard, rough or smooth. It is also very cheap to produce and easily washable.</a:t>
            </a:r>
            <a:endParaRPr lang="en-GB" altLang="en-US" sz="2000" dirty="0">
              <a:latin typeface="Twinkl Cursive Unlooped" panose="02000000000000000000" pitchFamily="2" charset="0"/>
            </a:endParaRPr>
          </a:p>
        </p:txBody>
      </p:sp>
      <p:sp>
        <p:nvSpPr>
          <p:cNvPr id="8" name="Rounded Rectangle 7"/>
          <p:cNvSpPr/>
          <p:nvPr/>
        </p:nvSpPr>
        <p:spPr>
          <a:xfrm>
            <a:off x="1410785" y="2948461"/>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Balls</a:t>
            </a:r>
          </a:p>
        </p:txBody>
      </p:sp>
      <p:sp>
        <p:nvSpPr>
          <p:cNvPr id="9" name="Rounded Rectangle 8"/>
          <p:cNvSpPr/>
          <p:nvPr/>
        </p:nvSpPr>
        <p:spPr>
          <a:xfrm>
            <a:off x="4323804" y="2948459"/>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Bottles</a:t>
            </a:r>
          </a:p>
        </p:txBody>
      </p:sp>
      <p:sp>
        <p:nvSpPr>
          <p:cNvPr id="11" name="Rounded Rectangle 10"/>
          <p:cNvSpPr/>
          <p:nvPr/>
        </p:nvSpPr>
        <p:spPr>
          <a:xfrm>
            <a:off x="7236823" y="2948460"/>
            <a:ext cx="1898468"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Carrier bags</a:t>
            </a:r>
          </a:p>
        </p:txBody>
      </p:sp>
      <p:pic>
        <p:nvPicPr>
          <p:cNvPr id="7" name="Picture 6"/>
          <p:cNvPicPr>
            <a:picLocks noChangeAspect="1"/>
          </p:cNvPicPr>
          <p:nvPr/>
        </p:nvPicPr>
        <p:blipFill>
          <a:blip r:embed="rId2"/>
          <a:stretch>
            <a:fillRect/>
          </a:stretch>
        </p:blipFill>
        <p:spPr>
          <a:xfrm>
            <a:off x="3664787" y="4504740"/>
            <a:ext cx="4871126" cy="2353260"/>
          </a:xfrm>
          <a:prstGeom prst="rect">
            <a:avLst/>
          </a:prstGeom>
        </p:spPr>
      </p:pic>
      <p:pic>
        <p:nvPicPr>
          <p:cNvPr id="10" name="Picture 9"/>
          <p:cNvPicPr>
            <a:picLocks noChangeAspect="1"/>
          </p:cNvPicPr>
          <p:nvPr/>
        </p:nvPicPr>
        <p:blipFill>
          <a:blip r:embed="rId3"/>
          <a:stretch>
            <a:fillRect/>
          </a:stretch>
        </p:blipFill>
        <p:spPr>
          <a:xfrm>
            <a:off x="8926286" y="132807"/>
            <a:ext cx="3304897" cy="6573117"/>
          </a:xfrm>
          <a:prstGeom prst="rect">
            <a:avLst/>
          </a:prstGeom>
        </p:spPr>
      </p:pic>
    </p:spTree>
    <p:extLst>
      <p:ext uri="{BB962C8B-B14F-4D97-AF65-F5344CB8AC3E}">
        <p14:creationId xmlns:p14="http://schemas.microsoft.com/office/powerpoint/2010/main" val="8135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76205" y="463733"/>
            <a:ext cx="3091543" cy="947056"/>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latin typeface="Twinkl Cursive Unlooped" panose="02000000000000000000" pitchFamily="2" charset="0"/>
              </a:rPr>
              <a:t>Metal</a:t>
            </a:r>
          </a:p>
        </p:txBody>
      </p:sp>
      <p:sp>
        <p:nvSpPr>
          <p:cNvPr id="5" name="TextBox 4"/>
          <p:cNvSpPr txBox="1"/>
          <p:nvPr/>
        </p:nvSpPr>
        <p:spPr>
          <a:xfrm>
            <a:off x="1410786" y="1636174"/>
            <a:ext cx="9379131" cy="1323439"/>
          </a:xfrm>
          <a:prstGeom prst="rect">
            <a:avLst/>
          </a:prstGeom>
          <a:noFill/>
        </p:spPr>
        <p:txBody>
          <a:bodyPr wrap="square" rtlCol="0">
            <a:spAutoFit/>
          </a:bodyPr>
          <a:lstStyle/>
          <a:p>
            <a:r>
              <a:rPr lang="en-GB" sz="2000" dirty="0">
                <a:latin typeface="Twinkl Cursive Unlooped" panose="02000000000000000000" pitchFamily="2" charset="0"/>
              </a:rPr>
              <a:t>Metals are made from rocks. The rocks are dug up and taken to a factory where they are heated and processed into metal.</a:t>
            </a:r>
          </a:p>
          <a:p>
            <a:endParaRPr lang="en-GB" sz="2000" dirty="0" smtClean="0">
              <a:latin typeface="Twinkl Cursive Unlooped" panose="02000000000000000000" pitchFamily="2" charset="0"/>
            </a:endParaRPr>
          </a:p>
          <a:p>
            <a:r>
              <a:rPr lang="en-GB" altLang="en-US" sz="2000" dirty="0">
                <a:latin typeface="Twinkl Cursive Unlooped" panose="02000000000000000000" pitchFamily="2" charset="0"/>
              </a:rPr>
              <a:t>A few things made from </a:t>
            </a:r>
            <a:r>
              <a:rPr lang="en-GB" altLang="en-US" sz="2000" dirty="0" smtClean="0">
                <a:latin typeface="Twinkl Cursive Unlooped" panose="02000000000000000000" pitchFamily="2" charset="0"/>
              </a:rPr>
              <a:t>metal </a:t>
            </a:r>
            <a:r>
              <a:rPr lang="en-GB" altLang="en-US" sz="2000" dirty="0">
                <a:latin typeface="Twinkl Cursive Unlooped" panose="02000000000000000000" pitchFamily="2" charset="0"/>
              </a:rPr>
              <a:t>are: </a:t>
            </a:r>
          </a:p>
        </p:txBody>
      </p:sp>
      <p:sp>
        <p:nvSpPr>
          <p:cNvPr id="6" name="TextBox 5"/>
          <p:cNvSpPr txBox="1"/>
          <p:nvPr/>
        </p:nvSpPr>
        <p:spPr>
          <a:xfrm>
            <a:off x="1410785" y="4071843"/>
            <a:ext cx="9379131" cy="400110"/>
          </a:xfrm>
          <a:prstGeom prst="rect">
            <a:avLst/>
          </a:prstGeom>
          <a:noFill/>
        </p:spPr>
        <p:txBody>
          <a:bodyPr wrap="square" rtlCol="0">
            <a:spAutoFit/>
          </a:bodyPr>
          <a:lstStyle/>
          <a:p>
            <a:r>
              <a:rPr lang="en-GB" altLang="en-US" sz="2000" dirty="0">
                <a:latin typeface="Twinkl Cursive Unlooped" panose="02000000000000000000" pitchFamily="2" charset="0"/>
              </a:rPr>
              <a:t>Metal is used as it is strong, hard, smooth and easily </a:t>
            </a:r>
            <a:r>
              <a:rPr lang="en-GB" altLang="en-US" sz="2000" dirty="0" smtClean="0">
                <a:latin typeface="Twinkl Cursive Unlooped" panose="02000000000000000000" pitchFamily="2" charset="0"/>
              </a:rPr>
              <a:t>washable.</a:t>
            </a:r>
            <a:endParaRPr lang="en-GB" altLang="en-US" sz="2000" dirty="0">
              <a:latin typeface="Twinkl Cursive Unlooped" panose="02000000000000000000" pitchFamily="2" charset="0"/>
            </a:endParaRPr>
          </a:p>
        </p:txBody>
      </p:sp>
      <p:sp>
        <p:nvSpPr>
          <p:cNvPr id="8" name="Rounded Rectangle 7"/>
          <p:cNvSpPr/>
          <p:nvPr/>
        </p:nvSpPr>
        <p:spPr>
          <a:xfrm>
            <a:off x="1410785" y="3146872"/>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Jewellery</a:t>
            </a:r>
          </a:p>
        </p:txBody>
      </p:sp>
      <p:sp>
        <p:nvSpPr>
          <p:cNvPr id="9" name="Rounded Rectangle 8"/>
          <p:cNvSpPr/>
          <p:nvPr/>
        </p:nvSpPr>
        <p:spPr>
          <a:xfrm>
            <a:off x="4323804" y="3184998"/>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Cutlery</a:t>
            </a:r>
          </a:p>
        </p:txBody>
      </p:sp>
      <p:sp>
        <p:nvSpPr>
          <p:cNvPr id="11" name="Rounded Rectangle 10"/>
          <p:cNvSpPr/>
          <p:nvPr/>
        </p:nvSpPr>
        <p:spPr>
          <a:xfrm>
            <a:off x="7236823" y="3221452"/>
            <a:ext cx="1898468"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Cars</a:t>
            </a:r>
          </a:p>
        </p:txBody>
      </p:sp>
      <p:pic>
        <p:nvPicPr>
          <p:cNvPr id="2" name="Picture 1"/>
          <p:cNvPicPr>
            <a:picLocks noChangeAspect="1"/>
          </p:cNvPicPr>
          <p:nvPr/>
        </p:nvPicPr>
        <p:blipFill>
          <a:blip r:embed="rId2"/>
          <a:stretch>
            <a:fillRect/>
          </a:stretch>
        </p:blipFill>
        <p:spPr>
          <a:xfrm>
            <a:off x="2773135" y="4595787"/>
            <a:ext cx="6518269" cy="1777039"/>
          </a:xfrm>
          <a:prstGeom prst="rect">
            <a:avLst/>
          </a:prstGeom>
        </p:spPr>
      </p:pic>
      <p:pic>
        <p:nvPicPr>
          <p:cNvPr id="3" name="Picture 2"/>
          <p:cNvPicPr>
            <a:picLocks noChangeAspect="1"/>
          </p:cNvPicPr>
          <p:nvPr/>
        </p:nvPicPr>
        <p:blipFill>
          <a:blip r:embed="rId3"/>
          <a:stretch>
            <a:fillRect/>
          </a:stretch>
        </p:blipFill>
        <p:spPr>
          <a:xfrm>
            <a:off x="10398034" y="0"/>
            <a:ext cx="1772193" cy="6858000"/>
          </a:xfrm>
          <a:prstGeom prst="rect">
            <a:avLst/>
          </a:prstGeom>
        </p:spPr>
      </p:pic>
    </p:spTree>
    <p:extLst>
      <p:ext uri="{BB962C8B-B14F-4D97-AF65-F5344CB8AC3E}">
        <p14:creationId xmlns:p14="http://schemas.microsoft.com/office/powerpoint/2010/main" val="81011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76205" y="463733"/>
            <a:ext cx="3091543" cy="947056"/>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latin typeface="Twinkl Cursive Unlooped" panose="02000000000000000000" pitchFamily="2" charset="0"/>
              </a:rPr>
              <a:t>Glass</a:t>
            </a:r>
          </a:p>
        </p:txBody>
      </p:sp>
      <p:sp>
        <p:nvSpPr>
          <p:cNvPr id="5" name="TextBox 4"/>
          <p:cNvSpPr txBox="1"/>
          <p:nvPr/>
        </p:nvSpPr>
        <p:spPr>
          <a:xfrm>
            <a:off x="1410786" y="1636174"/>
            <a:ext cx="9379131" cy="1015663"/>
          </a:xfrm>
          <a:prstGeom prst="rect">
            <a:avLst/>
          </a:prstGeom>
          <a:noFill/>
        </p:spPr>
        <p:txBody>
          <a:bodyPr wrap="square" rtlCol="0">
            <a:spAutoFit/>
          </a:bodyPr>
          <a:lstStyle/>
          <a:p>
            <a:r>
              <a:rPr lang="en-GB" sz="2000" dirty="0">
                <a:latin typeface="Twinkl Cursive Unlooped" panose="02000000000000000000" pitchFamily="2" charset="0"/>
              </a:rPr>
              <a:t>Glass is made from very fine sand. It is heated until it melts.</a:t>
            </a:r>
          </a:p>
          <a:p>
            <a:endParaRPr lang="en-GB" sz="2000" dirty="0" smtClean="0">
              <a:latin typeface="Twinkl Cursive Unlooped" panose="02000000000000000000" pitchFamily="2" charset="0"/>
            </a:endParaRPr>
          </a:p>
          <a:p>
            <a:r>
              <a:rPr lang="en-GB" altLang="en-US" sz="2000" dirty="0">
                <a:latin typeface="Twinkl Cursive Unlooped" panose="02000000000000000000" pitchFamily="2" charset="0"/>
              </a:rPr>
              <a:t>A few things made from </a:t>
            </a:r>
            <a:r>
              <a:rPr lang="en-GB" altLang="en-US" sz="2000" dirty="0" smtClean="0">
                <a:latin typeface="Twinkl Cursive Unlooped" panose="02000000000000000000" pitchFamily="2" charset="0"/>
              </a:rPr>
              <a:t>glass </a:t>
            </a:r>
            <a:r>
              <a:rPr lang="en-GB" altLang="en-US" sz="2000" dirty="0">
                <a:latin typeface="Twinkl Cursive Unlooped" panose="02000000000000000000" pitchFamily="2" charset="0"/>
              </a:rPr>
              <a:t>are: </a:t>
            </a:r>
          </a:p>
        </p:txBody>
      </p:sp>
      <p:sp>
        <p:nvSpPr>
          <p:cNvPr id="6" name="TextBox 5"/>
          <p:cNvSpPr txBox="1"/>
          <p:nvPr/>
        </p:nvSpPr>
        <p:spPr>
          <a:xfrm>
            <a:off x="1410786" y="4049968"/>
            <a:ext cx="9379131" cy="400110"/>
          </a:xfrm>
          <a:prstGeom prst="rect">
            <a:avLst/>
          </a:prstGeom>
          <a:noFill/>
        </p:spPr>
        <p:txBody>
          <a:bodyPr wrap="square" rtlCol="0">
            <a:spAutoFit/>
          </a:bodyPr>
          <a:lstStyle/>
          <a:p>
            <a:r>
              <a:rPr lang="en-GB" altLang="en-US" sz="2000" dirty="0">
                <a:latin typeface="Twinkl Cursive Unlooped" panose="02000000000000000000" pitchFamily="2" charset="0"/>
              </a:rPr>
              <a:t>Glass is used as it is strong, hard, smooth, easily washable </a:t>
            </a:r>
            <a:r>
              <a:rPr lang="en-GB" altLang="en-US" sz="2000" dirty="0" smtClean="0">
                <a:latin typeface="Twinkl Cursive Unlooped" panose="02000000000000000000" pitchFamily="2" charset="0"/>
              </a:rPr>
              <a:t>and </a:t>
            </a:r>
            <a:r>
              <a:rPr lang="en-GB" altLang="en-US" sz="2000" dirty="0">
                <a:latin typeface="Twinkl Cursive Unlooped" panose="02000000000000000000" pitchFamily="2" charset="0"/>
              </a:rPr>
              <a:t>transparent.</a:t>
            </a:r>
          </a:p>
        </p:txBody>
      </p:sp>
      <p:sp>
        <p:nvSpPr>
          <p:cNvPr id="8" name="Rounded Rectangle 7"/>
          <p:cNvSpPr/>
          <p:nvPr/>
        </p:nvSpPr>
        <p:spPr>
          <a:xfrm>
            <a:off x="1410786" y="3047406"/>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Bottles</a:t>
            </a:r>
          </a:p>
        </p:txBody>
      </p:sp>
      <p:sp>
        <p:nvSpPr>
          <p:cNvPr id="9" name="Rounded Rectangle 8"/>
          <p:cNvSpPr/>
          <p:nvPr/>
        </p:nvSpPr>
        <p:spPr>
          <a:xfrm>
            <a:off x="4323804" y="3047406"/>
            <a:ext cx="1846221"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Lightbulbs</a:t>
            </a:r>
          </a:p>
        </p:txBody>
      </p:sp>
      <p:sp>
        <p:nvSpPr>
          <p:cNvPr id="11" name="Rounded Rectangle 10"/>
          <p:cNvSpPr/>
          <p:nvPr/>
        </p:nvSpPr>
        <p:spPr>
          <a:xfrm>
            <a:off x="7236822" y="3038697"/>
            <a:ext cx="1898468" cy="726557"/>
          </a:xfrm>
          <a:prstGeom prst="roundRect">
            <a:avLst/>
          </a:prstGeom>
          <a:solidFill>
            <a:schemeClr val="accent2">
              <a:lumMod val="75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winkl Cursive Unlooped" panose="02000000000000000000" pitchFamily="2" charset="0"/>
              </a:rPr>
              <a:t>Glasses</a:t>
            </a:r>
          </a:p>
        </p:txBody>
      </p:sp>
      <p:pic>
        <p:nvPicPr>
          <p:cNvPr id="7" name="Picture 6"/>
          <p:cNvPicPr>
            <a:picLocks noChangeAspect="1"/>
          </p:cNvPicPr>
          <p:nvPr/>
        </p:nvPicPr>
        <p:blipFill>
          <a:blip r:embed="rId2"/>
          <a:stretch>
            <a:fillRect/>
          </a:stretch>
        </p:blipFill>
        <p:spPr>
          <a:xfrm>
            <a:off x="2750270" y="4537871"/>
            <a:ext cx="6543411" cy="2005123"/>
          </a:xfrm>
          <a:prstGeom prst="rect">
            <a:avLst/>
          </a:prstGeom>
        </p:spPr>
      </p:pic>
      <p:pic>
        <p:nvPicPr>
          <p:cNvPr id="10" name="Picture 9"/>
          <p:cNvPicPr>
            <a:picLocks noChangeAspect="1"/>
          </p:cNvPicPr>
          <p:nvPr/>
        </p:nvPicPr>
        <p:blipFill>
          <a:blip r:embed="rId3"/>
          <a:stretch>
            <a:fillRect/>
          </a:stretch>
        </p:blipFill>
        <p:spPr>
          <a:xfrm>
            <a:off x="10537371" y="-1178173"/>
            <a:ext cx="1654629" cy="8145029"/>
          </a:xfrm>
          <a:prstGeom prst="rect">
            <a:avLst/>
          </a:prstGeom>
        </p:spPr>
      </p:pic>
    </p:spTree>
    <p:extLst>
      <p:ext uri="{BB962C8B-B14F-4D97-AF65-F5344CB8AC3E}">
        <p14:creationId xmlns:p14="http://schemas.microsoft.com/office/powerpoint/2010/main" val="346230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765074" y="485503"/>
            <a:ext cx="0" cy="5886994"/>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49086" y="1314994"/>
            <a:ext cx="10498183" cy="4355"/>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22548" y="485503"/>
            <a:ext cx="2348858" cy="584775"/>
          </a:xfrm>
          <a:prstGeom prst="rect">
            <a:avLst/>
          </a:prstGeom>
          <a:noFill/>
        </p:spPr>
        <p:txBody>
          <a:bodyPr wrap="square" rtlCol="0">
            <a:spAutoFit/>
          </a:bodyPr>
          <a:lstStyle/>
          <a:p>
            <a:pPr algn="ctr"/>
            <a:r>
              <a:rPr lang="en-GB" sz="3200" b="1" dirty="0" smtClean="0">
                <a:latin typeface="Twinkl Cursive Unlooped" panose="02000000000000000000" pitchFamily="2" charset="0"/>
              </a:rPr>
              <a:t>Object</a:t>
            </a:r>
            <a:endParaRPr lang="en-GB" sz="3200" b="1" dirty="0">
              <a:latin typeface="Twinkl Cursive Unlooped" panose="02000000000000000000" pitchFamily="2" charset="0"/>
            </a:endParaRPr>
          </a:p>
        </p:txBody>
      </p:sp>
      <p:sp>
        <p:nvSpPr>
          <p:cNvPr id="11" name="TextBox 10"/>
          <p:cNvSpPr txBox="1"/>
          <p:nvPr/>
        </p:nvSpPr>
        <p:spPr>
          <a:xfrm>
            <a:off x="7661645" y="485503"/>
            <a:ext cx="2348858" cy="584775"/>
          </a:xfrm>
          <a:prstGeom prst="rect">
            <a:avLst/>
          </a:prstGeom>
          <a:noFill/>
        </p:spPr>
        <p:txBody>
          <a:bodyPr wrap="square" rtlCol="0">
            <a:spAutoFit/>
          </a:bodyPr>
          <a:lstStyle/>
          <a:p>
            <a:pPr algn="ctr"/>
            <a:r>
              <a:rPr lang="en-GB" sz="3200" b="1" dirty="0" smtClean="0">
                <a:latin typeface="Twinkl Cursive Unlooped" panose="02000000000000000000" pitchFamily="2" charset="0"/>
              </a:rPr>
              <a:t>Properties</a:t>
            </a:r>
            <a:endParaRPr lang="en-GB" sz="3200" b="1" dirty="0">
              <a:latin typeface="Twinkl Cursive Unlooped" panose="02000000000000000000" pitchFamily="2" charset="0"/>
            </a:endParaRPr>
          </a:p>
        </p:txBody>
      </p:sp>
      <p:pic>
        <p:nvPicPr>
          <p:cNvPr id="12" name="Picture 11"/>
          <p:cNvPicPr>
            <a:picLocks noChangeAspect="1"/>
          </p:cNvPicPr>
          <p:nvPr/>
        </p:nvPicPr>
        <p:blipFill>
          <a:blip r:embed="rId2"/>
          <a:stretch>
            <a:fillRect/>
          </a:stretch>
        </p:blipFill>
        <p:spPr>
          <a:xfrm>
            <a:off x="389220" y="2380985"/>
            <a:ext cx="5215513" cy="2431733"/>
          </a:xfrm>
          <a:prstGeom prst="rect">
            <a:avLst/>
          </a:prstGeom>
        </p:spPr>
      </p:pic>
      <p:sp>
        <p:nvSpPr>
          <p:cNvPr id="14" name="TextBox 13"/>
          <p:cNvSpPr txBox="1"/>
          <p:nvPr/>
        </p:nvSpPr>
        <p:spPr>
          <a:xfrm>
            <a:off x="7761332" y="1899769"/>
            <a:ext cx="2348858" cy="2062103"/>
          </a:xfrm>
          <a:prstGeom prst="rect">
            <a:avLst/>
          </a:prstGeom>
          <a:noFill/>
        </p:spPr>
        <p:txBody>
          <a:bodyPr wrap="square" rtlCol="0">
            <a:spAutoFit/>
          </a:bodyPr>
          <a:lstStyle/>
          <a:p>
            <a:pPr algn="ctr"/>
            <a:r>
              <a:rPr lang="en-GB" sz="3200" b="1" dirty="0" smtClean="0">
                <a:latin typeface="Twinkl Cursive Unlooped" panose="02000000000000000000" pitchFamily="2" charset="0"/>
              </a:rPr>
              <a:t>Wood </a:t>
            </a:r>
          </a:p>
          <a:p>
            <a:pPr algn="ctr"/>
            <a:endParaRPr lang="en-GB" sz="1600" b="1" dirty="0" smtClean="0">
              <a:latin typeface="Twinkl Cursive Unlooped" panose="02000000000000000000" pitchFamily="2" charset="0"/>
            </a:endParaRPr>
          </a:p>
          <a:p>
            <a:pPr algn="ctr"/>
            <a:r>
              <a:rPr lang="en-GB" sz="3200" b="1" dirty="0" smtClean="0">
                <a:latin typeface="Twinkl Cursive Unlooped" panose="02000000000000000000" pitchFamily="2" charset="0"/>
              </a:rPr>
              <a:t>Hard</a:t>
            </a:r>
          </a:p>
          <a:p>
            <a:pPr algn="ctr"/>
            <a:endParaRPr lang="en-GB" sz="1600" b="1" dirty="0" smtClean="0">
              <a:latin typeface="Twinkl Cursive Unlooped" panose="02000000000000000000" pitchFamily="2" charset="0"/>
            </a:endParaRPr>
          </a:p>
          <a:p>
            <a:pPr algn="ctr"/>
            <a:r>
              <a:rPr lang="en-GB" sz="3200" b="1" dirty="0" smtClean="0">
                <a:latin typeface="Twinkl Cursive Unlooped" panose="02000000000000000000" pitchFamily="2" charset="0"/>
              </a:rPr>
              <a:t>Opaque</a:t>
            </a:r>
          </a:p>
        </p:txBody>
      </p:sp>
    </p:spTree>
    <p:extLst>
      <p:ext uri="{BB962C8B-B14F-4D97-AF65-F5344CB8AC3E}">
        <p14:creationId xmlns:p14="http://schemas.microsoft.com/office/powerpoint/2010/main" val="12676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89CF392F08E84BB10AC62A93A72065" ma:contentTypeVersion="18" ma:contentTypeDescription="Create a new document." ma:contentTypeScope="" ma:versionID="f690232ced66c7425daea09fbafd805f">
  <xsd:schema xmlns:xsd="http://www.w3.org/2001/XMLSchema" xmlns:xs="http://www.w3.org/2001/XMLSchema" xmlns:p="http://schemas.microsoft.com/office/2006/metadata/properties" xmlns:ns2="ab976e31-d3d6-4222-8566-9debf25a7146" xmlns:ns3="3c895300-2cf3-4ddb-98e1-00381e8f1ef1" targetNamespace="http://schemas.microsoft.com/office/2006/metadata/properties" ma:root="true" ma:fieldsID="bbde35522deb102a951f815fe751225a" ns2:_="" ns3:_="">
    <xsd:import namespace="ab976e31-d3d6-4222-8566-9debf25a7146"/>
    <xsd:import namespace="3c895300-2cf3-4ddb-98e1-00381e8f1e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76e31-d3d6-4222-8566-9debf25a7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a340a3-a53d-46cf-bc88-e13b67bce3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895300-2cf3-4ddb-98e1-00381e8f1e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e7465b-ce5e-4ce0-be95-f7882fa701b4}" ma:internalName="TaxCatchAll" ma:showField="CatchAllData" ma:web="3c895300-2cf3-4ddb-98e1-00381e8f1e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895300-2cf3-4ddb-98e1-00381e8f1ef1" xsi:nil="true"/>
    <lcf76f155ced4ddcb4097134ff3c332f xmlns="ab976e31-d3d6-4222-8566-9debf25a7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132ABA-62C5-449D-97A8-690F8F5CDFA9}"/>
</file>

<file path=customXml/itemProps2.xml><?xml version="1.0" encoding="utf-8"?>
<ds:datastoreItem xmlns:ds="http://schemas.openxmlformats.org/officeDocument/2006/customXml" ds:itemID="{3A1A1256-E72F-4A72-930B-A7862C60C02A}"/>
</file>

<file path=customXml/itemProps3.xml><?xml version="1.0" encoding="utf-8"?>
<ds:datastoreItem xmlns:ds="http://schemas.openxmlformats.org/officeDocument/2006/customXml" ds:itemID="{F5B699B0-8800-486A-BA51-053B6E2D04E8}"/>
</file>

<file path=docProps/app.xml><?xml version="1.0" encoding="utf-8"?>
<Properties xmlns="http://schemas.openxmlformats.org/officeDocument/2006/extended-properties" xmlns:vt="http://schemas.openxmlformats.org/officeDocument/2006/docPropsVTypes">
  <Template/>
  <TotalTime>133</TotalTime>
  <Words>614</Words>
  <Application>Microsoft Office PowerPoint</Application>
  <PresentationFormat>Widescreen</PresentationFormat>
  <Paragraphs>116</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Twinkl Cursive Unlooped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Solihull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REDFERN</dc:creator>
  <cp:lastModifiedBy>Paula REDFERN</cp:lastModifiedBy>
  <cp:revision>36</cp:revision>
  <dcterms:created xsi:type="dcterms:W3CDTF">2024-01-17T12:59:36Z</dcterms:created>
  <dcterms:modified xsi:type="dcterms:W3CDTF">2024-01-17T15:16:15Z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0x010100FD89CF392F08E84BB10AC62A93A72065</vt:lpwstr>
  </property>
</Properties>
</file>