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66" r:id="rId7"/>
    <p:sldId id="258" r:id="rId8"/>
    <p:sldId id="259" r:id="rId9"/>
    <p:sldId id="260" r:id="rId10"/>
    <p:sldId id="261" r:id="rId11"/>
    <p:sldId id="262" r:id="rId12"/>
    <p:sldId id="267" r:id="rId13"/>
    <p:sldId id="268" r:id="rId14"/>
    <p:sldId id="264" r:id="rId15"/>
    <p:sldId id="269" r:id="rId16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5"/>
  </p:normalViewPr>
  <p:slideViewPr>
    <p:cSldViewPr>
      <p:cViewPr varScale="1">
        <p:scale>
          <a:sx n="148" d="100"/>
          <a:sy n="148" d="100"/>
        </p:scale>
        <p:origin x="60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B9D28-436F-4046-961A-143F5F914293}" type="datetimeFigureOut">
              <a:rPr lang="en-US" smtClean="0"/>
              <a:t>9/10/23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8A685-1241-1543-A60A-2C43F445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4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mirror could be the odd one out because it is a reflector of light and not a light source like the glow worms and the torch.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8A685-1241-1543-A60A-2C43F44580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78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Emphasise</a:t>
            </a:r>
            <a:r>
              <a:rPr lang="en-US" dirty="0"/>
              <a:t> that they are all examples of light sources. </a:t>
            </a:r>
          </a:p>
          <a:p>
            <a:r>
              <a:rPr lang="en-US" dirty="0"/>
              <a:t>e.g. light bulb, projector light and computer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8A685-1241-1543-A60A-2C43F44580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3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=d65mdTJaJTI&amp;t=10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8A685-1241-1543-A60A-2C43F44580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6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429000"/>
            <a:ext cx="9144000" cy="1714500"/>
          </a:xfrm>
          <a:custGeom>
            <a:avLst/>
            <a:gdLst/>
            <a:ahLst/>
            <a:cxnLst/>
            <a:rect l="l" t="t" r="r" b="b"/>
            <a:pathLst>
              <a:path w="9144000" h="1714500">
                <a:moveTo>
                  <a:pt x="0" y="1714499"/>
                </a:moveTo>
                <a:lnTo>
                  <a:pt x="9143999" y="1714499"/>
                </a:lnTo>
                <a:lnTo>
                  <a:pt x="9143999" y="0"/>
                </a:lnTo>
                <a:lnTo>
                  <a:pt x="0" y="0"/>
                </a:lnTo>
                <a:lnTo>
                  <a:pt x="0" y="1714499"/>
                </a:lnTo>
                <a:close/>
              </a:path>
            </a:pathLst>
          </a:custGeom>
          <a:solidFill>
            <a:srgbClr val="00FC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9" y="3428999"/>
                </a:moveTo>
                <a:lnTo>
                  <a:pt x="0" y="34289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0675" y="132062"/>
            <a:ext cx="296227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 u="heavy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0675" y="977162"/>
            <a:ext cx="8402649" cy="1126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6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2853" y="966840"/>
            <a:ext cx="8198484" cy="87203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80"/>
              </a:spcBef>
            </a:pPr>
            <a:r>
              <a:rPr lang="en-GB" sz="2800" b="1" u="none" dirty="0">
                <a:solidFill>
                  <a:srgbClr val="212121"/>
                </a:solidFill>
                <a:latin typeface="Century Gothic" panose="020B0502020202020204" pitchFamily="34" charset="0"/>
              </a:rPr>
              <a:t>LO: To recognise that you need light in order to see things and that dark is the absence of light  </a:t>
            </a:r>
            <a:endParaRPr sz="2800" b="1" dirty="0">
              <a:latin typeface="Century Gothic" panose="020B0502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650" y="3528424"/>
            <a:ext cx="2412425" cy="15605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929C09-1FA1-744B-8A67-BDB0EA19B72C}"/>
              </a:ext>
            </a:extLst>
          </p:cNvPr>
          <p:cNvSpPr txBox="1"/>
          <p:nvPr/>
        </p:nvSpPr>
        <p:spPr>
          <a:xfrm>
            <a:off x="228600" y="13335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Sort the pictures on your table. Decide if they are a light source or not a light source.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B829DE-8483-0242-84D2-FBA8D285A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7755"/>
            <a:ext cx="8153400" cy="443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66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650" y="748049"/>
            <a:ext cx="8611235" cy="3305810"/>
          </a:xfrm>
          <a:custGeom>
            <a:avLst/>
            <a:gdLst/>
            <a:ahLst/>
            <a:cxnLst/>
            <a:rect l="l" t="t" r="r" b="b"/>
            <a:pathLst>
              <a:path w="8611235" h="3305810">
                <a:moveTo>
                  <a:pt x="8611199" y="3305699"/>
                </a:moveTo>
                <a:lnTo>
                  <a:pt x="0" y="3305699"/>
                </a:lnTo>
                <a:lnTo>
                  <a:pt x="0" y="0"/>
                </a:lnTo>
                <a:lnTo>
                  <a:pt x="8611199" y="0"/>
                </a:lnTo>
                <a:lnTo>
                  <a:pt x="8611199" y="3305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5" dirty="0"/>
              <a:t>Min</a:t>
            </a:r>
            <a:r>
              <a:rPr spc="-225" dirty="0"/>
              <a:t>i</a:t>
            </a:r>
            <a:r>
              <a:rPr spc="-260" dirty="0"/>
              <a:t> </a:t>
            </a:r>
            <a:r>
              <a:rPr spc="-290" dirty="0"/>
              <a:t>Investigation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4380650"/>
            <a:ext cx="9144000" cy="600710"/>
          </a:xfrm>
          <a:custGeom>
            <a:avLst/>
            <a:gdLst/>
            <a:ahLst/>
            <a:cxnLst/>
            <a:rect l="l" t="t" r="r" b="b"/>
            <a:pathLst>
              <a:path w="9144000" h="600710">
                <a:moveTo>
                  <a:pt x="9143999" y="600299"/>
                </a:moveTo>
                <a:lnTo>
                  <a:pt x="0" y="6002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600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025" y="577234"/>
            <a:ext cx="8894445" cy="430022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309880">
              <a:lnSpc>
                <a:spcPct val="100000"/>
              </a:lnSpc>
              <a:spcBef>
                <a:spcPts val="1900"/>
              </a:spcBef>
            </a:pPr>
            <a:r>
              <a:rPr sz="3000" spc="-229" dirty="0">
                <a:latin typeface="Trebuchet MS"/>
                <a:cs typeface="Trebuchet MS"/>
              </a:rPr>
              <a:t>Close</a:t>
            </a:r>
            <a:r>
              <a:rPr sz="3000" spc="-215" dirty="0">
                <a:latin typeface="Trebuchet MS"/>
                <a:cs typeface="Trebuchet MS"/>
              </a:rPr>
              <a:t> </a:t>
            </a:r>
            <a:r>
              <a:rPr sz="3000" spc="-270" dirty="0">
                <a:latin typeface="Trebuchet MS"/>
                <a:cs typeface="Trebuchet MS"/>
              </a:rPr>
              <a:t>your</a:t>
            </a:r>
            <a:r>
              <a:rPr sz="3000" spc="-215" dirty="0">
                <a:latin typeface="Trebuchet MS"/>
                <a:cs typeface="Trebuchet MS"/>
              </a:rPr>
              <a:t> </a:t>
            </a:r>
            <a:r>
              <a:rPr sz="3000" spc="-325" dirty="0">
                <a:latin typeface="Trebuchet MS"/>
                <a:cs typeface="Trebuchet MS"/>
              </a:rPr>
              <a:t>eyes.</a:t>
            </a:r>
            <a:r>
              <a:rPr sz="3000" spc="-215" dirty="0">
                <a:latin typeface="Trebuchet MS"/>
                <a:cs typeface="Trebuchet MS"/>
              </a:rPr>
              <a:t> </a:t>
            </a:r>
            <a:r>
              <a:rPr sz="3000" spc="-280" dirty="0">
                <a:latin typeface="Trebuchet MS"/>
                <a:cs typeface="Trebuchet MS"/>
              </a:rPr>
              <a:t>Can</a:t>
            </a:r>
            <a:r>
              <a:rPr sz="3000" spc="-215" dirty="0">
                <a:latin typeface="Trebuchet MS"/>
                <a:cs typeface="Trebuchet MS"/>
              </a:rPr>
              <a:t> </a:t>
            </a:r>
            <a:r>
              <a:rPr sz="3000" spc="-355" dirty="0">
                <a:latin typeface="Trebuchet MS"/>
                <a:cs typeface="Trebuchet MS"/>
              </a:rPr>
              <a:t>you</a:t>
            </a:r>
            <a:r>
              <a:rPr sz="3000" spc="-215" dirty="0">
                <a:latin typeface="Trebuchet MS"/>
                <a:cs typeface="Trebuchet MS"/>
              </a:rPr>
              <a:t> </a:t>
            </a:r>
            <a:r>
              <a:rPr sz="3000" spc="-315" dirty="0">
                <a:latin typeface="Trebuchet MS"/>
                <a:cs typeface="Trebuchet MS"/>
              </a:rPr>
              <a:t>see</a:t>
            </a:r>
            <a:r>
              <a:rPr sz="3000" spc="-215" dirty="0">
                <a:latin typeface="Trebuchet MS"/>
                <a:cs typeface="Trebuchet MS"/>
              </a:rPr>
              <a:t> </a:t>
            </a:r>
            <a:r>
              <a:rPr sz="3000" spc="-229" dirty="0">
                <a:latin typeface="Trebuchet MS"/>
                <a:cs typeface="Trebuchet MS"/>
              </a:rPr>
              <a:t>anything?</a:t>
            </a:r>
            <a:endParaRPr sz="3000">
              <a:latin typeface="Trebuchet MS"/>
              <a:cs typeface="Trebuchet MS"/>
            </a:endParaRPr>
          </a:p>
          <a:p>
            <a:pPr marL="309880" marR="136525">
              <a:lnSpc>
                <a:spcPct val="150000"/>
              </a:lnSpc>
            </a:pPr>
            <a:r>
              <a:rPr sz="3000" spc="-300" dirty="0">
                <a:latin typeface="Trebuchet MS"/>
                <a:cs typeface="Trebuchet MS"/>
              </a:rPr>
              <a:t>Keeping</a:t>
            </a:r>
            <a:r>
              <a:rPr sz="3000" spc="-215" dirty="0">
                <a:latin typeface="Trebuchet MS"/>
                <a:cs typeface="Trebuchet MS"/>
              </a:rPr>
              <a:t> </a:t>
            </a:r>
            <a:r>
              <a:rPr sz="3000" spc="-270" dirty="0">
                <a:latin typeface="Trebuchet MS"/>
                <a:cs typeface="Trebuchet MS"/>
              </a:rPr>
              <a:t>your</a:t>
            </a:r>
            <a:r>
              <a:rPr sz="3000" spc="-210" dirty="0">
                <a:latin typeface="Trebuchet MS"/>
                <a:cs typeface="Trebuchet MS"/>
              </a:rPr>
              <a:t> </a:t>
            </a:r>
            <a:r>
              <a:rPr sz="3000" spc="-290" dirty="0">
                <a:latin typeface="Trebuchet MS"/>
                <a:cs typeface="Trebuchet MS"/>
              </a:rPr>
              <a:t>eyes</a:t>
            </a:r>
            <a:r>
              <a:rPr sz="3000" spc="-215" dirty="0">
                <a:latin typeface="Trebuchet MS"/>
                <a:cs typeface="Trebuchet MS"/>
              </a:rPr>
              <a:t> </a:t>
            </a:r>
            <a:r>
              <a:rPr sz="3000" spc="-330" dirty="0">
                <a:latin typeface="Trebuchet MS"/>
                <a:cs typeface="Trebuchet MS"/>
              </a:rPr>
              <a:t>closed,</a:t>
            </a:r>
            <a:r>
              <a:rPr sz="3000" spc="-210" dirty="0">
                <a:latin typeface="Trebuchet MS"/>
                <a:cs typeface="Trebuchet MS"/>
              </a:rPr>
              <a:t> </a:t>
            </a:r>
            <a:r>
              <a:rPr sz="3000" spc="-395" dirty="0">
                <a:latin typeface="Trebuchet MS"/>
                <a:cs typeface="Trebuchet MS"/>
              </a:rPr>
              <a:t>move</a:t>
            </a:r>
            <a:r>
              <a:rPr sz="3000" spc="-215" dirty="0">
                <a:latin typeface="Trebuchet MS"/>
                <a:cs typeface="Trebuchet MS"/>
              </a:rPr>
              <a:t> </a:t>
            </a:r>
            <a:r>
              <a:rPr sz="3000" spc="-270" dirty="0">
                <a:latin typeface="Trebuchet MS"/>
                <a:cs typeface="Trebuchet MS"/>
              </a:rPr>
              <a:t>your</a:t>
            </a:r>
            <a:r>
              <a:rPr sz="3000" spc="-210" dirty="0">
                <a:latin typeface="Trebuchet MS"/>
                <a:cs typeface="Trebuchet MS"/>
              </a:rPr>
              <a:t> </a:t>
            </a:r>
            <a:r>
              <a:rPr sz="3000" spc="-325" dirty="0">
                <a:latin typeface="Trebuchet MS"/>
                <a:cs typeface="Trebuchet MS"/>
              </a:rPr>
              <a:t>hands</a:t>
            </a:r>
            <a:r>
              <a:rPr sz="3000" spc="-215" dirty="0">
                <a:latin typeface="Trebuchet MS"/>
                <a:cs typeface="Trebuchet MS"/>
              </a:rPr>
              <a:t> </a:t>
            </a:r>
            <a:r>
              <a:rPr sz="3000" spc="-340" dirty="0">
                <a:latin typeface="Trebuchet MS"/>
                <a:cs typeface="Trebuchet MS"/>
              </a:rPr>
              <a:t>around</a:t>
            </a:r>
            <a:r>
              <a:rPr sz="3000" spc="-210" dirty="0">
                <a:latin typeface="Trebuchet MS"/>
                <a:cs typeface="Trebuchet MS"/>
              </a:rPr>
              <a:t> </a:t>
            </a:r>
            <a:r>
              <a:rPr sz="3000" spc="-235" dirty="0">
                <a:latin typeface="Trebuchet MS"/>
                <a:cs typeface="Trebuchet MS"/>
              </a:rPr>
              <a:t>in</a:t>
            </a:r>
            <a:r>
              <a:rPr sz="3000" spc="-215" dirty="0">
                <a:latin typeface="Trebuchet MS"/>
                <a:cs typeface="Trebuchet MS"/>
              </a:rPr>
              <a:t> </a:t>
            </a:r>
            <a:r>
              <a:rPr sz="3000" spc="-180" dirty="0">
                <a:latin typeface="Trebuchet MS"/>
                <a:cs typeface="Trebuchet MS"/>
              </a:rPr>
              <a:t>front</a:t>
            </a:r>
            <a:r>
              <a:rPr sz="3000" spc="-210" dirty="0">
                <a:latin typeface="Trebuchet MS"/>
                <a:cs typeface="Trebuchet MS"/>
              </a:rPr>
              <a:t> </a:t>
            </a:r>
            <a:r>
              <a:rPr sz="3000" spc="-220" dirty="0">
                <a:latin typeface="Trebuchet MS"/>
                <a:cs typeface="Trebuchet MS"/>
              </a:rPr>
              <a:t>of </a:t>
            </a:r>
            <a:r>
              <a:rPr sz="3000" spc="-890" dirty="0">
                <a:latin typeface="Trebuchet MS"/>
                <a:cs typeface="Trebuchet MS"/>
              </a:rPr>
              <a:t> </a:t>
            </a:r>
            <a:r>
              <a:rPr sz="3000" spc="-270" dirty="0">
                <a:latin typeface="Trebuchet MS"/>
                <a:cs typeface="Trebuchet MS"/>
              </a:rPr>
              <a:t>your</a:t>
            </a:r>
            <a:r>
              <a:rPr sz="3000" spc="-215" dirty="0">
                <a:latin typeface="Trebuchet MS"/>
                <a:cs typeface="Trebuchet MS"/>
              </a:rPr>
              <a:t> </a:t>
            </a:r>
            <a:r>
              <a:rPr sz="3000" spc="-335" dirty="0">
                <a:latin typeface="Trebuchet MS"/>
                <a:cs typeface="Trebuchet MS"/>
              </a:rPr>
              <a:t>face.</a:t>
            </a:r>
            <a:r>
              <a:rPr sz="3000" spc="-215" dirty="0">
                <a:latin typeface="Trebuchet MS"/>
                <a:cs typeface="Trebuchet MS"/>
              </a:rPr>
              <a:t> </a:t>
            </a:r>
            <a:r>
              <a:rPr sz="3000" spc="-415" dirty="0">
                <a:latin typeface="Trebuchet MS"/>
                <a:cs typeface="Trebuchet MS"/>
              </a:rPr>
              <a:t>What</a:t>
            </a:r>
            <a:r>
              <a:rPr sz="3000" spc="-215" dirty="0">
                <a:latin typeface="Trebuchet MS"/>
                <a:cs typeface="Trebuchet MS"/>
              </a:rPr>
              <a:t> </a:t>
            </a:r>
            <a:r>
              <a:rPr sz="3000" spc="-455" dirty="0">
                <a:latin typeface="Trebuchet MS"/>
                <a:cs typeface="Trebuchet MS"/>
              </a:rPr>
              <a:t>do</a:t>
            </a:r>
            <a:r>
              <a:rPr sz="3000" spc="-215" dirty="0">
                <a:latin typeface="Trebuchet MS"/>
                <a:cs typeface="Trebuchet MS"/>
              </a:rPr>
              <a:t> </a:t>
            </a:r>
            <a:r>
              <a:rPr sz="3000" spc="-355" dirty="0">
                <a:latin typeface="Trebuchet MS"/>
                <a:cs typeface="Trebuchet MS"/>
              </a:rPr>
              <a:t>you</a:t>
            </a:r>
            <a:r>
              <a:rPr sz="3000" spc="-215" dirty="0">
                <a:latin typeface="Trebuchet MS"/>
                <a:cs typeface="Trebuchet MS"/>
              </a:rPr>
              <a:t> </a:t>
            </a:r>
            <a:r>
              <a:rPr sz="3000" spc="-260" dirty="0">
                <a:latin typeface="Trebuchet MS"/>
                <a:cs typeface="Trebuchet MS"/>
              </a:rPr>
              <a:t>notice?</a:t>
            </a:r>
            <a:endParaRPr sz="3000">
              <a:latin typeface="Trebuchet MS"/>
              <a:cs typeface="Trebuchet MS"/>
            </a:endParaRPr>
          </a:p>
          <a:p>
            <a:pPr marL="309880" marR="488315">
              <a:lnSpc>
                <a:spcPct val="150000"/>
              </a:lnSpc>
            </a:pPr>
            <a:r>
              <a:rPr sz="3000" spc="-300" dirty="0">
                <a:latin typeface="Trebuchet MS"/>
                <a:cs typeface="Trebuchet MS"/>
              </a:rPr>
              <a:t>Keeping</a:t>
            </a:r>
            <a:r>
              <a:rPr sz="3000" spc="-215" dirty="0">
                <a:latin typeface="Trebuchet MS"/>
                <a:cs typeface="Trebuchet MS"/>
              </a:rPr>
              <a:t> </a:t>
            </a:r>
            <a:r>
              <a:rPr sz="3000" spc="-270" dirty="0">
                <a:latin typeface="Trebuchet MS"/>
                <a:cs typeface="Trebuchet MS"/>
              </a:rPr>
              <a:t>your</a:t>
            </a:r>
            <a:r>
              <a:rPr sz="3000" spc="-210" dirty="0">
                <a:latin typeface="Trebuchet MS"/>
                <a:cs typeface="Trebuchet MS"/>
              </a:rPr>
              <a:t> </a:t>
            </a:r>
            <a:r>
              <a:rPr sz="3000" spc="-290" dirty="0">
                <a:latin typeface="Trebuchet MS"/>
                <a:cs typeface="Trebuchet MS"/>
              </a:rPr>
              <a:t>eyes</a:t>
            </a:r>
            <a:r>
              <a:rPr sz="3000" spc="-215" dirty="0">
                <a:latin typeface="Trebuchet MS"/>
                <a:cs typeface="Trebuchet MS"/>
              </a:rPr>
              <a:t> </a:t>
            </a:r>
            <a:r>
              <a:rPr sz="3000" spc="-330" dirty="0">
                <a:latin typeface="Trebuchet MS"/>
                <a:cs typeface="Trebuchet MS"/>
              </a:rPr>
              <a:t>closed,</a:t>
            </a:r>
            <a:r>
              <a:rPr sz="3000" spc="-210" dirty="0">
                <a:latin typeface="Trebuchet MS"/>
                <a:cs typeface="Trebuchet MS"/>
              </a:rPr>
              <a:t> </a:t>
            </a:r>
            <a:r>
              <a:rPr sz="3000" spc="-290" dirty="0">
                <a:latin typeface="Trebuchet MS"/>
                <a:cs typeface="Trebuchet MS"/>
              </a:rPr>
              <a:t>cover</a:t>
            </a:r>
            <a:r>
              <a:rPr sz="3000" spc="-210" dirty="0">
                <a:latin typeface="Trebuchet MS"/>
                <a:cs typeface="Trebuchet MS"/>
              </a:rPr>
              <a:t> </a:t>
            </a:r>
            <a:r>
              <a:rPr sz="3000" spc="-360" dirty="0">
                <a:latin typeface="Trebuchet MS"/>
                <a:cs typeface="Trebuchet MS"/>
              </a:rPr>
              <a:t>them</a:t>
            </a:r>
            <a:r>
              <a:rPr sz="3000" spc="-215" dirty="0">
                <a:latin typeface="Trebuchet MS"/>
                <a:cs typeface="Trebuchet MS"/>
              </a:rPr>
              <a:t> </a:t>
            </a:r>
            <a:r>
              <a:rPr sz="3000" spc="-300" dirty="0">
                <a:latin typeface="Trebuchet MS"/>
                <a:cs typeface="Trebuchet MS"/>
              </a:rPr>
              <a:t>completely</a:t>
            </a:r>
            <a:r>
              <a:rPr sz="3000" spc="-210" dirty="0">
                <a:latin typeface="Trebuchet MS"/>
                <a:cs typeface="Trebuchet MS"/>
              </a:rPr>
              <a:t> </a:t>
            </a:r>
            <a:r>
              <a:rPr sz="3000" spc="-395" dirty="0">
                <a:latin typeface="Trebuchet MS"/>
                <a:cs typeface="Trebuchet MS"/>
              </a:rPr>
              <a:t>with</a:t>
            </a:r>
            <a:r>
              <a:rPr sz="3000" spc="-215" dirty="0">
                <a:latin typeface="Trebuchet MS"/>
                <a:cs typeface="Trebuchet MS"/>
              </a:rPr>
              <a:t> </a:t>
            </a:r>
            <a:r>
              <a:rPr sz="3000" spc="-270" dirty="0">
                <a:latin typeface="Trebuchet MS"/>
                <a:cs typeface="Trebuchet MS"/>
              </a:rPr>
              <a:t>your </a:t>
            </a:r>
            <a:r>
              <a:rPr sz="3000" spc="-885" dirty="0">
                <a:latin typeface="Trebuchet MS"/>
                <a:cs typeface="Trebuchet MS"/>
              </a:rPr>
              <a:t> </a:t>
            </a:r>
            <a:r>
              <a:rPr sz="3000" spc="-350" dirty="0">
                <a:latin typeface="Trebuchet MS"/>
                <a:cs typeface="Trebuchet MS"/>
              </a:rPr>
              <a:t>hands.</a:t>
            </a:r>
            <a:r>
              <a:rPr sz="3000" spc="-215" dirty="0">
                <a:latin typeface="Trebuchet MS"/>
                <a:cs typeface="Trebuchet MS"/>
              </a:rPr>
              <a:t> </a:t>
            </a:r>
            <a:r>
              <a:rPr sz="3000" spc="-525" dirty="0">
                <a:latin typeface="Trebuchet MS"/>
                <a:cs typeface="Trebuchet MS"/>
              </a:rPr>
              <a:t>Now</a:t>
            </a:r>
            <a:r>
              <a:rPr sz="3000" spc="-215" dirty="0">
                <a:latin typeface="Trebuchet MS"/>
                <a:cs typeface="Trebuchet MS"/>
              </a:rPr>
              <a:t> </a:t>
            </a:r>
            <a:r>
              <a:rPr sz="3000" spc="-380" dirty="0">
                <a:latin typeface="Trebuchet MS"/>
                <a:cs typeface="Trebuchet MS"/>
              </a:rPr>
              <a:t>open</a:t>
            </a:r>
            <a:r>
              <a:rPr sz="3000" spc="-215" dirty="0">
                <a:latin typeface="Trebuchet MS"/>
                <a:cs typeface="Trebuchet MS"/>
              </a:rPr>
              <a:t> </a:t>
            </a:r>
            <a:r>
              <a:rPr sz="3000" spc="-270" dirty="0">
                <a:latin typeface="Trebuchet MS"/>
                <a:cs typeface="Trebuchet MS"/>
              </a:rPr>
              <a:t>your</a:t>
            </a:r>
            <a:r>
              <a:rPr sz="3000" spc="-210" dirty="0">
                <a:latin typeface="Trebuchet MS"/>
                <a:cs typeface="Trebuchet MS"/>
              </a:rPr>
              <a:t> </a:t>
            </a:r>
            <a:r>
              <a:rPr sz="3000" spc="-325" dirty="0">
                <a:latin typeface="Trebuchet MS"/>
                <a:cs typeface="Trebuchet MS"/>
              </a:rPr>
              <a:t>eyes.</a:t>
            </a:r>
            <a:r>
              <a:rPr sz="3000" spc="-215" dirty="0">
                <a:latin typeface="Trebuchet MS"/>
                <a:cs typeface="Trebuchet MS"/>
              </a:rPr>
              <a:t> </a:t>
            </a:r>
            <a:r>
              <a:rPr sz="3000" spc="-415" dirty="0">
                <a:latin typeface="Trebuchet MS"/>
                <a:cs typeface="Trebuchet MS"/>
              </a:rPr>
              <a:t>What</a:t>
            </a:r>
            <a:r>
              <a:rPr sz="3000" spc="-215" dirty="0">
                <a:latin typeface="Trebuchet MS"/>
                <a:cs typeface="Trebuchet MS"/>
              </a:rPr>
              <a:t> </a:t>
            </a:r>
            <a:r>
              <a:rPr sz="3000" spc="-455" dirty="0">
                <a:latin typeface="Trebuchet MS"/>
                <a:cs typeface="Trebuchet MS"/>
              </a:rPr>
              <a:t>do</a:t>
            </a:r>
            <a:r>
              <a:rPr sz="3000" spc="-215" dirty="0">
                <a:latin typeface="Trebuchet MS"/>
                <a:cs typeface="Trebuchet MS"/>
              </a:rPr>
              <a:t> </a:t>
            </a:r>
            <a:r>
              <a:rPr sz="3000" spc="-355" dirty="0">
                <a:latin typeface="Trebuchet MS"/>
                <a:cs typeface="Trebuchet MS"/>
              </a:rPr>
              <a:t>you</a:t>
            </a:r>
            <a:r>
              <a:rPr sz="3000" spc="-210" dirty="0">
                <a:latin typeface="Trebuchet MS"/>
                <a:cs typeface="Trebuchet MS"/>
              </a:rPr>
              <a:t> </a:t>
            </a:r>
            <a:r>
              <a:rPr sz="3000" spc="-260" dirty="0">
                <a:latin typeface="Trebuchet MS"/>
                <a:cs typeface="Trebuchet MS"/>
              </a:rPr>
              <a:t>notice?</a:t>
            </a:r>
            <a:endParaRPr sz="3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415"/>
              </a:spcBef>
              <a:tabLst>
                <a:tab pos="4121785" algn="l"/>
                <a:tab pos="6071870" algn="l"/>
              </a:tabLst>
            </a:pPr>
            <a:r>
              <a:rPr sz="2700" u="heavy" spc="-2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Ste</a:t>
            </a:r>
            <a:r>
              <a:rPr sz="2700" u="heavy" spc="-40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m</a:t>
            </a:r>
            <a:r>
              <a:rPr sz="2700" u="heavy" spc="-1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00" u="heavy" spc="-2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sentence:</a:t>
            </a:r>
            <a:r>
              <a:rPr sz="2700" spc="-1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00" spc="-520" dirty="0">
                <a:solidFill>
                  <a:srgbClr val="FF0000"/>
                </a:solidFill>
                <a:latin typeface="Trebuchet MS"/>
                <a:cs typeface="Trebuchet MS"/>
              </a:rPr>
              <a:t>We</a:t>
            </a:r>
            <a:r>
              <a:rPr sz="2700" spc="-1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00" spc="-380" dirty="0">
                <a:solidFill>
                  <a:srgbClr val="FF0000"/>
                </a:solidFill>
                <a:latin typeface="Trebuchet MS"/>
                <a:cs typeface="Trebuchet MS"/>
              </a:rPr>
              <a:t>need</a:t>
            </a:r>
            <a:r>
              <a:rPr sz="2700" spc="-1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00" b="1" u="heavy" dirty="0">
                <a:solidFill>
                  <a:srgbClr val="FF0000"/>
                </a:solidFill>
                <a:uFill>
                  <a:solidFill>
                    <a:srgbClr val="FE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700" spc="-254" dirty="0">
                <a:solidFill>
                  <a:srgbClr val="FF0000"/>
                </a:solidFill>
                <a:latin typeface="Trebuchet MS"/>
                <a:cs typeface="Trebuchet MS"/>
              </a:rPr>
              <a:t>to</a:t>
            </a:r>
            <a:r>
              <a:rPr sz="2700" spc="-1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00" spc="-320" dirty="0">
                <a:solidFill>
                  <a:srgbClr val="FF0000"/>
                </a:solidFill>
                <a:latin typeface="Trebuchet MS"/>
                <a:cs typeface="Trebuchet MS"/>
              </a:rPr>
              <a:t>see.</a:t>
            </a:r>
            <a:r>
              <a:rPr sz="2700" spc="-1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00" b="1" u="heavy" dirty="0">
                <a:solidFill>
                  <a:srgbClr val="FF0000"/>
                </a:solidFill>
                <a:uFill>
                  <a:solidFill>
                    <a:srgbClr val="FE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700" spc="-110" dirty="0">
                <a:solidFill>
                  <a:srgbClr val="FF0000"/>
                </a:solidFill>
                <a:latin typeface="Trebuchet MS"/>
                <a:cs typeface="Trebuchet MS"/>
              </a:rPr>
              <a:t>is</a:t>
            </a:r>
            <a:r>
              <a:rPr sz="2700" spc="-1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00" spc="-295" dirty="0">
                <a:solidFill>
                  <a:srgbClr val="FF0000"/>
                </a:solidFill>
                <a:latin typeface="Trebuchet MS"/>
                <a:cs typeface="Trebuchet MS"/>
              </a:rPr>
              <a:t>the</a:t>
            </a:r>
            <a:r>
              <a:rPr sz="2700" spc="-1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00" spc="-310" dirty="0">
                <a:solidFill>
                  <a:srgbClr val="FF0000"/>
                </a:solidFill>
                <a:latin typeface="Trebuchet MS"/>
                <a:cs typeface="Trebuchet MS"/>
              </a:rPr>
              <a:t>absence</a:t>
            </a:r>
            <a:r>
              <a:rPr sz="2700" spc="-195" dirty="0">
                <a:solidFill>
                  <a:srgbClr val="FF0000"/>
                </a:solidFill>
                <a:latin typeface="Trebuchet MS"/>
                <a:cs typeface="Trebuchet MS"/>
              </a:rPr>
              <a:t> of </a:t>
            </a:r>
            <a:r>
              <a:rPr sz="2700" spc="-220" dirty="0">
                <a:solidFill>
                  <a:srgbClr val="FF0000"/>
                </a:solidFill>
                <a:latin typeface="Trebuchet MS"/>
                <a:cs typeface="Trebuchet MS"/>
              </a:rPr>
              <a:t>light.</a:t>
            </a:r>
            <a:endParaRPr sz="27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637150" y="0"/>
            <a:ext cx="4379595" cy="1463040"/>
            <a:chOff x="4637150" y="0"/>
            <a:chExt cx="4379595" cy="14630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7150" y="0"/>
              <a:ext cx="2419349" cy="8143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60426" y="0"/>
              <a:ext cx="1456173" cy="14626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5AD065-7801-F241-877C-7C9A8E6CCC29}"/>
              </a:ext>
            </a:extLst>
          </p:cNvPr>
          <p:cNvSpPr txBox="1"/>
          <p:nvPr/>
        </p:nvSpPr>
        <p:spPr>
          <a:xfrm>
            <a:off x="228600" y="1333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Task 1: Create and complete a table of light sources and non light sources.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9979660-47A8-0F4F-A3CA-8B3836AF8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383960"/>
              </p:ext>
            </p:extLst>
          </p:nvPr>
        </p:nvGraphicFramePr>
        <p:xfrm>
          <a:off x="1181100" y="726817"/>
          <a:ext cx="5981700" cy="3310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0850">
                  <a:extLst>
                    <a:ext uri="{9D8B030D-6E8A-4147-A177-3AD203B41FA5}">
                      <a16:colId xmlns:a16="http://schemas.microsoft.com/office/drawing/2014/main" val="2715392297"/>
                    </a:ext>
                  </a:extLst>
                </a:gridCol>
                <a:gridCol w="2990850">
                  <a:extLst>
                    <a:ext uri="{9D8B030D-6E8A-4147-A177-3AD203B41FA5}">
                      <a16:colId xmlns:a16="http://schemas.microsoft.com/office/drawing/2014/main" val="1855758549"/>
                    </a:ext>
                  </a:extLst>
                </a:gridCol>
              </a:tblGrid>
              <a:tr h="34836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Light source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Not a light source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935703"/>
                  </a:ext>
                </a:extLst>
              </a:tr>
              <a:tr h="29443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54148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DE42328-8035-DE45-B954-C47578738485}"/>
              </a:ext>
            </a:extLst>
          </p:cNvPr>
          <p:cNvSpPr txBox="1"/>
          <p:nvPr/>
        </p:nvSpPr>
        <p:spPr>
          <a:xfrm>
            <a:off x="381000" y="4179152"/>
            <a:ext cx="8077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85FF"/>
                </a:solidFill>
                <a:latin typeface="Century Gothic" panose="020B0502020202020204" pitchFamily="34" charset="0"/>
              </a:rPr>
              <a:t>Challenge 1: Write a clear definition of what light is.</a:t>
            </a:r>
          </a:p>
          <a:p>
            <a:r>
              <a:rPr lang="en-US" b="1" dirty="0">
                <a:solidFill>
                  <a:srgbClr val="FF85FF"/>
                </a:solidFill>
                <a:latin typeface="Century Gothic" panose="020B0502020202020204" pitchFamily="34" charset="0"/>
              </a:rPr>
              <a:t>Challenge 2: Explain why the moon is </a:t>
            </a:r>
            <a:r>
              <a:rPr lang="en-US" b="1" i="1" u="sng" dirty="0">
                <a:solidFill>
                  <a:srgbClr val="FF85FF"/>
                </a:solidFill>
                <a:latin typeface="Century Gothic" panose="020B0502020202020204" pitchFamily="34" charset="0"/>
              </a:rPr>
              <a:t>not</a:t>
            </a:r>
            <a:r>
              <a:rPr lang="en-US" b="1" dirty="0">
                <a:solidFill>
                  <a:srgbClr val="FF85FF"/>
                </a:solidFill>
                <a:latin typeface="Century Gothic" panose="020B0502020202020204" pitchFamily="34" charset="0"/>
              </a:rPr>
              <a:t> a light source.</a:t>
            </a:r>
          </a:p>
          <a:p>
            <a:r>
              <a:rPr lang="en-US" b="1" i="1" dirty="0">
                <a:solidFill>
                  <a:srgbClr val="FF85FF"/>
                </a:solidFill>
                <a:latin typeface="Century Gothic" panose="020B0502020202020204" pitchFamily="34" charset="0"/>
              </a:rPr>
              <a:t>Moon is not a light source because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D22EA1-77CB-AB49-AE07-10CD9F61E555}"/>
              </a:ext>
            </a:extLst>
          </p:cNvPr>
          <p:cNvSpPr txBox="1"/>
          <p:nvPr/>
        </p:nvSpPr>
        <p:spPr>
          <a:xfrm>
            <a:off x="5638800" y="1971585"/>
            <a:ext cx="2971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2. Label the natural and artificial light sources. </a:t>
            </a:r>
          </a:p>
        </p:txBody>
      </p:sp>
    </p:spTree>
    <p:extLst>
      <p:ext uri="{BB962C8B-B14F-4D97-AF65-F5344CB8AC3E}">
        <p14:creationId xmlns:p14="http://schemas.microsoft.com/office/powerpoint/2010/main" val="1277241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624" y="1394825"/>
            <a:ext cx="1928827" cy="30294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7850" y="610225"/>
            <a:ext cx="1928827" cy="14680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23275" y="2138500"/>
            <a:ext cx="1863451" cy="293083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30550" y="2141812"/>
            <a:ext cx="1863451" cy="29241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90599" y="610227"/>
            <a:ext cx="1928827" cy="14680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05100" y="664724"/>
            <a:ext cx="1863451" cy="439887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0200" y="218187"/>
            <a:ext cx="1864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35" dirty="0"/>
              <a:t>Vocabulary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D0C26C-ECD8-AD43-90E1-B77979BC8521}"/>
              </a:ext>
            </a:extLst>
          </p:cNvPr>
          <p:cNvSpPr txBox="1"/>
          <p:nvPr/>
        </p:nvSpPr>
        <p:spPr>
          <a:xfrm>
            <a:off x="1600200" y="20955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What is the odd one out? Why?</a:t>
            </a:r>
          </a:p>
        </p:txBody>
      </p:sp>
      <p:pic>
        <p:nvPicPr>
          <p:cNvPr id="1026" name="Picture 2" descr="How and why do fireflies light up? - Scientific American">
            <a:extLst>
              <a:ext uri="{FF2B5EF4-FFF2-40B4-BE49-F238E27FC236}">
                <a16:creationId xmlns:a16="http://schemas.microsoft.com/office/drawing/2014/main" id="{099C58AF-3414-DF42-A8EB-BBCD9188F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971550"/>
            <a:ext cx="300679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MIRO Decorative Wall Mirror, Vintage Carved Hanging Mirrors for Bedroom  Living-Room Dresser Decor, Oval Antique Gold, M : Amazon.co.uk: Home &amp;  Kitchen">
            <a:extLst>
              <a:ext uri="{FF2B5EF4-FFF2-40B4-BE49-F238E27FC236}">
                <a16:creationId xmlns:a16="http://schemas.microsoft.com/office/drawing/2014/main" id="{68A24C11-4CE9-4941-AD28-EFCAB8F2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881" y="2128725"/>
            <a:ext cx="1900238" cy="279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pact Personal Alarm Torch - Defender Security Products">
            <a:extLst>
              <a:ext uri="{FF2B5EF4-FFF2-40B4-BE49-F238E27FC236}">
                <a16:creationId xmlns:a16="http://schemas.microsoft.com/office/drawing/2014/main" id="{4D89A864-818B-C24A-BB9C-4718B9661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282" y="790575"/>
            <a:ext cx="24955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433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179445" cy="5143500"/>
            <a:chOff x="0" y="0"/>
            <a:chExt cx="3179445" cy="51435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179171" cy="29253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042125"/>
              <a:ext cx="2688826" cy="310137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35300" y="152400"/>
            <a:ext cx="2856297" cy="24129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28289" y="2870176"/>
            <a:ext cx="2515710" cy="227332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205988" y="1"/>
            <a:ext cx="4403090" cy="3232785"/>
            <a:chOff x="2205988" y="1"/>
            <a:chExt cx="4403090" cy="3232785"/>
          </a:xfrm>
        </p:grpSpPr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32312" y="1"/>
              <a:ext cx="2625084" cy="227332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107854" y="2328791"/>
              <a:ext cx="223520" cy="899160"/>
            </a:xfrm>
            <a:custGeom>
              <a:avLst/>
              <a:gdLst/>
              <a:ahLst/>
              <a:cxnLst/>
              <a:rect l="l" t="t" r="r" b="b"/>
              <a:pathLst>
                <a:path w="223520" h="899160">
                  <a:moveTo>
                    <a:pt x="0" y="899133"/>
                  </a:moveTo>
                  <a:lnTo>
                    <a:pt x="223229" y="0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15814" y="2286839"/>
              <a:ext cx="31115" cy="46355"/>
            </a:xfrm>
            <a:custGeom>
              <a:avLst/>
              <a:gdLst/>
              <a:ahLst/>
              <a:cxnLst/>
              <a:rect l="l" t="t" r="r" b="b"/>
              <a:pathLst>
                <a:path w="31114" h="46355">
                  <a:moveTo>
                    <a:pt x="30537" y="45742"/>
                  </a:moveTo>
                  <a:lnTo>
                    <a:pt x="0" y="38160"/>
                  </a:lnTo>
                  <a:lnTo>
                    <a:pt x="25684" y="0"/>
                  </a:lnTo>
                  <a:lnTo>
                    <a:pt x="30537" y="45742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15814" y="2286839"/>
              <a:ext cx="31115" cy="46355"/>
            </a:xfrm>
            <a:custGeom>
              <a:avLst/>
              <a:gdLst/>
              <a:ahLst/>
              <a:cxnLst/>
              <a:rect l="l" t="t" r="r" b="b"/>
              <a:pathLst>
                <a:path w="31114" h="46355">
                  <a:moveTo>
                    <a:pt x="30537" y="45742"/>
                  </a:moveTo>
                  <a:lnTo>
                    <a:pt x="25684" y="0"/>
                  </a:lnTo>
                  <a:lnTo>
                    <a:pt x="0" y="38160"/>
                  </a:lnTo>
                  <a:lnTo>
                    <a:pt x="30537" y="45742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07924" y="2166322"/>
              <a:ext cx="2456180" cy="1061720"/>
            </a:xfrm>
            <a:custGeom>
              <a:avLst/>
              <a:gdLst/>
              <a:ahLst/>
              <a:cxnLst/>
              <a:rect l="l" t="t" r="r" b="b"/>
              <a:pathLst>
                <a:path w="2456179" h="1061720">
                  <a:moveTo>
                    <a:pt x="0" y="1061527"/>
                  </a:moveTo>
                  <a:lnTo>
                    <a:pt x="2456139" y="0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57823" y="2149174"/>
              <a:ext cx="46355" cy="31750"/>
            </a:xfrm>
            <a:custGeom>
              <a:avLst/>
              <a:gdLst/>
              <a:ahLst/>
              <a:cxnLst/>
              <a:rect l="l" t="t" r="r" b="b"/>
              <a:pathLst>
                <a:path w="46354" h="31750">
                  <a:moveTo>
                    <a:pt x="12482" y="31590"/>
                  </a:moveTo>
                  <a:lnTo>
                    <a:pt x="0" y="2706"/>
                  </a:lnTo>
                  <a:lnTo>
                    <a:pt x="45919" y="0"/>
                  </a:lnTo>
                  <a:lnTo>
                    <a:pt x="12482" y="3159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57823" y="2149174"/>
              <a:ext cx="46355" cy="31750"/>
            </a:xfrm>
            <a:custGeom>
              <a:avLst/>
              <a:gdLst/>
              <a:ahLst/>
              <a:cxnLst/>
              <a:rect l="l" t="t" r="r" b="b"/>
              <a:pathLst>
                <a:path w="46354" h="31750">
                  <a:moveTo>
                    <a:pt x="12482" y="31590"/>
                  </a:moveTo>
                  <a:lnTo>
                    <a:pt x="45919" y="0"/>
                  </a:lnTo>
                  <a:lnTo>
                    <a:pt x="0" y="2706"/>
                  </a:lnTo>
                  <a:lnTo>
                    <a:pt x="12482" y="3159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47151" y="2036171"/>
              <a:ext cx="1861185" cy="1191895"/>
            </a:xfrm>
            <a:custGeom>
              <a:avLst/>
              <a:gdLst/>
              <a:ahLst/>
              <a:cxnLst/>
              <a:rect l="l" t="t" r="r" b="b"/>
              <a:pathLst>
                <a:path w="1861185" h="1191895">
                  <a:moveTo>
                    <a:pt x="1860773" y="1191678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10750" y="2012859"/>
              <a:ext cx="45085" cy="36830"/>
            </a:xfrm>
            <a:custGeom>
              <a:avLst/>
              <a:gdLst/>
              <a:ahLst/>
              <a:cxnLst/>
              <a:rect l="l" t="t" r="r" b="b"/>
              <a:pathLst>
                <a:path w="45085" h="36830">
                  <a:moveTo>
                    <a:pt x="27915" y="36560"/>
                  </a:moveTo>
                  <a:lnTo>
                    <a:pt x="0" y="0"/>
                  </a:lnTo>
                  <a:lnTo>
                    <a:pt x="44885" y="10063"/>
                  </a:lnTo>
                  <a:lnTo>
                    <a:pt x="27915" y="3656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10750" y="2012859"/>
              <a:ext cx="45085" cy="36830"/>
            </a:xfrm>
            <a:custGeom>
              <a:avLst/>
              <a:gdLst/>
              <a:ahLst/>
              <a:cxnLst/>
              <a:rect l="l" t="t" r="r" b="b"/>
              <a:pathLst>
                <a:path w="45085" h="36830">
                  <a:moveTo>
                    <a:pt x="44885" y="10063"/>
                  </a:moveTo>
                  <a:lnTo>
                    <a:pt x="0" y="0"/>
                  </a:lnTo>
                  <a:lnTo>
                    <a:pt x="27915" y="36560"/>
                  </a:lnTo>
                  <a:lnTo>
                    <a:pt x="44885" y="10063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714400" y="3285635"/>
            <a:ext cx="269811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Century Gothic" panose="020B0502020202020204" pitchFamily="34" charset="0"/>
                <a:cs typeface="Trebuchet MS"/>
              </a:rPr>
              <a:t>What do all of these  things have in  common?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5080626" y="3698175"/>
            <a:ext cx="1539240" cy="318135"/>
            <a:chOff x="5080626" y="3698175"/>
            <a:chExt cx="1539240" cy="318135"/>
          </a:xfrm>
        </p:grpSpPr>
        <p:sp>
          <p:nvSpPr>
            <p:cNvPr id="20" name="object 20"/>
            <p:cNvSpPr/>
            <p:nvPr/>
          </p:nvSpPr>
          <p:spPr>
            <a:xfrm>
              <a:off x="5085388" y="3702937"/>
              <a:ext cx="1487170" cy="293370"/>
            </a:xfrm>
            <a:custGeom>
              <a:avLst/>
              <a:gdLst/>
              <a:ahLst/>
              <a:cxnLst/>
              <a:rect l="l" t="t" r="r" b="b"/>
              <a:pathLst>
                <a:path w="1487170" h="293370">
                  <a:moveTo>
                    <a:pt x="0" y="0"/>
                  </a:moveTo>
                  <a:lnTo>
                    <a:pt x="1486827" y="292855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69175" y="3980357"/>
              <a:ext cx="45720" cy="31115"/>
            </a:xfrm>
            <a:custGeom>
              <a:avLst/>
              <a:gdLst/>
              <a:ahLst/>
              <a:cxnLst/>
              <a:rect l="l" t="t" r="r" b="b"/>
              <a:pathLst>
                <a:path w="45720" h="31114">
                  <a:moveTo>
                    <a:pt x="0" y="30872"/>
                  </a:moveTo>
                  <a:lnTo>
                    <a:pt x="6081" y="0"/>
                  </a:lnTo>
                  <a:lnTo>
                    <a:pt x="45450" y="23789"/>
                  </a:lnTo>
                  <a:lnTo>
                    <a:pt x="0" y="30872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69175" y="3980357"/>
              <a:ext cx="45720" cy="31115"/>
            </a:xfrm>
            <a:custGeom>
              <a:avLst/>
              <a:gdLst/>
              <a:ahLst/>
              <a:cxnLst/>
              <a:rect l="l" t="t" r="r" b="b"/>
              <a:pathLst>
                <a:path w="45720" h="31114">
                  <a:moveTo>
                    <a:pt x="0" y="30872"/>
                  </a:moveTo>
                  <a:lnTo>
                    <a:pt x="45450" y="23789"/>
                  </a:lnTo>
                  <a:lnTo>
                    <a:pt x="6081" y="0"/>
                  </a:lnTo>
                  <a:lnTo>
                    <a:pt x="0" y="30872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1024574" y="3152200"/>
            <a:ext cx="378460" cy="395605"/>
          </a:xfrm>
          <a:custGeom>
            <a:avLst/>
            <a:gdLst/>
            <a:ahLst/>
            <a:cxnLst/>
            <a:rect l="l" t="t" r="r" b="b"/>
            <a:pathLst>
              <a:path w="378459" h="395604">
                <a:moveTo>
                  <a:pt x="0" y="197549"/>
                </a:moveTo>
                <a:lnTo>
                  <a:pt x="4995" y="152253"/>
                </a:lnTo>
                <a:lnTo>
                  <a:pt x="19225" y="110672"/>
                </a:lnTo>
                <a:lnTo>
                  <a:pt x="41554" y="73992"/>
                </a:lnTo>
                <a:lnTo>
                  <a:pt x="70846" y="43399"/>
                </a:lnTo>
                <a:lnTo>
                  <a:pt x="105966" y="20079"/>
                </a:lnTo>
                <a:lnTo>
                  <a:pt x="145779" y="5217"/>
                </a:lnTo>
                <a:lnTo>
                  <a:pt x="189149" y="0"/>
                </a:lnTo>
                <a:lnTo>
                  <a:pt x="261534" y="15037"/>
                </a:lnTo>
                <a:lnTo>
                  <a:pt x="322899" y="57861"/>
                </a:lnTo>
                <a:lnTo>
                  <a:pt x="346520" y="87949"/>
                </a:lnTo>
                <a:lnTo>
                  <a:pt x="363901" y="121950"/>
                </a:lnTo>
                <a:lnTo>
                  <a:pt x="374631" y="158830"/>
                </a:lnTo>
                <a:lnTo>
                  <a:pt x="378299" y="197549"/>
                </a:lnTo>
                <a:lnTo>
                  <a:pt x="373304" y="242846"/>
                </a:lnTo>
                <a:lnTo>
                  <a:pt x="359074" y="284427"/>
                </a:lnTo>
                <a:lnTo>
                  <a:pt x="336745" y="321107"/>
                </a:lnTo>
                <a:lnTo>
                  <a:pt x="307453" y="351700"/>
                </a:lnTo>
                <a:lnTo>
                  <a:pt x="272333" y="375020"/>
                </a:lnTo>
                <a:lnTo>
                  <a:pt x="232520" y="389882"/>
                </a:lnTo>
                <a:lnTo>
                  <a:pt x="189149" y="395099"/>
                </a:lnTo>
                <a:lnTo>
                  <a:pt x="145779" y="389882"/>
                </a:lnTo>
                <a:lnTo>
                  <a:pt x="105966" y="375020"/>
                </a:lnTo>
                <a:lnTo>
                  <a:pt x="70846" y="351700"/>
                </a:lnTo>
                <a:lnTo>
                  <a:pt x="41554" y="321107"/>
                </a:lnTo>
                <a:lnTo>
                  <a:pt x="19225" y="284427"/>
                </a:lnTo>
                <a:lnTo>
                  <a:pt x="4995" y="242846"/>
                </a:lnTo>
                <a:lnTo>
                  <a:pt x="0" y="197549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644500" y="639691"/>
            <a:ext cx="1420495" cy="12217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65"/>
              </a:spcBef>
            </a:pPr>
            <a:r>
              <a:rPr sz="2600" u="none" spc="-360" dirty="0">
                <a:solidFill>
                  <a:srgbClr val="FFFF00"/>
                </a:solidFill>
              </a:rPr>
              <a:t>What</a:t>
            </a:r>
            <a:r>
              <a:rPr sz="2600" u="none" spc="-190" dirty="0">
                <a:solidFill>
                  <a:srgbClr val="FFFF00"/>
                </a:solidFill>
              </a:rPr>
              <a:t> </a:t>
            </a:r>
            <a:r>
              <a:rPr sz="2600" u="none" spc="-395" dirty="0">
                <a:solidFill>
                  <a:srgbClr val="FFFF00"/>
                </a:solidFill>
              </a:rPr>
              <a:t>do</a:t>
            </a:r>
            <a:r>
              <a:rPr sz="2600" u="none" spc="-190" dirty="0">
                <a:solidFill>
                  <a:srgbClr val="FFFF00"/>
                </a:solidFill>
              </a:rPr>
              <a:t> </a:t>
            </a:r>
            <a:r>
              <a:rPr sz="2600" u="none" spc="-409" dirty="0">
                <a:solidFill>
                  <a:srgbClr val="FFFF00"/>
                </a:solidFill>
              </a:rPr>
              <a:t>we  </a:t>
            </a:r>
            <a:r>
              <a:rPr sz="2600" u="heavy" spc="-36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need</a:t>
            </a:r>
            <a:r>
              <a:rPr sz="2600" u="none" spc="-190" dirty="0">
                <a:solidFill>
                  <a:srgbClr val="FFFF00"/>
                </a:solidFill>
              </a:rPr>
              <a:t> </a:t>
            </a:r>
            <a:r>
              <a:rPr sz="2600" u="none" spc="-245" dirty="0">
                <a:solidFill>
                  <a:srgbClr val="FFFF00"/>
                </a:solidFill>
              </a:rPr>
              <a:t>to</a:t>
            </a:r>
            <a:r>
              <a:rPr sz="2600" u="none" spc="-190" dirty="0">
                <a:solidFill>
                  <a:srgbClr val="FFFF00"/>
                </a:solidFill>
              </a:rPr>
              <a:t> </a:t>
            </a:r>
            <a:r>
              <a:rPr sz="2600" u="none" spc="-295" dirty="0">
                <a:solidFill>
                  <a:srgbClr val="FFFF00"/>
                </a:solidFill>
              </a:rPr>
              <a:t>be  </a:t>
            </a:r>
            <a:r>
              <a:rPr sz="2600" u="none" spc="-300" dirty="0">
                <a:solidFill>
                  <a:srgbClr val="FFFF00"/>
                </a:solidFill>
              </a:rPr>
              <a:t>able</a:t>
            </a:r>
            <a:r>
              <a:rPr sz="2600" u="none" spc="-190" dirty="0">
                <a:solidFill>
                  <a:srgbClr val="FFFF00"/>
                </a:solidFill>
              </a:rPr>
              <a:t> </a:t>
            </a:r>
            <a:r>
              <a:rPr sz="2600" u="none" spc="-245" dirty="0">
                <a:solidFill>
                  <a:srgbClr val="FFFF00"/>
                </a:solidFill>
              </a:rPr>
              <a:t>to</a:t>
            </a:r>
            <a:r>
              <a:rPr sz="2600" u="none" spc="-190" dirty="0">
                <a:solidFill>
                  <a:srgbClr val="FFFF00"/>
                </a:solidFill>
              </a:rPr>
              <a:t> </a:t>
            </a:r>
            <a:r>
              <a:rPr sz="2600" u="none" spc="-204" dirty="0">
                <a:solidFill>
                  <a:srgbClr val="FFFF00"/>
                </a:solidFill>
              </a:rPr>
              <a:t>see?</a:t>
            </a:r>
            <a:endParaRPr sz="2600" dirty="0"/>
          </a:p>
        </p:txBody>
      </p:sp>
      <p:grpSp>
        <p:nvGrpSpPr>
          <p:cNvPr id="25" name="object 25"/>
          <p:cNvGrpSpPr/>
          <p:nvPr/>
        </p:nvGrpSpPr>
        <p:grpSpPr>
          <a:xfrm>
            <a:off x="4131087" y="3975649"/>
            <a:ext cx="1040765" cy="1055370"/>
            <a:chOff x="4131087" y="3975649"/>
            <a:chExt cx="1040765" cy="1055370"/>
          </a:xfrm>
        </p:grpSpPr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21850" y="4300250"/>
              <a:ext cx="549499" cy="73072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135849" y="3980412"/>
              <a:ext cx="453390" cy="638810"/>
            </a:xfrm>
            <a:custGeom>
              <a:avLst/>
              <a:gdLst/>
              <a:ahLst/>
              <a:cxnLst/>
              <a:rect l="l" t="t" r="r" b="b"/>
              <a:pathLst>
                <a:path w="453389" h="638810">
                  <a:moveTo>
                    <a:pt x="0" y="0"/>
                  </a:moveTo>
                  <a:lnTo>
                    <a:pt x="452936" y="638584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75954" y="4609895"/>
              <a:ext cx="38100" cy="44450"/>
            </a:xfrm>
            <a:custGeom>
              <a:avLst/>
              <a:gdLst/>
              <a:ahLst/>
              <a:cxnLst/>
              <a:rect l="l" t="t" r="r" b="b"/>
              <a:pathLst>
                <a:path w="38100" h="44450">
                  <a:moveTo>
                    <a:pt x="37839" y="44358"/>
                  </a:moveTo>
                  <a:lnTo>
                    <a:pt x="0" y="18203"/>
                  </a:lnTo>
                  <a:lnTo>
                    <a:pt x="25665" y="0"/>
                  </a:lnTo>
                  <a:lnTo>
                    <a:pt x="37839" y="4435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75954" y="4609895"/>
              <a:ext cx="38100" cy="44450"/>
            </a:xfrm>
            <a:custGeom>
              <a:avLst/>
              <a:gdLst/>
              <a:ahLst/>
              <a:cxnLst/>
              <a:rect l="l" t="t" r="r" b="b"/>
              <a:pathLst>
                <a:path w="38100" h="44450">
                  <a:moveTo>
                    <a:pt x="0" y="18203"/>
                  </a:moveTo>
                  <a:lnTo>
                    <a:pt x="37839" y="44358"/>
                  </a:lnTo>
                  <a:lnTo>
                    <a:pt x="25665" y="0"/>
                  </a:lnTo>
                  <a:lnTo>
                    <a:pt x="0" y="18203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650" y="969850"/>
            <a:ext cx="3677920" cy="1929130"/>
          </a:xfrm>
          <a:custGeom>
            <a:avLst/>
            <a:gdLst/>
            <a:ahLst/>
            <a:cxnLst/>
            <a:rect l="l" t="t" r="r" b="b"/>
            <a:pathLst>
              <a:path w="3677920" h="1929130">
                <a:moveTo>
                  <a:pt x="3677699" y="1928699"/>
                </a:moveTo>
                <a:lnTo>
                  <a:pt x="0" y="1928699"/>
                </a:lnTo>
                <a:lnTo>
                  <a:pt x="0" y="0"/>
                </a:lnTo>
                <a:lnTo>
                  <a:pt x="3677699" y="0"/>
                </a:lnTo>
                <a:lnTo>
                  <a:pt x="3677699" y="1928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0675" y="1024587"/>
            <a:ext cx="3496945" cy="167893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0"/>
              </a:spcBef>
            </a:pPr>
            <a:r>
              <a:rPr sz="3600" spc="-290" dirty="0">
                <a:latin typeface="Trebuchet MS"/>
                <a:cs typeface="Trebuchet MS"/>
              </a:rPr>
              <a:t>This</a:t>
            </a:r>
            <a:r>
              <a:rPr sz="3600" spc="-260" dirty="0">
                <a:latin typeface="Trebuchet MS"/>
                <a:cs typeface="Trebuchet MS"/>
              </a:rPr>
              <a:t> </a:t>
            </a:r>
            <a:r>
              <a:rPr sz="3600" spc="-395" dirty="0">
                <a:latin typeface="Trebuchet MS"/>
                <a:cs typeface="Trebuchet MS"/>
              </a:rPr>
              <a:t>means</a:t>
            </a:r>
            <a:r>
              <a:rPr sz="3600" spc="-260" dirty="0">
                <a:latin typeface="Trebuchet MS"/>
                <a:cs typeface="Trebuchet MS"/>
              </a:rPr>
              <a:t> </a:t>
            </a:r>
            <a:r>
              <a:rPr sz="3600" spc="-330" dirty="0">
                <a:latin typeface="Trebuchet MS"/>
                <a:cs typeface="Trebuchet MS"/>
              </a:rPr>
              <a:t>that</a:t>
            </a:r>
            <a:r>
              <a:rPr sz="3600" spc="-260" dirty="0">
                <a:latin typeface="Trebuchet MS"/>
                <a:cs typeface="Trebuchet MS"/>
              </a:rPr>
              <a:t> </a:t>
            </a:r>
            <a:r>
              <a:rPr sz="3600" spc="-400" dirty="0">
                <a:latin typeface="Trebuchet MS"/>
                <a:cs typeface="Trebuchet MS"/>
              </a:rPr>
              <a:t>each  </a:t>
            </a:r>
            <a:r>
              <a:rPr sz="3600" spc="-455" dirty="0">
                <a:latin typeface="Trebuchet MS"/>
                <a:cs typeface="Trebuchet MS"/>
              </a:rPr>
              <a:t>one</a:t>
            </a:r>
            <a:r>
              <a:rPr sz="3600" spc="-260" dirty="0">
                <a:latin typeface="Trebuchet MS"/>
                <a:cs typeface="Trebuchet MS"/>
              </a:rPr>
              <a:t> of </a:t>
            </a:r>
            <a:r>
              <a:rPr sz="3600" spc="-360" dirty="0">
                <a:latin typeface="Trebuchet MS"/>
                <a:cs typeface="Trebuchet MS"/>
              </a:rPr>
              <a:t>these</a:t>
            </a:r>
            <a:r>
              <a:rPr sz="3600" spc="-260" dirty="0">
                <a:latin typeface="Trebuchet MS"/>
                <a:cs typeface="Trebuchet MS"/>
              </a:rPr>
              <a:t> </a:t>
            </a:r>
            <a:r>
              <a:rPr sz="3600" spc="-229" dirty="0">
                <a:latin typeface="Trebuchet MS"/>
                <a:cs typeface="Trebuchet MS"/>
              </a:rPr>
              <a:t>things  </a:t>
            </a:r>
            <a:r>
              <a:rPr sz="3600" spc="-390" dirty="0">
                <a:latin typeface="Trebuchet MS"/>
                <a:cs typeface="Trebuchet MS"/>
              </a:rPr>
              <a:t>makes</a:t>
            </a:r>
            <a:r>
              <a:rPr sz="3600" spc="-260" dirty="0">
                <a:latin typeface="Trebuchet MS"/>
                <a:cs typeface="Trebuchet MS"/>
              </a:rPr>
              <a:t> </a:t>
            </a:r>
            <a:r>
              <a:rPr sz="3600" u="heavy" spc="-2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light</a:t>
            </a:r>
            <a:r>
              <a:rPr sz="3600" spc="-555" dirty="0">
                <a:latin typeface="Trebuchet MS"/>
                <a:cs typeface="Trebuchet MS"/>
              </a:rPr>
              <a:t>.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0675" y="132062"/>
            <a:ext cx="4739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415" dirty="0"/>
              <a:t>They</a:t>
            </a:r>
            <a:r>
              <a:rPr u="none" spc="-260" dirty="0"/>
              <a:t> </a:t>
            </a:r>
            <a:r>
              <a:rPr u="none" spc="-345" dirty="0"/>
              <a:t>are</a:t>
            </a:r>
            <a:r>
              <a:rPr u="none" spc="-260" dirty="0"/>
              <a:t> </a:t>
            </a:r>
            <a:r>
              <a:rPr u="none" spc="-355" dirty="0"/>
              <a:t>all</a:t>
            </a:r>
            <a:r>
              <a:rPr u="none" spc="-260" dirty="0"/>
              <a:t> </a:t>
            </a:r>
            <a:r>
              <a:rPr u="none" spc="-300" dirty="0"/>
              <a:t>sources</a:t>
            </a:r>
            <a:r>
              <a:rPr u="none" spc="-260" dirty="0"/>
              <a:t> of </a:t>
            </a:r>
            <a:r>
              <a:rPr u="none" spc="-270" dirty="0"/>
              <a:t>light!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27749" y="875625"/>
            <a:ext cx="4571999" cy="34289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36525" y="4173650"/>
            <a:ext cx="8870950" cy="90345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175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65"/>
              </a:spcBef>
            </a:pPr>
            <a:r>
              <a:rPr sz="2700" u="heavy" spc="-25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Stem</a:t>
            </a:r>
            <a:r>
              <a:rPr sz="2700" u="heavy" spc="-1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00" u="heavy" spc="-2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sentence:</a:t>
            </a:r>
            <a:r>
              <a:rPr sz="2700" spc="-1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00" spc="-520" dirty="0">
                <a:solidFill>
                  <a:srgbClr val="FF0000"/>
                </a:solidFill>
                <a:latin typeface="Century Gothic" panose="020B0502020202020204" pitchFamily="34" charset="0"/>
                <a:cs typeface="Trebuchet MS"/>
              </a:rPr>
              <a:t>We</a:t>
            </a:r>
            <a:r>
              <a:rPr sz="2700" spc="-480" dirty="0">
                <a:solidFill>
                  <a:srgbClr val="FF0000"/>
                </a:solidFill>
                <a:latin typeface="Century Gothic" panose="020B0502020202020204" pitchFamily="34" charset="0"/>
                <a:cs typeface="Trebuchet MS"/>
              </a:rPr>
              <a:t> </a:t>
            </a:r>
            <a:r>
              <a:rPr lang="en-GB" sz="2700" spc="-480" dirty="0">
                <a:solidFill>
                  <a:srgbClr val="FF0000"/>
                </a:solidFill>
                <a:latin typeface="Century Gothic" panose="020B0502020202020204" pitchFamily="34" charset="0"/>
                <a:cs typeface="Trebuchet MS"/>
              </a:rPr>
              <a:t> </a:t>
            </a:r>
            <a:r>
              <a:rPr sz="2700" spc="-380" dirty="0">
                <a:solidFill>
                  <a:srgbClr val="FF0000"/>
                </a:solidFill>
                <a:latin typeface="Century Gothic" panose="020B0502020202020204" pitchFamily="34" charset="0"/>
                <a:cs typeface="Trebuchet MS"/>
              </a:rPr>
              <a:t>need</a:t>
            </a:r>
            <a:r>
              <a:rPr sz="2700" spc="-190" dirty="0">
                <a:solidFill>
                  <a:srgbClr val="FF0000"/>
                </a:solidFill>
                <a:latin typeface="Century Gothic" panose="020B0502020202020204" pitchFamily="34" charset="0"/>
                <a:cs typeface="Trebuchet MS"/>
              </a:rPr>
              <a:t> </a:t>
            </a:r>
            <a:r>
              <a:rPr sz="2700" spc="-180" dirty="0">
                <a:solidFill>
                  <a:srgbClr val="FF0000"/>
                </a:solidFill>
                <a:latin typeface="Century Gothic" panose="020B0502020202020204" pitchFamily="34" charset="0"/>
                <a:cs typeface="Trebuchet MS"/>
              </a:rPr>
              <a:t>light</a:t>
            </a:r>
            <a:r>
              <a:rPr sz="2700" spc="-190" dirty="0">
                <a:solidFill>
                  <a:srgbClr val="FF0000"/>
                </a:solidFill>
                <a:latin typeface="Century Gothic" panose="020B0502020202020204" pitchFamily="34" charset="0"/>
                <a:cs typeface="Trebuchet MS"/>
              </a:rPr>
              <a:t> </a:t>
            </a:r>
            <a:r>
              <a:rPr sz="2700" spc="-254" dirty="0">
                <a:solidFill>
                  <a:srgbClr val="FF0000"/>
                </a:solidFill>
                <a:latin typeface="Century Gothic" panose="020B0502020202020204" pitchFamily="34" charset="0"/>
                <a:cs typeface="Trebuchet MS"/>
              </a:rPr>
              <a:t>to</a:t>
            </a:r>
            <a:r>
              <a:rPr sz="2700" spc="-190" dirty="0">
                <a:solidFill>
                  <a:srgbClr val="FF0000"/>
                </a:solidFill>
                <a:latin typeface="Century Gothic" panose="020B0502020202020204" pitchFamily="34" charset="0"/>
                <a:cs typeface="Trebuchet MS"/>
              </a:rPr>
              <a:t> </a:t>
            </a:r>
            <a:r>
              <a:rPr sz="2700" spc="-320" dirty="0">
                <a:solidFill>
                  <a:srgbClr val="FF0000"/>
                </a:solidFill>
                <a:latin typeface="Century Gothic" panose="020B0502020202020204" pitchFamily="34" charset="0"/>
                <a:cs typeface="Trebuchet MS"/>
              </a:rPr>
              <a:t>see.</a:t>
            </a:r>
            <a:r>
              <a:rPr sz="2700" spc="-190" dirty="0">
                <a:solidFill>
                  <a:srgbClr val="FF0000"/>
                </a:solidFill>
                <a:latin typeface="Century Gothic" panose="020B0502020202020204" pitchFamily="34" charset="0"/>
                <a:cs typeface="Trebuchet MS"/>
              </a:rPr>
              <a:t> </a:t>
            </a:r>
            <a:r>
              <a:rPr sz="2700" spc="-220" dirty="0">
                <a:solidFill>
                  <a:srgbClr val="FF0000"/>
                </a:solidFill>
                <a:latin typeface="Century Gothic" panose="020B0502020202020204" pitchFamily="34" charset="0"/>
                <a:cs typeface="Trebuchet MS"/>
              </a:rPr>
              <a:t>Darkness</a:t>
            </a:r>
            <a:r>
              <a:rPr sz="2700" spc="-190" dirty="0">
                <a:solidFill>
                  <a:srgbClr val="FF0000"/>
                </a:solidFill>
                <a:latin typeface="Century Gothic" panose="020B0502020202020204" pitchFamily="34" charset="0"/>
                <a:cs typeface="Trebuchet MS"/>
              </a:rPr>
              <a:t> </a:t>
            </a:r>
            <a:r>
              <a:rPr sz="2700" spc="-110" dirty="0">
                <a:solidFill>
                  <a:srgbClr val="FF0000"/>
                </a:solidFill>
                <a:latin typeface="Century Gothic" panose="020B0502020202020204" pitchFamily="34" charset="0"/>
                <a:cs typeface="Trebuchet MS"/>
              </a:rPr>
              <a:t>is</a:t>
            </a:r>
            <a:r>
              <a:rPr sz="2700" spc="-190" dirty="0">
                <a:solidFill>
                  <a:srgbClr val="FF0000"/>
                </a:solidFill>
                <a:latin typeface="Century Gothic" panose="020B0502020202020204" pitchFamily="34" charset="0"/>
                <a:cs typeface="Trebuchet MS"/>
              </a:rPr>
              <a:t> </a:t>
            </a:r>
            <a:r>
              <a:rPr sz="2700" spc="-295" dirty="0">
                <a:solidFill>
                  <a:srgbClr val="FF0000"/>
                </a:solidFill>
                <a:latin typeface="Century Gothic" panose="020B0502020202020204" pitchFamily="34" charset="0"/>
                <a:cs typeface="Trebuchet MS"/>
              </a:rPr>
              <a:t>the</a:t>
            </a:r>
            <a:r>
              <a:rPr sz="2700" spc="-190" dirty="0">
                <a:solidFill>
                  <a:srgbClr val="FF0000"/>
                </a:solidFill>
                <a:latin typeface="Century Gothic" panose="020B0502020202020204" pitchFamily="34" charset="0"/>
                <a:cs typeface="Trebuchet MS"/>
              </a:rPr>
              <a:t> </a:t>
            </a:r>
            <a:r>
              <a:rPr sz="2700" spc="-310" dirty="0">
                <a:solidFill>
                  <a:srgbClr val="FF0000"/>
                </a:solidFill>
                <a:latin typeface="Century Gothic" panose="020B0502020202020204" pitchFamily="34" charset="0"/>
                <a:cs typeface="Trebuchet MS"/>
              </a:rPr>
              <a:t>absence</a:t>
            </a:r>
            <a:r>
              <a:rPr sz="2700" spc="-190" dirty="0">
                <a:solidFill>
                  <a:srgbClr val="FF0000"/>
                </a:solidFill>
                <a:latin typeface="Century Gothic" panose="020B0502020202020204" pitchFamily="34" charset="0"/>
                <a:cs typeface="Trebuchet MS"/>
              </a:rPr>
              <a:t> </a:t>
            </a:r>
            <a:r>
              <a:rPr sz="2700" spc="-195" dirty="0">
                <a:solidFill>
                  <a:srgbClr val="FF0000"/>
                </a:solidFill>
                <a:latin typeface="Century Gothic" panose="020B0502020202020204" pitchFamily="34" charset="0"/>
                <a:cs typeface="Trebuchet MS"/>
              </a:rPr>
              <a:t>of</a:t>
            </a:r>
            <a:r>
              <a:rPr sz="2700" spc="-190" dirty="0">
                <a:solidFill>
                  <a:srgbClr val="FF0000"/>
                </a:solidFill>
                <a:latin typeface="Century Gothic" panose="020B0502020202020204" pitchFamily="34" charset="0"/>
                <a:cs typeface="Trebuchet MS"/>
              </a:rPr>
              <a:t> </a:t>
            </a:r>
            <a:r>
              <a:rPr sz="2700" spc="-220" dirty="0">
                <a:solidFill>
                  <a:srgbClr val="FF0000"/>
                </a:solidFill>
                <a:latin typeface="Century Gothic" panose="020B0502020202020204" pitchFamily="34" charset="0"/>
                <a:cs typeface="Trebuchet MS"/>
              </a:rPr>
              <a:t>light.</a:t>
            </a:r>
            <a:endParaRPr sz="2700" dirty="0">
              <a:latin typeface="Century Gothic" panose="020B050202020202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650" y="0"/>
            <a:ext cx="4274820" cy="4413885"/>
          </a:xfrm>
          <a:custGeom>
            <a:avLst/>
            <a:gdLst/>
            <a:ahLst/>
            <a:cxnLst/>
            <a:rect l="l" t="t" r="r" b="b"/>
            <a:pathLst>
              <a:path w="4274820" h="4413885">
                <a:moveTo>
                  <a:pt x="4274399" y="4413299"/>
                </a:moveTo>
                <a:lnTo>
                  <a:pt x="0" y="4413299"/>
                </a:lnTo>
                <a:lnTo>
                  <a:pt x="0" y="0"/>
                </a:lnTo>
                <a:lnTo>
                  <a:pt x="4274399" y="0"/>
                </a:lnTo>
                <a:lnTo>
                  <a:pt x="4274399" y="4413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1" y="58292"/>
            <a:ext cx="4419596" cy="1349151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229"/>
              </a:spcBef>
            </a:pPr>
            <a:r>
              <a:rPr sz="2900" u="none" spc="-150" dirty="0"/>
              <a:t>Light is a </a:t>
            </a:r>
            <a:r>
              <a:rPr sz="2900" spc="-150" dirty="0"/>
              <a:t>wave of energy</a:t>
            </a:r>
            <a:r>
              <a:rPr sz="2900" u="none" spc="-150" dirty="0"/>
              <a:t> that  allows us to see. Light comes  from different </a:t>
            </a:r>
            <a:r>
              <a:rPr sz="2900" spc="-150" dirty="0"/>
              <a:t>sources</a:t>
            </a:r>
            <a:r>
              <a:rPr sz="2900" u="none" spc="-150" dirty="0"/>
              <a:t>.</a:t>
            </a:r>
            <a:endParaRPr sz="2900" spc="-15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6204" y="207050"/>
            <a:ext cx="1789962" cy="155009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094575" y="0"/>
            <a:ext cx="4940935" cy="4265930"/>
            <a:chOff x="4094575" y="0"/>
            <a:chExt cx="4940935" cy="42659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4575" y="1879774"/>
              <a:ext cx="1383949" cy="13839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9464" y="1992501"/>
              <a:ext cx="2515723" cy="22733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45675" y="1383915"/>
              <a:ext cx="973799" cy="129495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1996" y="0"/>
              <a:ext cx="1466452" cy="1383924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-73025" y="4289732"/>
            <a:ext cx="9144000" cy="600710"/>
          </a:xfrm>
          <a:custGeom>
            <a:avLst/>
            <a:gdLst/>
            <a:ahLst/>
            <a:cxnLst/>
            <a:rect l="l" t="t" r="r" b="b"/>
            <a:pathLst>
              <a:path w="9144000" h="600710">
                <a:moveTo>
                  <a:pt x="9143999" y="600299"/>
                </a:moveTo>
                <a:lnTo>
                  <a:pt x="0" y="6002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600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-73025" y="1383915"/>
            <a:ext cx="8919375" cy="3913892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09880" marR="4703445" algn="just">
              <a:lnSpc>
                <a:spcPts val="3450"/>
              </a:lnSpc>
              <a:spcBef>
                <a:spcPts val="240"/>
              </a:spcBef>
            </a:pPr>
            <a:r>
              <a:rPr sz="2900" spc="-150" dirty="0">
                <a:latin typeface="Trebuchet MS"/>
                <a:cs typeface="Trebuchet MS"/>
              </a:rPr>
              <a:t>We can see something when  light bounces off it and into  our eyes.</a:t>
            </a:r>
          </a:p>
          <a:p>
            <a:pPr marL="309880" marR="4641215" algn="just">
              <a:lnSpc>
                <a:spcPts val="3450"/>
              </a:lnSpc>
              <a:spcBef>
                <a:spcPts val="1425"/>
              </a:spcBef>
            </a:pPr>
            <a:r>
              <a:rPr sz="2900" spc="-150" dirty="0">
                <a:latin typeface="Trebuchet MS"/>
                <a:cs typeface="Trebuchet MS"/>
              </a:rPr>
              <a:t>If there is </a:t>
            </a:r>
            <a:r>
              <a:rPr sz="2900" u="heavy" spc="-1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no light</a:t>
            </a:r>
            <a:r>
              <a:rPr sz="2900" spc="-150" dirty="0">
                <a:latin typeface="Trebuchet MS"/>
                <a:cs typeface="Trebuchet MS"/>
              </a:rPr>
              <a:t>, it will be  dark and we won’t be able to  see.</a:t>
            </a:r>
          </a:p>
          <a:p>
            <a:pPr marL="12700" algn="just">
              <a:lnSpc>
                <a:spcPct val="100000"/>
              </a:lnSpc>
              <a:spcBef>
                <a:spcPts val="1410"/>
              </a:spcBef>
            </a:pPr>
            <a:r>
              <a:rPr sz="2700" u="heavy" spc="-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Stem sentence:</a:t>
            </a:r>
            <a:r>
              <a:rPr sz="2700" spc="-150" dirty="0">
                <a:solidFill>
                  <a:srgbClr val="FF0000"/>
                </a:solidFill>
                <a:latin typeface="Trebuchet MS"/>
                <a:cs typeface="Trebuchet MS"/>
              </a:rPr>
              <a:t> We need light to see. Darkness is the absence of light.</a:t>
            </a:r>
            <a:endParaRPr sz="2700" spc="-1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75" y="748049"/>
            <a:ext cx="5394325" cy="2630170"/>
          </a:xfrm>
          <a:custGeom>
            <a:avLst/>
            <a:gdLst/>
            <a:ahLst/>
            <a:cxnLst/>
            <a:rect l="l" t="t" r="r" b="b"/>
            <a:pathLst>
              <a:path w="5394325" h="2630170">
                <a:moveTo>
                  <a:pt x="5393999" y="2630099"/>
                </a:moveTo>
                <a:lnTo>
                  <a:pt x="0" y="2630099"/>
                </a:lnTo>
                <a:lnTo>
                  <a:pt x="0" y="0"/>
                </a:lnTo>
                <a:lnTo>
                  <a:pt x="5393999" y="0"/>
                </a:lnTo>
                <a:lnTo>
                  <a:pt x="5393999" y="2630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300" y="2758460"/>
            <a:ext cx="4676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50" dirty="0">
                <a:latin typeface="Trebuchet MS"/>
                <a:cs typeface="Trebuchet MS"/>
              </a:rPr>
              <a:t>Artificial light is made by humans.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9300" y="0"/>
            <a:ext cx="5714365" cy="2395592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53975">
              <a:lnSpc>
                <a:spcPct val="117300"/>
              </a:lnSpc>
              <a:spcBef>
                <a:spcPts val="535"/>
              </a:spcBef>
            </a:pPr>
            <a:r>
              <a:rPr spc="-150" dirty="0">
                <a:latin typeface="Century Gothic" panose="020B0502020202020204" pitchFamily="34" charset="0"/>
              </a:rPr>
              <a:t>Natural and artificial light sources </a:t>
            </a:r>
            <a:r>
              <a:rPr u="none" spc="-150" dirty="0">
                <a:latin typeface="Century Gothic" panose="020B0502020202020204" pitchFamily="34" charset="0"/>
              </a:rPr>
              <a:t> </a:t>
            </a:r>
            <a:r>
              <a:rPr sz="3000" u="none" spc="-150" dirty="0">
                <a:latin typeface="Century Gothic" panose="020B0502020202020204" pitchFamily="34" charset="0"/>
              </a:rPr>
              <a:t>Natural light sources produce light by  themselves without any human  involvement.</a:t>
            </a:r>
            <a:endParaRPr sz="3000" spc="-150" dirty="0">
              <a:latin typeface="Century Gothic" panose="020B0502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1" y="4116787"/>
            <a:ext cx="9144000" cy="843821"/>
          </a:xfrm>
          <a:custGeom>
            <a:avLst/>
            <a:gdLst/>
            <a:ahLst/>
            <a:cxnLst/>
            <a:rect l="l" t="t" r="r" b="b"/>
            <a:pathLst>
              <a:path w="9144000" h="600710">
                <a:moveTo>
                  <a:pt x="9143999" y="600299"/>
                </a:moveTo>
                <a:lnTo>
                  <a:pt x="0" y="6002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600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8907" y="4116788"/>
            <a:ext cx="884618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26204" algn="l"/>
              </a:tabLst>
            </a:pPr>
            <a:r>
              <a:rPr sz="2700" u="heavy" spc="-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 panose="020B0502020202020204" pitchFamily="34" charset="0"/>
                <a:cs typeface="Trebuchet MS"/>
              </a:rPr>
              <a:t>Stem sentence:</a:t>
            </a:r>
            <a:r>
              <a:rPr sz="2700" spc="-150" dirty="0">
                <a:solidFill>
                  <a:srgbClr val="FF0000"/>
                </a:solidFill>
                <a:latin typeface="Century Gothic" panose="020B0502020202020204" pitchFamily="34" charset="0"/>
                <a:cs typeface="Trebuchet MS"/>
              </a:rPr>
              <a:t> We need </a:t>
            </a:r>
            <a:r>
              <a:rPr sz="2700" b="1" u="heavy" spc="-150" dirty="0">
                <a:solidFill>
                  <a:srgbClr val="FF0000"/>
                </a:solidFill>
                <a:uFill>
                  <a:solidFill>
                    <a:srgbClr val="FE0000"/>
                  </a:solidFill>
                </a:uFill>
                <a:latin typeface="Century Gothic" panose="020B0502020202020204" pitchFamily="34" charset="0"/>
                <a:cs typeface="Times New Roman"/>
              </a:rPr>
              <a:t> 	</a:t>
            </a:r>
            <a:r>
              <a:rPr sz="2700" spc="-150" dirty="0">
                <a:solidFill>
                  <a:srgbClr val="FF0000"/>
                </a:solidFill>
                <a:latin typeface="Century Gothic" panose="020B0502020202020204" pitchFamily="34" charset="0"/>
                <a:cs typeface="Trebuchet MS"/>
              </a:rPr>
              <a:t>to see. Darkness is the absence of light.</a:t>
            </a:r>
            <a:endParaRPr sz="2700" spc="-150" dirty="0">
              <a:latin typeface="Century Gothic" panose="020B0502020202020204" pitchFamily="34" charset="0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5875" y="0"/>
            <a:ext cx="1111524" cy="214312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993374" y="862499"/>
            <a:ext cx="1972501" cy="229037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73660" rIns="0" bIns="0" rtlCol="0">
            <a:spAutoFit/>
          </a:bodyPr>
          <a:lstStyle/>
          <a:p>
            <a:pPr marL="85725" marR="134620">
              <a:lnSpc>
                <a:spcPct val="100000"/>
              </a:lnSpc>
              <a:spcBef>
                <a:spcPts val="580"/>
              </a:spcBef>
            </a:pPr>
            <a:r>
              <a:rPr sz="2400" spc="-245" dirty="0">
                <a:latin typeface="Trebuchet MS"/>
                <a:cs typeface="Trebuchet MS"/>
              </a:rPr>
              <a:t>Let’s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list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155" dirty="0">
                <a:latin typeface="Trebuchet MS"/>
                <a:cs typeface="Trebuchet MS"/>
              </a:rPr>
              <a:t>as  </a:t>
            </a:r>
            <a:r>
              <a:rPr sz="2400" spc="-270" dirty="0">
                <a:latin typeface="Trebuchet MS"/>
                <a:cs typeface="Trebuchet MS"/>
              </a:rPr>
              <a:t>many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225" dirty="0">
                <a:latin typeface="Trebuchet MS"/>
                <a:cs typeface="Trebuchet MS"/>
              </a:rPr>
              <a:t>different  </a:t>
            </a:r>
            <a:r>
              <a:rPr sz="2400" spc="-204" dirty="0">
                <a:latin typeface="Trebuchet MS"/>
                <a:cs typeface="Trebuchet MS"/>
              </a:rPr>
              <a:t>natural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260" dirty="0">
                <a:latin typeface="Trebuchet MS"/>
                <a:cs typeface="Trebuchet MS"/>
              </a:rPr>
              <a:t>and  </a:t>
            </a:r>
            <a:r>
              <a:rPr sz="2400" spc="-204" dirty="0">
                <a:latin typeface="Trebuchet MS"/>
                <a:cs typeface="Trebuchet MS"/>
              </a:rPr>
              <a:t>artificial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145" dirty="0">
                <a:latin typeface="Trebuchet MS"/>
                <a:cs typeface="Trebuchet MS"/>
              </a:rPr>
              <a:t>light  </a:t>
            </a:r>
            <a:r>
              <a:rPr sz="2400" spc="-200" dirty="0">
                <a:latin typeface="Trebuchet MS"/>
                <a:cs typeface="Trebuchet MS"/>
              </a:rPr>
              <a:t>sources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185" dirty="0">
                <a:latin typeface="Trebuchet MS"/>
                <a:cs typeface="Trebuchet MS"/>
              </a:rPr>
              <a:t>as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380" dirty="0">
                <a:latin typeface="Trebuchet MS"/>
                <a:cs typeface="Trebuchet MS"/>
              </a:rPr>
              <a:t>we  </a:t>
            </a:r>
            <a:r>
              <a:rPr sz="2400" spc="-275" dirty="0">
                <a:latin typeface="Trebuchet MS"/>
                <a:cs typeface="Trebuchet MS"/>
              </a:rPr>
              <a:t>can!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75" y="748049"/>
            <a:ext cx="5394325" cy="3066415"/>
          </a:xfrm>
          <a:custGeom>
            <a:avLst/>
            <a:gdLst/>
            <a:ahLst/>
            <a:cxnLst/>
            <a:rect l="l" t="t" r="r" b="b"/>
            <a:pathLst>
              <a:path w="5394325" h="3066415">
                <a:moveTo>
                  <a:pt x="5393999" y="3065999"/>
                </a:moveTo>
                <a:lnTo>
                  <a:pt x="0" y="3065999"/>
                </a:lnTo>
                <a:lnTo>
                  <a:pt x="0" y="0"/>
                </a:lnTo>
                <a:lnTo>
                  <a:pt x="5393999" y="0"/>
                </a:lnTo>
                <a:lnTo>
                  <a:pt x="5393999" y="3065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300" y="755543"/>
            <a:ext cx="5226685" cy="29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spc="-310" dirty="0">
                <a:latin typeface="Trebuchet MS"/>
                <a:cs typeface="Trebuchet MS"/>
              </a:rPr>
              <a:t>The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265" dirty="0">
                <a:latin typeface="Trebuchet MS"/>
                <a:cs typeface="Trebuchet MS"/>
              </a:rPr>
              <a:t>main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225" dirty="0">
                <a:latin typeface="Trebuchet MS"/>
                <a:cs typeface="Trebuchet MS"/>
              </a:rPr>
              <a:t>source</a:t>
            </a:r>
            <a:r>
              <a:rPr sz="2400" spc="-175" dirty="0">
                <a:latin typeface="Trebuchet MS"/>
                <a:cs typeface="Trebuchet MS"/>
              </a:rPr>
              <a:t> of </a:t>
            </a:r>
            <a:r>
              <a:rPr sz="2400" spc="-204" dirty="0">
                <a:latin typeface="Trebuchet MS"/>
                <a:cs typeface="Trebuchet MS"/>
              </a:rPr>
              <a:t>natural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160" dirty="0">
                <a:latin typeface="Trebuchet MS"/>
                <a:cs typeface="Trebuchet MS"/>
              </a:rPr>
              <a:t>light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is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265" dirty="0">
                <a:latin typeface="Trebuchet MS"/>
                <a:cs typeface="Trebuchet MS"/>
              </a:rPr>
              <a:t>the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250" dirty="0">
                <a:latin typeface="Trebuchet MS"/>
                <a:cs typeface="Trebuchet MS"/>
              </a:rPr>
              <a:t>sun.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254" dirty="0">
                <a:latin typeface="Trebuchet MS"/>
                <a:cs typeface="Trebuchet MS"/>
              </a:rPr>
              <a:t>The  </a:t>
            </a:r>
            <a:r>
              <a:rPr sz="2400" spc="-210" dirty="0">
                <a:latin typeface="Trebuchet MS"/>
                <a:cs typeface="Trebuchet MS"/>
              </a:rPr>
              <a:t>sun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200" dirty="0">
                <a:latin typeface="Trebuchet MS"/>
                <a:cs typeface="Trebuchet MS"/>
              </a:rPr>
              <a:t>uses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its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409" dirty="0">
                <a:latin typeface="Trebuchet MS"/>
                <a:cs typeface="Trebuchet MS"/>
              </a:rPr>
              <a:t>own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195" dirty="0">
                <a:latin typeface="Trebuchet MS"/>
                <a:cs typeface="Trebuchet MS"/>
              </a:rPr>
              <a:t>resources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225" dirty="0">
                <a:latin typeface="Trebuchet MS"/>
                <a:cs typeface="Trebuchet MS"/>
              </a:rPr>
              <a:t>to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240" dirty="0">
                <a:latin typeface="Trebuchet MS"/>
                <a:cs typeface="Trebuchet MS"/>
              </a:rPr>
              <a:t>create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200" dirty="0">
                <a:latin typeface="Trebuchet MS"/>
                <a:cs typeface="Trebuchet MS"/>
              </a:rPr>
              <a:t>light,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260" dirty="0">
                <a:latin typeface="Trebuchet MS"/>
                <a:cs typeface="Trebuchet MS"/>
              </a:rPr>
              <a:t>and  </a:t>
            </a:r>
            <a:r>
              <a:rPr sz="2400" spc="-100" dirty="0">
                <a:latin typeface="Trebuchet MS"/>
                <a:cs typeface="Trebuchet MS"/>
              </a:rPr>
              <a:t>is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190" dirty="0">
                <a:latin typeface="Trebuchet MS"/>
                <a:cs typeface="Trebuchet MS"/>
              </a:rPr>
              <a:t>constantly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210" dirty="0">
                <a:latin typeface="Trebuchet MS"/>
                <a:cs typeface="Trebuchet MS"/>
              </a:rPr>
              <a:t>burning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its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409" dirty="0">
                <a:latin typeface="Trebuchet MS"/>
                <a:cs typeface="Trebuchet MS"/>
              </a:rPr>
              <a:t>own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310" dirty="0">
                <a:latin typeface="Trebuchet MS"/>
                <a:cs typeface="Trebuchet MS"/>
              </a:rPr>
              <a:t>body</a:t>
            </a:r>
            <a:r>
              <a:rPr sz="2400" spc="-175" dirty="0">
                <a:latin typeface="Trebuchet MS"/>
                <a:cs typeface="Trebuchet MS"/>
              </a:rPr>
              <a:t> of </a:t>
            </a:r>
            <a:r>
              <a:rPr sz="2400" spc="-170" dirty="0">
                <a:latin typeface="Trebuchet MS"/>
                <a:cs typeface="Trebuchet MS"/>
              </a:rPr>
              <a:t>gas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300" dirty="0">
                <a:latin typeface="Trebuchet MS"/>
                <a:cs typeface="Trebuchet MS"/>
              </a:rPr>
              <a:t>which  </a:t>
            </a:r>
            <a:r>
              <a:rPr sz="2400" spc="-180" dirty="0">
                <a:latin typeface="Trebuchet MS"/>
                <a:cs typeface="Trebuchet MS"/>
              </a:rPr>
              <a:t>gives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280" dirty="0">
                <a:latin typeface="Trebuchet MS"/>
                <a:cs typeface="Trebuchet MS"/>
              </a:rPr>
              <a:t>off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325" dirty="0">
                <a:latin typeface="Trebuchet MS"/>
                <a:cs typeface="Trebuchet MS"/>
              </a:rPr>
              <a:t>a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290" dirty="0">
                <a:latin typeface="Trebuchet MS"/>
                <a:cs typeface="Trebuchet MS"/>
              </a:rPr>
              <a:t>huge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285" dirty="0">
                <a:latin typeface="Trebuchet MS"/>
                <a:cs typeface="Trebuchet MS"/>
              </a:rPr>
              <a:t>amount</a:t>
            </a:r>
            <a:r>
              <a:rPr sz="2400" spc="-175" dirty="0">
                <a:latin typeface="Trebuchet MS"/>
                <a:cs typeface="Trebuchet MS"/>
              </a:rPr>
              <a:t> of </a:t>
            </a:r>
            <a:r>
              <a:rPr sz="2400" spc="-235" dirty="0">
                <a:latin typeface="Trebuchet MS"/>
                <a:cs typeface="Trebuchet MS"/>
              </a:rPr>
              <a:t>energy.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195" dirty="0">
                <a:latin typeface="Trebuchet MS"/>
                <a:cs typeface="Trebuchet MS"/>
              </a:rPr>
              <a:t>This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190" dirty="0">
                <a:latin typeface="Trebuchet MS"/>
                <a:cs typeface="Trebuchet MS"/>
              </a:rPr>
              <a:t>energy  </a:t>
            </a:r>
            <a:r>
              <a:rPr sz="2400" spc="-165" dirty="0">
                <a:latin typeface="Trebuchet MS"/>
                <a:cs typeface="Trebuchet MS"/>
              </a:rPr>
              <a:t>travels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409" dirty="0">
                <a:latin typeface="Trebuchet MS"/>
                <a:cs typeface="Trebuchet MS"/>
              </a:rPr>
              <a:t>down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225" dirty="0">
                <a:latin typeface="Trebuchet MS"/>
                <a:cs typeface="Trebuchet MS"/>
              </a:rPr>
              <a:t>to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225" dirty="0">
                <a:latin typeface="Trebuchet MS"/>
                <a:cs typeface="Trebuchet MS"/>
              </a:rPr>
              <a:t>earth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225" dirty="0">
                <a:latin typeface="Trebuchet MS"/>
                <a:cs typeface="Trebuchet MS"/>
              </a:rPr>
              <a:t>at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275" dirty="0">
                <a:latin typeface="Trebuchet MS"/>
                <a:cs typeface="Trebuchet MS"/>
              </a:rPr>
              <a:t>an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235" dirty="0">
                <a:latin typeface="Trebuchet MS"/>
                <a:cs typeface="Trebuchet MS"/>
              </a:rPr>
              <a:t>amazing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295" dirty="0">
                <a:latin typeface="Trebuchet MS"/>
                <a:cs typeface="Trebuchet MS"/>
              </a:rPr>
              <a:t>speed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165" dirty="0">
                <a:latin typeface="Trebuchet MS"/>
                <a:cs typeface="Trebuchet MS"/>
              </a:rPr>
              <a:t>in  </a:t>
            </a:r>
            <a:r>
              <a:rPr sz="2400" spc="-265" dirty="0">
                <a:latin typeface="Trebuchet MS"/>
                <a:cs typeface="Trebuchet MS"/>
              </a:rPr>
              <a:t>the </a:t>
            </a:r>
            <a:r>
              <a:rPr sz="2400" spc="-180" dirty="0">
                <a:latin typeface="Trebuchet MS"/>
                <a:cs typeface="Trebuchet MS"/>
              </a:rPr>
              <a:t>form </a:t>
            </a:r>
            <a:r>
              <a:rPr sz="2400" spc="-175" dirty="0">
                <a:latin typeface="Trebuchet MS"/>
                <a:cs typeface="Trebuchet MS"/>
              </a:rPr>
              <a:t>of </a:t>
            </a:r>
            <a:r>
              <a:rPr sz="2400" spc="-160" dirty="0">
                <a:latin typeface="Trebuchet MS"/>
                <a:cs typeface="Trebuchet MS"/>
              </a:rPr>
              <a:t>light </a:t>
            </a:r>
            <a:r>
              <a:rPr sz="2400" spc="-320" dirty="0">
                <a:latin typeface="Trebuchet MS"/>
                <a:cs typeface="Trebuchet MS"/>
              </a:rPr>
              <a:t>and</a:t>
            </a:r>
            <a:r>
              <a:rPr sz="2400" spc="-315" dirty="0">
                <a:latin typeface="Trebuchet MS"/>
                <a:cs typeface="Trebuchet MS"/>
              </a:rPr>
              <a:t> </a:t>
            </a:r>
            <a:r>
              <a:rPr sz="2400" spc="-160" dirty="0">
                <a:latin typeface="Trebuchet MS"/>
                <a:cs typeface="Trebuchet MS"/>
              </a:rPr>
              <a:t>this </a:t>
            </a:r>
            <a:r>
              <a:rPr sz="2400" spc="-100" dirty="0">
                <a:latin typeface="Trebuchet MS"/>
                <a:cs typeface="Trebuchet MS"/>
              </a:rPr>
              <a:t>is </a:t>
            </a:r>
            <a:r>
              <a:rPr sz="2400" spc="-360" dirty="0">
                <a:latin typeface="Trebuchet MS"/>
                <a:cs typeface="Trebuchet MS"/>
              </a:rPr>
              <a:t>what</a:t>
            </a:r>
            <a:r>
              <a:rPr sz="2400" spc="-355" dirty="0">
                <a:latin typeface="Trebuchet MS"/>
                <a:cs typeface="Trebuchet MS"/>
              </a:rPr>
              <a:t> </a:t>
            </a:r>
            <a:r>
              <a:rPr sz="2400" spc="-250" dirty="0">
                <a:latin typeface="Trebuchet MS"/>
                <a:cs typeface="Trebuchet MS"/>
              </a:rPr>
              <a:t>enables </a:t>
            </a:r>
            <a:r>
              <a:rPr sz="2400" spc="-200" dirty="0">
                <a:latin typeface="Trebuchet MS"/>
                <a:cs typeface="Trebuchet MS"/>
              </a:rPr>
              <a:t>us </a:t>
            </a:r>
            <a:r>
              <a:rPr sz="2400" spc="-225" dirty="0">
                <a:latin typeface="Trebuchet MS"/>
                <a:cs typeface="Trebuchet MS"/>
              </a:rPr>
              <a:t>to </a:t>
            </a:r>
            <a:r>
              <a:rPr sz="2400" spc="-710" dirty="0">
                <a:latin typeface="Trebuchet MS"/>
                <a:cs typeface="Trebuchet MS"/>
              </a:rPr>
              <a:t> </a:t>
            </a:r>
            <a:r>
              <a:rPr sz="2400" spc="-254" dirty="0">
                <a:latin typeface="Trebuchet MS"/>
                <a:cs typeface="Trebuchet MS"/>
              </a:rPr>
              <a:t>see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195" dirty="0">
                <a:latin typeface="Trebuchet MS"/>
                <a:cs typeface="Trebuchet MS"/>
              </a:rPr>
              <a:t>things.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0675" y="132062"/>
            <a:ext cx="1284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34" dirty="0"/>
              <a:t>Th</a:t>
            </a:r>
            <a:r>
              <a:rPr spc="-535" dirty="0"/>
              <a:t>e</a:t>
            </a:r>
            <a:r>
              <a:rPr spc="-260" dirty="0"/>
              <a:t> </a:t>
            </a:r>
            <a:r>
              <a:rPr spc="-315" dirty="0"/>
              <a:t>sun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470250" y="11"/>
            <a:ext cx="3674110" cy="4966335"/>
            <a:chOff x="5470250" y="11"/>
            <a:chExt cx="3674110" cy="49663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70250" y="11"/>
              <a:ext cx="3673749" cy="24447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1137" y="2571749"/>
              <a:ext cx="3191966" cy="239397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30774" y="3949924"/>
            <a:ext cx="5339715" cy="1016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1755" rIns="0" bIns="0" rtlCol="0">
            <a:spAutoFit/>
          </a:bodyPr>
          <a:lstStyle/>
          <a:p>
            <a:pPr marL="85725" marR="322580">
              <a:lnSpc>
                <a:spcPct val="100000"/>
              </a:lnSpc>
              <a:spcBef>
                <a:spcPts val="565"/>
              </a:spcBef>
              <a:tabLst>
                <a:tab pos="4194810" algn="l"/>
                <a:tab pos="4422775" algn="l"/>
              </a:tabLst>
            </a:pPr>
            <a:r>
              <a:rPr sz="2700" u="heavy" spc="-2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Ste</a:t>
            </a:r>
            <a:r>
              <a:rPr sz="2700" u="heavy" spc="-40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m</a:t>
            </a:r>
            <a:r>
              <a:rPr sz="2700" u="heavy" spc="-1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00" u="heavy" spc="-2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sentence:</a:t>
            </a:r>
            <a:r>
              <a:rPr sz="2700" spc="-1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00" spc="-520" dirty="0">
                <a:solidFill>
                  <a:srgbClr val="FF0000"/>
                </a:solidFill>
                <a:latin typeface="Trebuchet MS"/>
                <a:cs typeface="Trebuchet MS"/>
              </a:rPr>
              <a:t>We</a:t>
            </a:r>
            <a:r>
              <a:rPr sz="2700" spc="-1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00" spc="-380" dirty="0">
                <a:solidFill>
                  <a:srgbClr val="FF0000"/>
                </a:solidFill>
                <a:latin typeface="Trebuchet MS"/>
                <a:cs typeface="Trebuchet MS"/>
              </a:rPr>
              <a:t>need</a:t>
            </a:r>
            <a:r>
              <a:rPr sz="2700" spc="-1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00" b="1" u="heavy" dirty="0">
                <a:solidFill>
                  <a:srgbClr val="FF0000"/>
                </a:solidFill>
                <a:uFill>
                  <a:solidFill>
                    <a:srgbClr val="FE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700" spc="-254" dirty="0">
                <a:solidFill>
                  <a:srgbClr val="FF0000"/>
                </a:solidFill>
                <a:latin typeface="Trebuchet MS"/>
                <a:cs typeface="Trebuchet MS"/>
              </a:rPr>
              <a:t>to</a:t>
            </a:r>
            <a:r>
              <a:rPr sz="2700" spc="-1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00" spc="-280" dirty="0">
                <a:solidFill>
                  <a:srgbClr val="FF0000"/>
                </a:solidFill>
                <a:latin typeface="Trebuchet MS"/>
                <a:cs typeface="Trebuchet MS"/>
              </a:rPr>
              <a:t>see.  </a:t>
            </a:r>
            <a:r>
              <a:rPr sz="2700" spc="-220" dirty="0">
                <a:solidFill>
                  <a:srgbClr val="FF0000"/>
                </a:solidFill>
                <a:latin typeface="Trebuchet MS"/>
                <a:cs typeface="Trebuchet MS"/>
              </a:rPr>
              <a:t>Darkness</a:t>
            </a:r>
            <a:r>
              <a:rPr sz="2700" spc="-1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00" spc="-110" dirty="0">
                <a:solidFill>
                  <a:srgbClr val="FF0000"/>
                </a:solidFill>
                <a:latin typeface="Trebuchet MS"/>
                <a:cs typeface="Trebuchet MS"/>
              </a:rPr>
              <a:t>is</a:t>
            </a:r>
            <a:r>
              <a:rPr sz="2700" spc="-1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00" spc="-295" dirty="0">
                <a:solidFill>
                  <a:srgbClr val="FF0000"/>
                </a:solidFill>
                <a:latin typeface="Trebuchet MS"/>
                <a:cs typeface="Trebuchet MS"/>
              </a:rPr>
              <a:t>the</a:t>
            </a:r>
            <a:r>
              <a:rPr sz="2700" spc="-1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00" spc="-310" dirty="0">
                <a:solidFill>
                  <a:srgbClr val="FF0000"/>
                </a:solidFill>
                <a:latin typeface="Trebuchet MS"/>
                <a:cs typeface="Trebuchet MS"/>
              </a:rPr>
              <a:t>absence</a:t>
            </a:r>
            <a:r>
              <a:rPr sz="2700" spc="-1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00" spc="-195" dirty="0">
                <a:solidFill>
                  <a:srgbClr val="FF0000"/>
                </a:solidFill>
                <a:latin typeface="Trebuchet MS"/>
                <a:cs typeface="Trebuchet MS"/>
              </a:rPr>
              <a:t>of</a:t>
            </a:r>
            <a:r>
              <a:rPr sz="2700" u="heavy" spc="-195" dirty="0">
                <a:solidFill>
                  <a:srgbClr val="FF0000"/>
                </a:solidFill>
                <a:uFill>
                  <a:solidFill>
                    <a:srgbClr val="FE0000"/>
                  </a:solidFill>
                </a:uFill>
                <a:latin typeface="Times New Roman"/>
                <a:cs typeface="Times New Roman"/>
              </a:rPr>
              <a:t>		</a:t>
            </a:r>
            <a:r>
              <a:rPr sz="2700" spc="-415" dirty="0">
                <a:solidFill>
                  <a:srgbClr val="FF0000"/>
                </a:solidFill>
                <a:latin typeface="Trebuchet MS"/>
                <a:cs typeface="Trebuchet MS"/>
              </a:rPr>
              <a:t>.</a:t>
            </a:r>
            <a:endParaRPr sz="2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929C09-1FA1-744B-8A67-BDB0EA19B72C}"/>
              </a:ext>
            </a:extLst>
          </p:cNvPr>
          <p:cNvSpPr txBox="1"/>
          <p:nvPr/>
        </p:nvSpPr>
        <p:spPr>
          <a:xfrm>
            <a:off x="228600" y="133350"/>
            <a:ext cx="8305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Sort the pictures on your table. Decide if they are a light source or not a light source.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0A61BA-E2F1-9249-9A99-A8220346E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4405"/>
            <a:ext cx="8077200" cy="44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77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895300-2cf3-4ddb-98e1-00381e8f1ef1" xsi:nil="true"/>
    <lcf76f155ced4ddcb4097134ff3c332f xmlns="ab976e31-d3d6-4222-8566-9debf25a714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9CF392F08E84BB10AC62A93A72065" ma:contentTypeVersion="17" ma:contentTypeDescription="Create a new document." ma:contentTypeScope="" ma:versionID="ce1f004106dd710307a942ad8ece7362">
  <xsd:schema xmlns:xsd="http://www.w3.org/2001/XMLSchema" xmlns:xs="http://www.w3.org/2001/XMLSchema" xmlns:p="http://schemas.microsoft.com/office/2006/metadata/properties" xmlns:ns2="ab976e31-d3d6-4222-8566-9debf25a7146" xmlns:ns3="3c895300-2cf3-4ddb-98e1-00381e8f1ef1" targetNamespace="http://schemas.microsoft.com/office/2006/metadata/properties" ma:root="true" ma:fieldsID="d76f3e8bbfe5ca43361c635d5533726e" ns2:_="" ns3:_="">
    <xsd:import namespace="ab976e31-d3d6-4222-8566-9debf25a7146"/>
    <xsd:import namespace="3c895300-2cf3-4ddb-98e1-00381e8f1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76e31-d3d6-4222-8566-9debf25a7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a340a3-a53d-46cf-bc88-e13b67bce3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5300-2cf3-4ddb-98e1-00381e8f1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e7465b-ce5e-4ce0-be95-f7882fa701b4}" ma:internalName="TaxCatchAll" ma:showField="CatchAllData" ma:web="3c895300-2cf3-4ddb-98e1-00381e8f1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BB6C5E-8F69-4ABA-A916-665653727DF0}">
  <ds:schemaRefs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e338db86-db16-40b7-9fab-8b61aaef37b0"/>
    <ds:schemaRef ds:uri="http://schemas.microsoft.com/office/infopath/2007/PartnerControls"/>
    <ds:schemaRef ds:uri="66ec62b1-5506-40d3-b3ae-acade930012a"/>
    <ds:schemaRef ds:uri="19276ba0-4a36-44fe-8156-84a8ec7255c9"/>
    <ds:schemaRef ds:uri="bb955dde-5d43-4692-8883-fa02a3941116"/>
  </ds:schemaRefs>
</ds:datastoreItem>
</file>

<file path=customXml/itemProps2.xml><?xml version="1.0" encoding="utf-8"?>
<ds:datastoreItem xmlns:ds="http://schemas.openxmlformats.org/officeDocument/2006/customXml" ds:itemID="{E169CC1E-6119-4BF5-A18E-82C48E1A4F30}"/>
</file>

<file path=customXml/itemProps3.xml><?xml version="1.0" encoding="utf-8"?>
<ds:datastoreItem xmlns:ds="http://schemas.openxmlformats.org/officeDocument/2006/customXml" ds:itemID="{5B2DCB53-3361-4FEE-AECC-ED06E5FE77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531</Words>
  <Application>Microsoft Macintosh PowerPoint</Application>
  <PresentationFormat>On-screen Show (16:9)</PresentationFormat>
  <Paragraphs>40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Century Gothic</vt:lpstr>
      <vt:lpstr>Times New Roman</vt:lpstr>
      <vt:lpstr>Trebuchet MS</vt:lpstr>
      <vt:lpstr>Office Theme</vt:lpstr>
      <vt:lpstr>LO: To recognise that you need light in order to see things and that dark is the absence of light  </vt:lpstr>
      <vt:lpstr>Vocabulary</vt:lpstr>
      <vt:lpstr>PowerPoint Presentation</vt:lpstr>
      <vt:lpstr>What do we  need to be  able to see?</vt:lpstr>
      <vt:lpstr>They are all sources of light!</vt:lpstr>
      <vt:lpstr>Light is a wave of energy that  allows us to see. Light comes  from different sources.</vt:lpstr>
      <vt:lpstr>Natural and artificial light sources  Natural light sources produce light by  themselves without any human  involvement.</vt:lpstr>
      <vt:lpstr>The sun</vt:lpstr>
      <vt:lpstr>PowerPoint Presentation</vt:lpstr>
      <vt:lpstr>PowerPoint Presentation</vt:lpstr>
      <vt:lpstr>Mini Investigation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L1: Light &amp; Dark</dc:title>
  <cp:lastModifiedBy>Rachael Robertson</cp:lastModifiedBy>
  <cp:revision>3</cp:revision>
  <dcterms:created xsi:type="dcterms:W3CDTF">2022-06-08T19:50:07Z</dcterms:created>
  <dcterms:modified xsi:type="dcterms:W3CDTF">2023-09-10T12:03:11Z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ContentTypeId">
    <vt:lpwstr>0x010100FD89CF392F08E84BB10AC62A93A72065</vt:lpwstr>
  </property>
  <property fmtid="{D5CDD505-2E9C-101B-9397-08002B2CF9AE}" pid="4" name="MediaServiceImageTags">
    <vt:lpwstr/>
  </property>
  <property fmtid="{D5CDD505-2E9C-101B-9397-08002B2CF9AE}" pid="5" name="Order">
    <vt:r8>6400</vt:r8>
  </property>
</Properties>
</file>