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5" r:id="rId2"/>
    <p:sldId id="313" r:id="rId3"/>
    <p:sldId id="326" r:id="rId4"/>
    <p:sldId id="319" r:id="rId5"/>
    <p:sldId id="351" r:id="rId6"/>
    <p:sldId id="353" r:id="rId7"/>
    <p:sldId id="352" r:id="rId8"/>
    <p:sldId id="354" r:id="rId9"/>
    <p:sldId id="344" r:id="rId10"/>
    <p:sldId id="349" r:id="rId11"/>
    <p:sldId id="345" r:id="rId12"/>
    <p:sldId id="321" r:id="rId13"/>
    <p:sldId id="322" r:id="rId14"/>
    <p:sldId id="355" r:id="rId15"/>
    <p:sldId id="356" r:id="rId16"/>
    <p:sldId id="357"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stair Coe" initials="AC" lastIdx="2" clrIdx="0">
    <p:extLst>
      <p:ext uri="{19B8F6BF-5375-455C-9EA6-DF929625EA0E}">
        <p15:presenceInfo xmlns:p15="http://schemas.microsoft.com/office/powerpoint/2012/main" userId="S-1-5-21-3443660711-4076762891-3855977816-30517" providerId="AD"/>
      </p:ext>
    </p:extLst>
  </p:cmAuthor>
  <p:cmAuthor id="2" name="Amanda Jackson" initials="AJ" lastIdx="6" clrIdx="1">
    <p:extLst>
      <p:ext uri="{19B8F6BF-5375-455C-9EA6-DF929625EA0E}">
        <p15:presenceInfo xmlns:p15="http://schemas.microsoft.com/office/powerpoint/2012/main" userId="ce1e01163e06ba6e" providerId="Windows Live"/>
      </p:ext>
    </p:extLst>
  </p:cmAuthor>
  <p:cmAuthor id="3" name="Laura White" initials="LW" lastIdx="37" clrIdx="2">
    <p:extLst>
      <p:ext uri="{19B8F6BF-5375-455C-9EA6-DF929625EA0E}">
        <p15:presenceInfo xmlns:p15="http://schemas.microsoft.com/office/powerpoint/2012/main" userId="f4206ef4509a177f" providerId="Windows Live"/>
      </p:ext>
    </p:extLst>
  </p:cmAuthor>
  <p:cmAuthor id="4" name="Adam Chase" initials="AC" lastIdx="1" clrIdx="3">
    <p:extLst>
      <p:ext uri="{19B8F6BF-5375-455C-9EA6-DF929625EA0E}">
        <p15:presenceInfo xmlns:p15="http://schemas.microsoft.com/office/powerpoint/2012/main" userId="S::achase_oldhallprimary.com#ext#@hachette.onmicrosoft.com::24e3bdda-fcbe-4a76-8c83-e47b2a51ab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E8FFF9"/>
    <a:srgbClr val="CDFFF9"/>
    <a:srgbClr val="FFFFFF"/>
    <a:srgbClr val="FF99FF"/>
    <a:srgbClr val="EBE5F0"/>
    <a:srgbClr val="FF00FF"/>
    <a:srgbClr val="512373"/>
    <a:srgbClr val="DFD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C0E2A-7EAC-4C72-A01C-903462BCEB71}" v="12" dt="2020-08-26T13:42:33.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3522" autoAdjust="0"/>
  </p:normalViewPr>
  <p:slideViewPr>
    <p:cSldViewPr snapToGrid="0">
      <p:cViewPr varScale="1">
        <p:scale>
          <a:sx n="82" d="100"/>
          <a:sy n="82" d="100"/>
        </p:scale>
        <p:origin x="850" y="53"/>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userId="c8c65609029ae322" providerId="LiveId" clId="{5FFC0E2A-7EAC-4C72-A01C-903462BCEB71}"/>
    <pc:docChg chg="undo custSel modSld">
      <pc:chgData name="Andrew" userId="c8c65609029ae322" providerId="LiveId" clId="{5FFC0E2A-7EAC-4C72-A01C-903462BCEB71}" dt="2020-08-26T13:46:13.704" v="60" actId="1076"/>
      <pc:docMkLst>
        <pc:docMk/>
      </pc:docMkLst>
      <pc:sldChg chg="modSp mod">
        <pc:chgData name="Andrew" userId="c8c65609029ae322" providerId="LiveId" clId="{5FFC0E2A-7EAC-4C72-A01C-903462BCEB71}" dt="2020-08-26T13:38:08.583" v="3" actId="1076"/>
        <pc:sldMkLst>
          <pc:docMk/>
          <pc:sldMk cId="3074948366" sldId="313"/>
        </pc:sldMkLst>
        <pc:spChg chg="mod">
          <ac:chgData name="Andrew" userId="c8c65609029ae322" providerId="LiveId" clId="{5FFC0E2A-7EAC-4C72-A01C-903462BCEB71}" dt="2020-08-26T13:38:08.583" v="3" actId="1076"/>
          <ac:spMkLst>
            <pc:docMk/>
            <pc:sldMk cId="3074948366" sldId="313"/>
            <ac:spMk id="4" creationId="{952B0506-00BF-4013-8FF3-FFDC7F6047C0}"/>
          </ac:spMkLst>
        </pc:spChg>
      </pc:sldChg>
      <pc:sldChg chg="modSp mod">
        <pc:chgData name="Andrew" userId="c8c65609029ae322" providerId="LiveId" clId="{5FFC0E2A-7EAC-4C72-A01C-903462BCEB71}" dt="2020-08-26T13:38:43.866" v="9" actId="14100"/>
        <pc:sldMkLst>
          <pc:docMk/>
          <pc:sldMk cId="2947944771" sldId="319"/>
        </pc:sldMkLst>
        <pc:spChg chg="mod">
          <ac:chgData name="Andrew" userId="c8c65609029ae322" providerId="LiveId" clId="{5FFC0E2A-7EAC-4C72-A01C-903462BCEB71}" dt="2020-08-26T13:38:43.866" v="9" actId="14100"/>
          <ac:spMkLst>
            <pc:docMk/>
            <pc:sldMk cId="2947944771" sldId="319"/>
            <ac:spMk id="4" creationId="{952B0506-00BF-4013-8FF3-FFDC7F6047C0}"/>
          </ac:spMkLst>
        </pc:spChg>
      </pc:sldChg>
      <pc:sldChg chg="modSp mod">
        <pc:chgData name="Andrew" userId="c8c65609029ae322" providerId="LiveId" clId="{5FFC0E2A-7EAC-4C72-A01C-903462BCEB71}" dt="2020-08-26T13:44:32.639" v="48" actId="1076"/>
        <pc:sldMkLst>
          <pc:docMk/>
          <pc:sldMk cId="2282522491" sldId="321"/>
        </pc:sldMkLst>
        <pc:spChg chg="mod">
          <ac:chgData name="Andrew" userId="c8c65609029ae322" providerId="LiveId" clId="{5FFC0E2A-7EAC-4C72-A01C-903462BCEB71}" dt="2020-08-26T13:44:32.639" v="48" actId="1076"/>
          <ac:spMkLst>
            <pc:docMk/>
            <pc:sldMk cId="2282522491" sldId="321"/>
            <ac:spMk id="10" creationId="{23A8A6B9-F4DC-4697-8157-DE1042164004}"/>
          </ac:spMkLst>
        </pc:spChg>
        <pc:graphicFrameChg chg="modGraphic">
          <ac:chgData name="Andrew" userId="c8c65609029ae322" providerId="LiveId" clId="{5FFC0E2A-7EAC-4C72-A01C-903462BCEB71}" dt="2020-08-26T13:44:25.965" v="47" actId="14734"/>
          <ac:graphicFrameMkLst>
            <pc:docMk/>
            <pc:sldMk cId="2282522491" sldId="321"/>
            <ac:graphicFrameMk id="13" creationId="{83258620-8FCE-47E4-AFBF-3C786367512E}"/>
          </ac:graphicFrameMkLst>
        </pc:graphicFrameChg>
      </pc:sldChg>
      <pc:sldChg chg="modSp mod">
        <pc:chgData name="Andrew" userId="c8c65609029ae322" providerId="LiveId" clId="{5FFC0E2A-7EAC-4C72-A01C-903462BCEB71}" dt="2020-08-26T13:45:09.732" v="58" actId="1076"/>
        <pc:sldMkLst>
          <pc:docMk/>
          <pc:sldMk cId="3624002873" sldId="322"/>
        </pc:sldMkLst>
        <pc:spChg chg="mod">
          <ac:chgData name="Andrew" userId="c8c65609029ae322" providerId="LiveId" clId="{5FFC0E2A-7EAC-4C72-A01C-903462BCEB71}" dt="2020-08-26T13:44:47.491" v="53" actId="1036"/>
          <ac:spMkLst>
            <pc:docMk/>
            <pc:sldMk cId="3624002873" sldId="322"/>
            <ac:spMk id="5" creationId="{7C85E1C0-B568-4ED5-937E-F9A810861EB6}"/>
          </ac:spMkLst>
        </pc:spChg>
        <pc:spChg chg="mod">
          <ac:chgData name="Andrew" userId="c8c65609029ae322" providerId="LiveId" clId="{5FFC0E2A-7EAC-4C72-A01C-903462BCEB71}" dt="2020-08-26T13:45:03.165" v="57" actId="1036"/>
          <ac:spMkLst>
            <pc:docMk/>
            <pc:sldMk cId="3624002873" sldId="322"/>
            <ac:spMk id="12" creationId="{F6FEB9F5-8AEF-42BB-8EA0-6CCE30B15AEE}"/>
          </ac:spMkLst>
        </pc:spChg>
        <pc:spChg chg="mod">
          <ac:chgData name="Andrew" userId="c8c65609029ae322" providerId="LiveId" clId="{5FFC0E2A-7EAC-4C72-A01C-903462BCEB71}" dt="2020-08-26T13:45:09.732" v="58" actId="1076"/>
          <ac:spMkLst>
            <pc:docMk/>
            <pc:sldMk cId="3624002873" sldId="322"/>
            <ac:spMk id="14" creationId="{F96FFD1E-0D19-473D-8E9D-7781386F4F99}"/>
          </ac:spMkLst>
        </pc:spChg>
      </pc:sldChg>
      <pc:sldChg chg="modSp mod">
        <pc:chgData name="Andrew" userId="c8c65609029ae322" providerId="LiveId" clId="{5FFC0E2A-7EAC-4C72-A01C-903462BCEB71}" dt="2020-08-26T13:38:31.157" v="7" actId="1076"/>
        <pc:sldMkLst>
          <pc:docMk/>
          <pc:sldMk cId="4268185049" sldId="326"/>
        </pc:sldMkLst>
        <pc:spChg chg="mod">
          <ac:chgData name="Andrew" userId="c8c65609029ae322" providerId="LiveId" clId="{5FFC0E2A-7EAC-4C72-A01C-903462BCEB71}" dt="2020-08-26T13:38:31.157" v="7" actId="1076"/>
          <ac:spMkLst>
            <pc:docMk/>
            <pc:sldMk cId="4268185049" sldId="326"/>
            <ac:spMk id="4" creationId="{952B0506-00BF-4013-8FF3-FFDC7F6047C0}"/>
          </ac:spMkLst>
        </pc:spChg>
      </pc:sldChg>
      <pc:sldChg chg="modSp mod">
        <pc:chgData name="Andrew" userId="c8c65609029ae322" providerId="LiveId" clId="{5FFC0E2A-7EAC-4C72-A01C-903462BCEB71}" dt="2020-08-26T13:42:33.810" v="39"/>
        <pc:sldMkLst>
          <pc:docMk/>
          <pc:sldMk cId="1707747484" sldId="344"/>
        </pc:sldMkLst>
        <pc:spChg chg="mod">
          <ac:chgData name="Andrew" userId="c8c65609029ae322" providerId="LiveId" clId="{5FFC0E2A-7EAC-4C72-A01C-903462BCEB71}" dt="2020-08-26T13:42:01.717" v="28" actId="948"/>
          <ac:spMkLst>
            <pc:docMk/>
            <pc:sldMk cId="1707747484" sldId="344"/>
            <ac:spMk id="4" creationId="{952B0506-00BF-4013-8FF3-FFDC7F6047C0}"/>
          </ac:spMkLst>
        </pc:spChg>
        <pc:spChg chg="mod">
          <ac:chgData name="Andrew" userId="c8c65609029ae322" providerId="LiveId" clId="{5FFC0E2A-7EAC-4C72-A01C-903462BCEB71}" dt="2020-08-26T13:42:33.810" v="39"/>
          <ac:spMkLst>
            <pc:docMk/>
            <pc:sldMk cId="1707747484" sldId="344"/>
            <ac:spMk id="13" creationId="{6573CD2A-37D6-4A3D-B3B1-E4D03144EB5D}"/>
          </ac:spMkLst>
        </pc:spChg>
      </pc:sldChg>
      <pc:sldChg chg="modSp mod">
        <pc:chgData name="Andrew" userId="c8c65609029ae322" providerId="LiveId" clId="{5FFC0E2A-7EAC-4C72-A01C-903462BCEB71}" dt="2020-08-26T13:43:25.957" v="45" actId="1076"/>
        <pc:sldMkLst>
          <pc:docMk/>
          <pc:sldMk cId="3076406971" sldId="345"/>
        </pc:sldMkLst>
        <pc:spChg chg="mod">
          <ac:chgData name="Andrew" userId="c8c65609029ae322" providerId="LiveId" clId="{5FFC0E2A-7EAC-4C72-A01C-903462BCEB71}" dt="2020-08-26T13:43:25.957" v="45" actId="1076"/>
          <ac:spMkLst>
            <pc:docMk/>
            <pc:sldMk cId="3076406971" sldId="345"/>
            <ac:spMk id="4" creationId="{952B0506-00BF-4013-8FF3-FFDC7F6047C0}"/>
          </ac:spMkLst>
        </pc:spChg>
      </pc:sldChg>
      <pc:sldChg chg="modSp mod">
        <pc:chgData name="Andrew" userId="c8c65609029ae322" providerId="LiveId" clId="{5FFC0E2A-7EAC-4C72-A01C-903462BCEB71}" dt="2020-08-26T13:43:10.985" v="42" actId="1076"/>
        <pc:sldMkLst>
          <pc:docMk/>
          <pc:sldMk cId="1610790733" sldId="349"/>
        </pc:sldMkLst>
        <pc:spChg chg="mod">
          <ac:chgData name="Andrew" userId="c8c65609029ae322" providerId="LiveId" clId="{5FFC0E2A-7EAC-4C72-A01C-903462BCEB71}" dt="2020-08-26T13:43:10.985" v="42" actId="1076"/>
          <ac:spMkLst>
            <pc:docMk/>
            <pc:sldMk cId="1610790733" sldId="349"/>
            <ac:spMk id="4" creationId="{952B0506-00BF-4013-8FF3-FFDC7F6047C0}"/>
          </ac:spMkLst>
        </pc:spChg>
      </pc:sldChg>
      <pc:sldChg chg="modSp mod">
        <pc:chgData name="Andrew" userId="c8c65609029ae322" providerId="LiveId" clId="{5FFC0E2A-7EAC-4C72-A01C-903462BCEB71}" dt="2020-08-26T13:39:03.653" v="11" actId="1076"/>
        <pc:sldMkLst>
          <pc:docMk/>
          <pc:sldMk cId="1124215997" sldId="351"/>
        </pc:sldMkLst>
        <pc:spChg chg="mod">
          <ac:chgData name="Andrew" userId="c8c65609029ae322" providerId="LiveId" clId="{5FFC0E2A-7EAC-4C72-A01C-903462BCEB71}" dt="2020-08-26T13:39:03.653" v="11" actId="1076"/>
          <ac:spMkLst>
            <pc:docMk/>
            <pc:sldMk cId="1124215997" sldId="351"/>
            <ac:spMk id="4" creationId="{952B0506-00BF-4013-8FF3-FFDC7F6047C0}"/>
          </ac:spMkLst>
        </pc:spChg>
      </pc:sldChg>
      <pc:sldChg chg="modSp mod">
        <pc:chgData name="Andrew" userId="c8c65609029ae322" providerId="LiveId" clId="{5FFC0E2A-7EAC-4C72-A01C-903462BCEB71}" dt="2020-08-26T13:40:43.094" v="21" actId="14100"/>
        <pc:sldMkLst>
          <pc:docMk/>
          <pc:sldMk cId="2519623821" sldId="352"/>
        </pc:sldMkLst>
        <pc:spChg chg="mod">
          <ac:chgData name="Andrew" userId="c8c65609029ae322" providerId="LiveId" clId="{5FFC0E2A-7EAC-4C72-A01C-903462BCEB71}" dt="2020-08-26T13:40:43.094" v="21" actId="14100"/>
          <ac:spMkLst>
            <pc:docMk/>
            <pc:sldMk cId="2519623821" sldId="352"/>
            <ac:spMk id="4" creationId="{952B0506-00BF-4013-8FF3-FFDC7F6047C0}"/>
          </ac:spMkLst>
        </pc:spChg>
      </pc:sldChg>
      <pc:sldChg chg="modSp mod">
        <pc:chgData name="Andrew" userId="c8c65609029ae322" providerId="LiveId" clId="{5FFC0E2A-7EAC-4C72-A01C-903462BCEB71}" dt="2020-08-26T13:39:32.647" v="13" actId="1076"/>
        <pc:sldMkLst>
          <pc:docMk/>
          <pc:sldMk cId="3327194967" sldId="353"/>
        </pc:sldMkLst>
        <pc:spChg chg="mod">
          <ac:chgData name="Andrew" userId="c8c65609029ae322" providerId="LiveId" clId="{5FFC0E2A-7EAC-4C72-A01C-903462BCEB71}" dt="2020-08-26T13:39:32.647" v="13" actId="1076"/>
          <ac:spMkLst>
            <pc:docMk/>
            <pc:sldMk cId="3327194967" sldId="353"/>
            <ac:spMk id="4" creationId="{952B0506-00BF-4013-8FF3-FFDC7F6047C0}"/>
          </ac:spMkLst>
        </pc:spChg>
      </pc:sldChg>
      <pc:sldChg chg="modSp mod">
        <pc:chgData name="Andrew" userId="c8c65609029ae322" providerId="LiveId" clId="{5FFC0E2A-7EAC-4C72-A01C-903462BCEB71}" dt="2020-08-26T13:41:25.863" v="24" actId="1076"/>
        <pc:sldMkLst>
          <pc:docMk/>
          <pc:sldMk cId="2136200769" sldId="354"/>
        </pc:sldMkLst>
        <pc:spChg chg="mod">
          <ac:chgData name="Andrew" userId="c8c65609029ae322" providerId="LiveId" clId="{5FFC0E2A-7EAC-4C72-A01C-903462BCEB71}" dt="2020-08-26T13:41:25.863" v="24" actId="1076"/>
          <ac:spMkLst>
            <pc:docMk/>
            <pc:sldMk cId="2136200769" sldId="354"/>
            <ac:spMk id="4" creationId="{952B0506-00BF-4013-8FF3-FFDC7F6047C0}"/>
          </ac:spMkLst>
        </pc:spChg>
      </pc:sldChg>
      <pc:sldChg chg="modSp mod">
        <pc:chgData name="Andrew" userId="c8c65609029ae322" providerId="LiveId" clId="{5FFC0E2A-7EAC-4C72-A01C-903462BCEB71}" dt="2020-08-26T13:45:36.942" v="59" actId="1076"/>
        <pc:sldMkLst>
          <pc:docMk/>
          <pc:sldMk cId="3591760871" sldId="356"/>
        </pc:sldMkLst>
        <pc:spChg chg="mod">
          <ac:chgData name="Andrew" userId="c8c65609029ae322" providerId="LiveId" clId="{5FFC0E2A-7EAC-4C72-A01C-903462BCEB71}" dt="2020-08-26T13:45:36.942" v="59" actId="1076"/>
          <ac:spMkLst>
            <pc:docMk/>
            <pc:sldMk cId="3591760871" sldId="356"/>
            <ac:spMk id="5" creationId="{F3D41CDD-97EE-45F3-B3F2-3D614CE90B86}"/>
          </ac:spMkLst>
        </pc:spChg>
      </pc:sldChg>
      <pc:sldChg chg="modSp mod">
        <pc:chgData name="Andrew" userId="c8c65609029ae322" providerId="LiveId" clId="{5FFC0E2A-7EAC-4C72-A01C-903462BCEB71}" dt="2020-08-26T13:46:13.704" v="60" actId="1076"/>
        <pc:sldMkLst>
          <pc:docMk/>
          <pc:sldMk cId="931239736" sldId="358"/>
        </pc:sldMkLst>
        <pc:spChg chg="mod">
          <ac:chgData name="Andrew" userId="c8c65609029ae322" providerId="LiveId" clId="{5FFC0E2A-7EAC-4C72-A01C-903462BCEB71}" dt="2020-08-26T13:46:13.704" v="60" actId="1076"/>
          <ac:spMkLst>
            <pc:docMk/>
            <pc:sldMk cId="931239736" sldId="358"/>
            <ac:spMk id="6" creationId="{A52E2CCE-7116-4657-8EA1-D0EDE9E72F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099E5D-97DA-6E4F-B87C-CF2E8D237263}" type="datetime1">
              <a:rPr lang="en-GB" smtClean="0"/>
              <a:t>06/02/2023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582E19-35AC-9F4D-ABD5-6666FED92311}" type="slidenum">
              <a:rPr lang="en-US" smtClean="0"/>
              <a:t>‹#›</a:t>
            </a:fld>
            <a:endParaRPr lang="en-US"/>
          </a:p>
        </p:txBody>
      </p:sp>
    </p:spTree>
    <p:extLst>
      <p:ext uri="{BB962C8B-B14F-4D97-AF65-F5344CB8AC3E}">
        <p14:creationId xmlns:p14="http://schemas.microsoft.com/office/powerpoint/2010/main" val="1344082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C2D03-5CA3-2348-A7E4-EFFF42EA6170}" type="datetime1">
              <a:rPr lang="en-GB" smtClean="0"/>
              <a:t>06/02/2023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C3725-F852-974E-91A9-1CB0B86E8D1E}" type="slidenum">
              <a:rPr lang="en-US" smtClean="0"/>
              <a:t>‹#›</a:t>
            </a:fld>
            <a:endParaRPr lang="en-US"/>
          </a:p>
        </p:txBody>
      </p:sp>
    </p:spTree>
    <p:extLst>
      <p:ext uri="{BB962C8B-B14F-4D97-AF65-F5344CB8AC3E}">
        <p14:creationId xmlns:p14="http://schemas.microsoft.com/office/powerpoint/2010/main" val="859220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C3725-F852-974E-91A9-1CB0B86E8D1E}" type="slidenum">
              <a:rPr lang="en-US" smtClean="0"/>
              <a:t>1</a:t>
            </a:fld>
            <a:endParaRPr lang="en-US"/>
          </a:p>
        </p:txBody>
      </p:sp>
    </p:spTree>
    <p:extLst>
      <p:ext uri="{BB962C8B-B14F-4D97-AF65-F5344CB8AC3E}">
        <p14:creationId xmlns:p14="http://schemas.microsoft.com/office/powerpoint/2010/main" val="103767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these screens are clear and don’t contain any errors. Can you spot the errors on this splash screen?</a:t>
            </a:r>
          </a:p>
        </p:txBody>
      </p:sp>
      <p:sp>
        <p:nvSpPr>
          <p:cNvPr id="4" name="Slide Number Placeholder 3"/>
          <p:cNvSpPr>
            <a:spLocks noGrp="1"/>
          </p:cNvSpPr>
          <p:nvPr>
            <p:ph type="sldNum" sz="quarter" idx="5"/>
          </p:nvPr>
        </p:nvSpPr>
        <p:spPr/>
        <p:txBody>
          <a:bodyPr/>
          <a:lstStyle/>
          <a:p>
            <a:fld id="{630C3725-F852-974E-91A9-1CB0B86E8D1E}" type="slidenum">
              <a:rPr lang="en-US" smtClean="0"/>
              <a:t>2</a:t>
            </a:fld>
            <a:endParaRPr lang="en-US"/>
          </a:p>
        </p:txBody>
      </p:sp>
    </p:spTree>
    <p:extLst>
      <p:ext uri="{BB962C8B-B14F-4D97-AF65-F5344CB8AC3E}">
        <p14:creationId xmlns:p14="http://schemas.microsoft.com/office/powerpoint/2010/main" val="289400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C3725-F852-974E-91A9-1CB0B86E8D1E}" type="slidenum">
              <a:rPr lang="en-US" smtClean="0"/>
              <a:t>3</a:t>
            </a:fld>
            <a:endParaRPr lang="en-US"/>
          </a:p>
        </p:txBody>
      </p:sp>
    </p:spTree>
    <p:extLst>
      <p:ext uri="{BB962C8B-B14F-4D97-AF65-F5344CB8AC3E}">
        <p14:creationId xmlns:p14="http://schemas.microsoft.com/office/powerpoint/2010/main" val="357582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46D8-C5C6-4A13-AE29-B80A737EF99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37F761-3BA8-4D5F-8574-AD3342FC19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B3D30B-4D65-4F60-8AA4-9EBEF6507234}"/>
              </a:ext>
            </a:extLst>
          </p:cNvPr>
          <p:cNvSpPr>
            <a:spLocks noGrp="1"/>
          </p:cNvSpPr>
          <p:nvPr>
            <p:ph type="dt" sz="half" idx="10"/>
          </p:nvPr>
        </p:nvSpPr>
        <p:spPr>
          <a:xfrm>
            <a:off x="707201" y="6356350"/>
            <a:ext cx="4199908" cy="365125"/>
          </a:xfrm>
          <a:prstGeom prst="rect">
            <a:avLst/>
          </a:prstGeom>
        </p:spPr>
        <p:txBody>
          <a:bodyPr/>
          <a:lstStyle>
            <a:lvl1pPr>
              <a:defRPr/>
            </a:lvl1pPr>
          </a:lstStyle>
          <a:p>
            <a:r>
              <a:rPr lang="en-US" dirty="0"/>
              <a:t>Rising Stars 2020 © Hodder &amp; Stoughton Limited </a:t>
            </a:r>
            <a:endParaRPr lang="en-GB" dirty="0"/>
          </a:p>
        </p:txBody>
      </p:sp>
    </p:spTree>
    <p:extLst>
      <p:ext uri="{BB962C8B-B14F-4D97-AF65-F5344CB8AC3E}">
        <p14:creationId xmlns:p14="http://schemas.microsoft.com/office/powerpoint/2010/main" val="420809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8F1A-CA62-4B05-8EB4-34E157C939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CAE7CB-932B-43E7-8119-6661E0070FA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9E919-D58D-4D14-81FB-FF0284AD596F}"/>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259499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FB272E-7FC7-4170-B3B3-BC0FA62F936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21664B-CC2F-4DAC-AFB1-9D47467B22C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811D3-89B4-4C19-A37D-BF590B75078A}"/>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277219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AF0ACA92-0907-46DA-977E-99E98A9D5C49}"/>
              </a:ext>
            </a:extLst>
          </p:cNvPr>
          <p:cNvSpPr>
            <a:spLocks noGrp="1"/>
          </p:cNvSpPr>
          <p:nvPr>
            <p:ph type="ftr" sz="quarter" idx="3"/>
          </p:nvPr>
        </p:nvSpPr>
        <p:spPr>
          <a:xfrm>
            <a:off x="838199" y="6394570"/>
            <a:ext cx="4760495" cy="365125"/>
          </a:xfrm>
          <a:prstGeom prst="rect">
            <a:avLst/>
          </a:prstGeom>
        </p:spPr>
        <p:txBody>
          <a:bodyPr vert="horz" lIns="91440" tIns="45720" rIns="91440" bIns="45720" rtlCol="0" anchor="ctr"/>
          <a:lstStyle>
            <a:lvl1pPr algn="l">
              <a:defRPr sz="1200">
                <a:solidFill>
                  <a:schemeClr val="tx1"/>
                </a:solidFill>
              </a:defRPr>
            </a:lvl1pPr>
          </a:lstStyle>
          <a:p>
            <a:r>
              <a:rPr lang="en-GB" dirty="0"/>
              <a:t>Rising Stars 2020 © Hodder &amp; Stoughton Limited </a:t>
            </a:r>
          </a:p>
        </p:txBody>
      </p:sp>
    </p:spTree>
    <p:extLst>
      <p:ext uri="{BB962C8B-B14F-4D97-AF65-F5344CB8AC3E}">
        <p14:creationId xmlns:p14="http://schemas.microsoft.com/office/powerpoint/2010/main" val="93903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F9AC-D988-48E0-BFEA-5069CF82B5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CB72E2-0242-486C-A3B1-19E5A83283C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3DA8E-1BED-4DA9-9092-C4AB5A1F4291}"/>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51314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B0EC-2876-49D6-9F45-860541DAE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11846D-0D35-42FF-8C33-99A247BB1ED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F8BCDE-B47E-4B5F-AA35-AF9337A01624}"/>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326864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B2BF-B115-45C2-93E4-A022633C33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959A96-0EB9-4F17-971C-F602C5EE5FE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35BD44-F070-4D77-BFF0-14EDDAFB7779}"/>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89131B-200E-44A7-91E7-ED74FAA2EB8D}"/>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101837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D3E3-7AB9-4A43-AC25-AC177CC1416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57693C-9773-47CE-BB68-55F7E6C4DC9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E316C8-ACC9-42DA-9020-939A64BCD397}"/>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7DCF80-3EA7-457C-A769-7B509439E4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527B1E-1E64-4C27-AC7B-B7DBAF83C88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4AC7F4-2B98-47A1-82DB-E15F5CFF5B2F}"/>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402383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25D7-C0E5-4D90-962B-4EB5E729C2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EB2A0F-16E9-4DA1-A30A-83BA047A7204}"/>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287286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FEDB956D-769B-4D91-8F8A-25D46F660D28}"/>
              </a:ext>
            </a:extLst>
          </p:cNvPr>
          <p:cNvSpPr txBox="1">
            <a:spLocks/>
          </p:cNvSpPr>
          <p:nvPr userDrawn="1"/>
        </p:nvSpPr>
        <p:spPr>
          <a:xfrm>
            <a:off x="274320" y="6404667"/>
            <a:ext cx="4199908" cy="365125"/>
          </a:xfrm>
          <a:prstGeom prst="rect">
            <a:avLst/>
          </a:prstGeom>
        </p:spPr>
        <p:txBody>
          <a:bodyPr vert="horz" lIns="91440" tIns="45720" rIns="91440" bIns="45720" rtlCol="0" anchor="ctr"/>
          <a:lstStyle>
            <a:defPPr>
              <a:defRPr lang="en-US"/>
            </a:defPPr>
            <a:lvl1pPr marL="0" algn="l" defTabSz="914400" rtl="0" eaLnBrk="1" latinLnBrk="0" hangingPunct="1">
              <a:defRPr lang="en-GB" sz="1100" kern="1200" smtClean="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Rising Stars 2020 © Hodder &amp; Stoughton Limited </a:t>
            </a:r>
          </a:p>
        </p:txBody>
      </p:sp>
      <p:sp>
        <p:nvSpPr>
          <p:cNvPr id="4" name="Title 3">
            <a:extLst>
              <a:ext uri="{FF2B5EF4-FFF2-40B4-BE49-F238E27FC236}">
                <a16:creationId xmlns:a16="http://schemas.microsoft.com/office/drawing/2014/main" id="{2DD161D1-FF32-EB41-9AC0-A81A3BDF35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3885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732D-C435-415E-A4C7-4681F7DB14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46F0B1-6DA0-441C-A8EB-78C5F389F5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CA050C-BECA-4C02-94C9-0DF7A8C178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AC08E2-25BD-4999-9782-FD630D1F46B8}"/>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311413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1E3E-5B98-4ED6-B0AF-3674B91AB77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500043-F8CA-4ED1-AA43-DEBAEB2230D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15E038-4CD4-4867-AA06-CDE99B7727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732B52-C507-4F02-952C-5841E803D538}"/>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376362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12C3AF-B2FE-4602-BB8F-FFAC3A6D4E3A}"/>
              </a:ext>
            </a:extLst>
          </p:cNvPr>
          <p:cNvSpPr/>
          <p:nvPr userDrawn="1"/>
        </p:nvSpPr>
        <p:spPr>
          <a:xfrm>
            <a:off x="0" y="6261214"/>
            <a:ext cx="12192000" cy="6409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A436DFA-BB0F-4130-9E33-94164089E299}"/>
              </a:ext>
            </a:extLst>
          </p:cNvPr>
          <p:cNvSpPr/>
          <p:nvPr userDrawn="1"/>
        </p:nvSpPr>
        <p:spPr>
          <a:xfrm>
            <a:off x="11582400" y="0"/>
            <a:ext cx="6096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Placeholder 1">
            <a:extLst>
              <a:ext uri="{FF2B5EF4-FFF2-40B4-BE49-F238E27FC236}">
                <a16:creationId xmlns:a16="http://schemas.microsoft.com/office/drawing/2014/main" id="{45995934-E12E-4E2C-8212-17D30445054A}"/>
              </a:ext>
            </a:extLst>
          </p:cNvPr>
          <p:cNvSpPr>
            <a:spLocks noGrp="1"/>
          </p:cNvSpPr>
          <p:nvPr>
            <p:ph type="title"/>
          </p:nvPr>
        </p:nvSpPr>
        <p:spPr>
          <a:xfrm>
            <a:off x="838200" y="666750"/>
            <a:ext cx="10515600" cy="102393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7" name="Text Placeholder 2">
            <a:extLst>
              <a:ext uri="{FF2B5EF4-FFF2-40B4-BE49-F238E27FC236}">
                <a16:creationId xmlns:a16="http://schemas.microsoft.com/office/drawing/2014/main" id="{42FFE872-16C5-4C9D-B8DC-091AF9FC9226}"/>
              </a:ext>
            </a:extLst>
          </p:cNvPr>
          <p:cNvSpPr>
            <a:spLocks noGrp="1"/>
          </p:cNvSpPr>
          <p:nvPr>
            <p:ph type="body" idx="1"/>
          </p:nvPr>
        </p:nvSpPr>
        <p:spPr>
          <a:xfrm>
            <a:off x="838200" y="1825625"/>
            <a:ext cx="10515600" cy="4206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725E7D3A-E8D6-4203-94C3-6EF571831504}"/>
              </a:ext>
            </a:extLst>
          </p:cNvPr>
          <p:cNvSpPr/>
          <p:nvPr userDrawn="1"/>
        </p:nvSpPr>
        <p:spPr>
          <a:xfrm>
            <a:off x="0" y="1675"/>
            <a:ext cx="12192000" cy="5318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00DD14C-A770-478A-AE53-C4AD6718307E}"/>
              </a:ext>
            </a:extLst>
          </p:cNvPr>
          <p:cNvSpPr/>
          <p:nvPr userDrawn="1"/>
        </p:nvSpPr>
        <p:spPr>
          <a:xfrm>
            <a:off x="0" y="0"/>
            <a:ext cx="6096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ate Placeholder 3">
            <a:extLst>
              <a:ext uri="{FF2B5EF4-FFF2-40B4-BE49-F238E27FC236}">
                <a16:creationId xmlns:a16="http://schemas.microsoft.com/office/drawing/2014/main" id="{7F928B9C-CAE1-46DE-9F7E-E7293751E0FB}"/>
              </a:ext>
            </a:extLst>
          </p:cNvPr>
          <p:cNvSpPr>
            <a:spLocks noGrp="1"/>
          </p:cNvSpPr>
          <p:nvPr>
            <p:ph type="dt" sz="half" idx="2"/>
          </p:nvPr>
        </p:nvSpPr>
        <p:spPr>
          <a:xfrm>
            <a:off x="609600" y="6424987"/>
            <a:ext cx="4199908" cy="365125"/>
          </a:xfrm>
          <a:prstGeom prst="rect">
            <a:avLst/>
          </a:prstGeom>
        </p:spPr>
        <p:txBody>
          <a:bodyPr vert="horz" lIns="91440" tIns="45720" rIns="91440" bIns="45720" rtlCol="0" anchor="ctr"/>
          <a:lstStyle>
            <a:lvl1pPr algn="l">
              <a:defRPr lang="en-GB" sz="1100" smtClean="0">
                <a:solidFill>
                  <a:schemeClr val="tx1"/>
                </a:solidFill>
                <a:effectLst/>
              </a:defRPr>
            </a:lvl1pPr>
          </a:lstStyle>
          <a:p>
            <a:r>
              <a:rPr lang="en-GB" dirty="0"/>
              <a:t>Rising Stars 2020 © Hodder &amp; Stoughton Limited </a:t>
            </a:r>
          </a:p>
        </p:txBody>
      </p:sp>
      <p:sp>
        <p:nvSpPr>
          <p:cNvPr id="8" name="Flowchart: Connector 7">
            <a:extLst>
              <a:ext uri="{FF2B5EF4-FFF2-40B4-BE49-F238E27FC236}">
                <a16:creationId xmlns:a16="http://schemas.microsoft.com/office/drawing/2014/main" id="{073A7C35-3BAF-4A03-A28C-FDF4CC43ADC1}"/>
              </a:ext>
            </a:extLst>
          </p:cNvPr>
          <p:cNvSpPr/>
          <p:nvPr userDrawn="1"/>
        </p:nvSpPr>
        <p:spPr>
          <a:xfrm>
            <a:off x="11633200" y="67468"/>
            <a:ext cx="508000" cy="53181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2D8B0F9-BA41-7847-8204-5AFBD99AC58F}" type="slidenum">
              <a:rPr lang="en-US" sz="1200" b="1" smtClean="0">
                <a:solidFill>
                  <a:schemeClr val="tx1"/>
                </a:solidFill>
              </a:rPr>
              <a:pPr/>
              <a:t>‹#›</a:t>
            </a:fld>
            <a:endParaRPr lang="en-GB" sz="1200" b="1" dirty="0">
              <a:solidFill>
                <a:schemeClr val="tx1"/>
              </a:solidFill>
            </a:endParaRPr>
          </a:p>
        </p:txBody>
      </p:sp>
      <p:sp>
        <p:nvSpPr>
          <p:cNvPr id="9" name="TextBox 8">
            <a:extLst>
              <a:ext uri="{FF2B5EF4-FFF2-40B4-BE49-F238E27FC236}">
                <a16:creationId xmlns:a16="http://schemas.microsoft.com/office/drawing/2014/main" id="{376FDF50-865A-4F71-B6C2-3EFC5C36B6AF}"/>
              </a:ext>
            </a:extLst>
          </p:cNvPr>
          <p:cNvSpPr txBox="1"/>
          <p:nvPr userDrawn="1"/>
        </p:nvSpPr>
        <p:spPr>
          <a:xfrm>
            <a:off x="480060" y="98305"/>
            <a:ext cx="1771434" cy="338554"/>
          </a:xfrm>
          <a:prstGeom prst="rect">
            <a:avLst/>
          </a:prstGeom>
          <a:noFill/>
        </p:spPr>
        <p:txBody>
          <a:bodyPr wrap="square" rtlCol="0">
            <a:spAutoFit/>
          </a:bodyPr>
          <a:lstStyle/>
          <a:p>
            <a:r>
              <a:rPr lang="en-GB" sz="1600" b="1" dirty="0">
                <a:solidFill>
                  <a:schemeClr val="accent6">
                    <a:lumMod val="50000"/>
                  </a:schemeClr>
                </a:solidFill>
              </a:rPr>
              <a:t>Unit 5.1 Session 6</a:t>
            </a:r>
          </a:p>
        </p:txBody>
      </p:sp>
      <p:pic>
        <p:nvPicPr>
          <p:cNvPr id="3" name="Picture 2">
            <a:extLst>
              <a:ext uri="{FF2B5EF4-FFF2-40B4-BE49-F238E27FC236}">
                <a16:creationId xmlns:a16="http://schemas.microsoft.com/office/drawing/2014/main" id="{8EA6A884-7334-47A6-8091-ADBCDF3D7ED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183319" y="6295863"/>
            <a:ext cx="1399079" cy="453456"/>
          </a:xfrm>
          <a:prstGeom prst="rect">
            <a:avLst/>
          </a:prstGeom>
        </p:spPr>
      </p:pic>
    </p:spTree>
    <p:extLst>
      <p:ext uri="{BB962C8B-B14F-4D97-AF65-F5344CB8AC3E}">
        <p14:creationId xmlns:p14="http://schemas.microsoft.com/office/powerpoint/2010/main" val="178129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2BE97A-5BD0-441F-AB46-7D00DF3D9617}"/>
              </a:ext>
            </a:extLst>
          </p:cNvPr>
          <p:cNvSpPr>
            <a:spLocks noGrp="1"/>
          </p:cNvSpPr>
          <p:nvPr>
            <p:ph type="ftr" sz="quarter" idx="3"/>
          </p:nvPr>
        </p:nvSpPr>
        <p:spPr/>
        <p:txBody>
          <a:bodyPr/>
          <a:lstStyle/>
          <a:p>
            <a:r>
              <a:rPr lang="en-GB"/>
              <a:t>Rising Stars 2020 © Hodder &amp; Stoughton Limited </a:t>
            </a:r>
            <a:endParaRPr lang="en-GB" dirty="0"/>
          </a:p>
        </p:txBody>
      </p:sp>
      <p:sp>
        <p:nvSpPr>
          <p:cNvPr id="4" name="Rectangle 3">
            <a:extLst>
              <a:ext uri="{FF2B5EF4-FFF2-40B4-BE49-F238E27FC236}">
                <a16:creationId xmlns:a16="http://schemas.microsoft.com/office/drawing/2014/main" id="{5407D380-1B72-465D-A712-9D0AD85377CA}"/>
              </a:ext>
            </a:extLst>
          </p:cNvPr>
          <p:cNvSpPr/>
          <p:nvPr/>
        </p:nvSpPr>
        <p:spPr>
          <a:xfrm>
            <a:off x="1131380" y="1898148"/>
            <a:ext cx="9929239" cy="2394154"/>
          </a:xfrm>
          <a:prstGeom prst="rect">
            <a:avLst/>
          </a:prstGeom>
          <a:solidFill>
            <a:schemeClr val="accent6">
              <a:lumMod val="20000"/>
              <a:lumOff val="80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0" tIns="360000" rIns="360000" bIns="360000" rtlCol="0" anchor="t" anchorCtr="0">
            <a:spAutoFit/>
          </a:bodyPr>
          <a:lstStyle/>
          <a:p>
            <a:pPr algn="ctr">
              <a:spcAft>
                <a:spcPts val="1000"/>
              </a:spcAft>
            </a:pPr>
            <a:r>
              <a:rPr lang="en-GB" sz="3600" b="1" dirty="0">
                <a:solidFill>
                  <a:schemeClr val="accent6">
                    <a:lumMod val="50000"/>
                  </a:schemeClr>
                </a:solidFill>
              </a:rPr>
              <a:t>Session 6: Writing game instructions and publishing the game</a:t>
            </a:r>
          </a:p>
          <a:p>
            <a:pPr algn="ctr"/>
            <a:r>
              <a:rPr lang="en-GB" sz="2800" dirty="0">
                <a:solidFill>
                  <a:schemeClr val="tx1"/>
                </a:solidFill>
              </a:rPr>
              <a:t>To write a set of instructions for your game and publish it online</a:t>
            </a:r>
          </a:p>
        </p:txBody>
      </p:sp>
    </p:spTree>
    <p:extLst>
      <p:ext uri="{BB962C8B-B14F-4D97-AF65-F5344CB8AC3E}">
        <p14:creationId xmlns:p14="http://schemas.microsoft.com/office/powerpoint/2010/main" val="74355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1157104" y="1690062"/>
            <a:ext cx="4122684" cy="3477875"/>
          </a:xfrm>
          <a:prstGeom prst="rect">
            <a:avLst/>
          </a:prstGeom>
          <a:solidFill>
            <a:schemeClr val="accent6">
              <a:lumMod val="20000"/>
              <a:lumOff val="80000"/>
            </a:schemeClr>
          </a:solidFill>
          <a:ln w="38100">
            <a:solidFill>
              <a:schemeClr val="accent6">
                <a:lumMod val="50000"/>
              </a:schemeClr>
            </a:solidFill>
          </a:ln>
        </p:spPr>
        <p:txBody>
          <a:bodyPr wrap="square" rtlCol="0" anchor="t">
            <a:spAutoFit/>
          </a:bodyPr>
          <a:lstStyle/>
          <a:p>
            <a:r>
              <a:rPr lang="en-GB" sz="2000" b="1" dirty="0">
                <a:solidFill>
                  <a:srgbClr val="512373"/>
                </a:solidFill>
              </a:rPr>
              <a:t>Let’s do</a:t>
            </a:r>
          </a:p>
          <a:p>
            <a:pPr>
              <a:spcBef>
                <a:spcPts val="600"/>
              </a:spcBef>
            </a:pPr>
            <a:r>
              <a:rPr lang="en-GB" sz="2000" dirty="0"/>
              <a:t>You could share your game through a link or embed your game in the school learning platform or class blog. </a:t>
            </a:r>
          </a:p>
          <a:p>
            <a:pPr>
              <a:spcBef>
                <a:spcPts val="600"/>
              </a:spcBef>
            </a:pPr>
            <a:r>
              <a:rPr lang="en-GB" sz="2000" dirty="0"/>
              <a:t>Do this by:</a:t>
            </a:r>
            <a:endParaRPr lang="en-GB" sz="2000" dirty="0">
              <a:cs typeface="Calibri"/>
            </a:endParaRPr>
          </a:p>
          <a:p>
            <a:pPr marL="457200" indent="-457200">
              <a:spcBef>
                <a:spcPts val="600"/>
              </a:spcBef>
              <a:buAutoNum type="arabicPeriod"/>
            </a:pPr>
            <a:r>
              <a:rPr lang="en-GB" sz="2000" dirty="0">
                <a:cs typeface="Calibri"/>
              </a:rPr>
              <a:t>Clicking ‘Copy Link’. </a:t>
            </a:r>
          </a:p>
          <a:p>
            <a:pPr marL="457200" indent="-457200">
              <a:spcBef>
                <a:spcPts val="600"/>
              </a:spcBef>
              <a:buAutoNum type="arabicPeriod"/>
            </a:pPr>
            <a:r>
              <a:rPr lang="en-GB" sz="2000" dirty="0">
                <a:cs typeface="Calibri"/>
              </a:rPr>
              <a:t>Choosing to copy the link to share with others, or copy embed if you are embedding it into a website or blog. </a:t>
            </a:r>
          </a:p>
        </p:txBody>
      </p:sp>
      <p:pic>
        <p:nvPicPr>
          <p:cNvPr id="3" name="Picture 4">
            <a:extLst>
              <a:ext uri="{FF2B5EF4-FFF2-40B4-BE49-F238E27FC236}">
                <a16:creationId xmlns:a16="http://schemas.microsoft.com/office/drawing/2014/main" id="{EC966BF0-50E9-47D7-B561-DCFC44CA3844}"/>
              </a:ext>
            </a:extLst>
          </p:cNvPr>
          <p:cNvPicPr>
            <a:picLocks noChangeAspect="1"/>
          </p:cNvPicPr>
          <p:nvPr/>
        </p:nvPicPr>
        <p:blipFill>
          <a:blip r:embed="rId2"/>
          <a:stretch>
            <a:fillRect/>
          </a:stretch>
        </p:blipFill>
        <p:spPr>
          <a:xfrm>
            <a:off x="6350877" y="1109597"/>
            <a:ext cx="1415451" cy="731650"/>
          </a:xfrm>
          <a:prstGeom prst="rect">
            <a:avLst/>
          </a:prstGeom>
          <a:effectLst>
            <a:outerShdw blurRad="50800" dist="38100" dir="2700000" algn="tl" rotWithShape="0">
              <a:prstClr val="black">
                <a:alpha val="40000"/>
              </a:prstClr>
            </a:outerShdw>
          </a:effectLst>
        </p:spPr>
      </p:pic>
      <p:pic>
        <p:nvPicPr>
          <p:cNvPr id="5" name="Picture 5" descr="A screenshot of a cell phone&#10;&#10;Description automatically generated">
            <a:extLst>
              <a:ext uri="{FF2B5EF4-FFF2-40B4-BE49-F238E27FC236}">
                <a16:creationId xmlns:a16="http://schemas.microsoft.com/office/drawing/2014/main" id="{CDB1FF07-46D9-4821-9761-F51D37889A45}"/>
              </a:ext>
            </a:extLst>
          </p:cNvPr>
          <p:cNvPicPr>
            <a:picLocks noChangeAspect="1"/>
          </p:cNvPicPr>
          <p:nvPr/>
        </p:nvPicPr>
        <p:blipFill>
          <a:blip r:embed="rId3"/>
          <a:stretch>
            <a:fillRect/>
          </a:stretch>
        </p:blipFill>
        <p:spPr>
          <a:xfrm>
            <a:off x="6350877" y="2135522"/>
            <a:ext cx="5002924" cy="2882656"/>
          </a:xfrm>
          <a:prstGeom prst="rect">
            <a:avLst/>
          </a:prstGeom>
        </p:spPr>
        <p:style>
          <a:lnRef idx="0">
            <a:schemeClr val="accent4"/>
          </a:lnRef>
          <a:fillRef idx="3">
            <a:schemeClr val="accent4"/>
          </a:fillRef>
          <a:effectRef idx="3">
            <a:schemeClr val="accent4"/>
          </a:effectRef>
          <a:fontRef idx="minor">
            <a:schemeClr val="lt1"/>
          </a:fontRef>
        </p:style>
      </p:pic>
      <p:sp>
        <p:nvSpPr>
          <p:cNvPr id="6" name="Flowchart: Connector 13">
            <a:extLst>
              <a:ext uri="{FF2B5EF4-FFF2-40B4-BE49-F238E27FC236}">
                <a16:creationId xmlns:a16="http://schemas.microsoft.com/office/drawing/2014/main" id="{DE502ACF-3202-451E-B5F7-55E4C4EA714B}"/>
              </a:ext>
            </a:extLst>
          </p:cNvPr>
          <p:cNvSpPr/>
          <p:nvPr/>
        </p:nvSpPr>
        <p:spPr>
          <a:xfrm>
            <a:off x="5895048" y="1109597"/>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7" name="Flowchart: Connector 13">
            <a:extLst>
              <a:ext uri="{FF2B5EF4-FFF2-40B4-BE49-F238E27FC236}">
                <a16:creationId xmlns:a16="http://schemas.microsoft.com/office/drawing/2014/main" id="{78B4E548-5C53-4E70-9130-2761EAC3A813}"/>
              </a:ext>
            </a:extLst>
          </p:cNvPr>
          <p:cNvSpPr/>
          <p:nvPr/>
        </p:nvSpPr>
        <p:spPr>
          <a:xfrm>
            <a:off x="5895048" y="2056519"/>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Tree>
    <p:extLst>
      <p:ext uri="{BB962C8B-B14F-4D97-AF65-F5344CB8AC3E}">
        <p14:creationId xmlns:p14="http://schemas.microsoft.com/office/powerpoint/2010/main" val="1610790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838199" y="1690062"/>
            <a:ext cx="10619444" cy="3477875"/>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review</a:t>
            </a:r>
          </a:p>
          <a:p>
            <a:pPr>
              <a:spcBef>
                <a:spcPts val="600"/>
              </a:spcBef>
            </a:pPr>
            <a:r>
              <a:rPr lang="en-GB" sz="2000" dirty="0"/>
              <a:t>Review your work during this project in pairs and draw together ideas as a class.</a:t>
            </a:r>
          </a:p>
          <a:p>
            <a:pPr marL="457200" indent="-457200">
              <a:spcBef>
                <a:spcPts val="600"/>
              </a:spcBef>
              <a:buFont typeface="+mj-lt"/>
              <a:buAutoNum type="arabicPeriod"/>
            </a:pPr>
            <a:r>
              <a:rPr lang="en-GB" sz="2000" dirty="0"/>
              <a:t>Have you enjoyed the project?</a:t>
            </a:r>
          </a:p>
          <a:p>
            <a:pPr marL="457200" indent="-457200">
              <a:spcBef>
                <a:spcPts val="600"/>
              </a:spcBef>
              <a:buFont typeface="+mj-lt"/>
              <a:buAutoNum type="arabicPeriod"/>
            </a:pPr>
            <a:r>
              <a:rPr lang="en-GB" sz="2000" dirty="0"/>
              <a:t>How have your programming skills improved?</a:t>
            </a:r>
          </a:p>
          <a:p>
            <a:pPr marL="457200" indent="-457200">
              <a:spcBef>
                <a:spcPts val="600"/>
              </a:spcBef>
              <a:buFont typeface="+mj-lt"/>
              <a:buAutoNum type="arabicPeriod"/>
            </a:pPr>
            <a:r>
              <a:rPr lang="en-GB" sz="2000" dirty="0"/>
              <a:t>What might you still need to work on?</a:t>
            </a:r>
          </a:p>
          <a:p>
            <a:pPr marL="457200" indent="-457200">
              <a:spcBef>
                <a:spcPts val="600"/>
              </a:spcBef>
              <a:buFont typeface="+mj-lt"/>
              <a:buAutoNum type="arabicPeriod"/>
            </a:pPr>
            <a:r>
              <a:rPr lang="en-GB" sz="2000" dirty="0"/>
              <a:t>How would you improve about your game if you could?</a:t>
            </a:r>
          </a:p>
          <a:p>
            <a:pPr marL="457200" indent="-457200">
              <a:spcBef>
                <a:spcPts val="600"/>
              </a:spcBef>
              <a:buFont typeface="+mj-lt"/>
              <a:buAutoNum type="arabicPeriod"/>
            </a:pPr>
            <a:r>
              <a:rPr lang="en-GB" sz="2000" dirty="0"/>
              <a:t>How might you challenge yourself when you next </a:t>
            </a:r>
            <a:r>
              <a:rPr lang="en-GB" sz="2000" b="1" dirty="0"/>
              <a:t>program</a:t>
            </a:r>
            <a:r>
              <a:rPr lang="en-GB" sz="2000" dirty="0"/>
              <a:t>?</a:t>
            </a:r>
          </a:p>
          <a:p>
            <a:pPr marL="457200" indent="-457200">
              <a:spcBef>
                <a:spcPts val="600"/>
              </a:spcBef>
              <a:buFont typeface="+mj-lt"/>
              <a:buAutoNum type="arabicPeriod"/>
            </a:pPr>
            <a:r>
              <a:rPr lang="en-GB" sz="2000" dirty="0"/>
              <a:t>Do you find Scratch easy to use?</a:t>
            </a:r>
          </a:p>
          <a:p>
            <a:pPr marL="457200" indent="-457200">
              <a:spcBef>
                <a:spcPts val="600"/>
              </a:spcBef>
              <a:buFont typeface="+mj-lt"/>
              <a:buAutoNum type="arabicPeriod"/>
            </a:pPr>
            <a:r>
              <a:rPr lang="en-GB" sz="2000" dirty="0"/>
              <a:t>How does Scratch compare to other coding software that you have used at school or elsewhere?</a:t>
            </a:r>
          </a:p>
        </p:txBody>
      </p:sp>
    </p:spTree>
    <p:extLst>
      <p:ext uri="{BB962C8B-B14F-4D97-AF65-F5344CB8AC3E}">
        <p14:creationId xmlns:p14="http://schemas.microsoft.com/office/powerpoint/2010/main" val="307640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5ED0D7-B081-444A-8B5D-25C4B7FF8413}"/>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9" name="Rectangle 8">
            <a:extLst>
              <a:ext uri="{FF2B5EF4-FFF2-40B4-BE49-F238E27FC236}">
                <a16:creationId xmlns:a16="http://schemas.microsoft.com/office/drawing/2014/main" id="{F47AF0A2-6E09-46F5-BBBC-98C029BC01D9}"/>
              </a:ext>
            </a:extLst>
          </p:cNvPr>
          <p:cNvSpPr/>
          <p:nvPr/>
        </p:nvSpPr>
        <p:spPr>
          <a:xfrm>
            <a:off x="1107440" y="850290"/>
            <a:ext cx="9977120" cy="2019693"/>
          </a:xfrm>
          <a:prstGeom prst="rect">
            <a:avLst/>
          </a:prstGeom>
          <a:solidFill>
            <a:srgbClr val="E8F9FF"/>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0" tIns="360000" rIns="360000" bIns="360000" rtlCol="0" anchor="t" anchorCtr="0">
            <a:spAutoFit/>
          </a:bodyPr>
          <a:lstStyle/>
          <a:p>
            <a:pPr algn="ctr"/>
            <a:r>
              <a:rPr lang="en-US" sz="3600" b="1" dirty="0">
                <a:solidFill>
                  <a:srgbClr val="512373"/>
                </a:solidFill>
              </a:rPr>
              <a:t>Quiz time!</a:t>
            </a:r>
          </a:p>
          <a:p>
            <a:r>
              <a:rPr lang="en-GB" sz="2400" dirty="0">
                <a:solidFill>
                  <a:schemeClr val="tx1"/>
                </a:solidFill>
              </a:rPr>
              <a:t>Do you know the answers to these questions?</a:t>
            </a:r>
          </a:p>
          <a:p>
            <a:r>
              <a:rPr lang="en-GB" sz="2400" dirty="0">
                <a:solidFill>
                  <a:schemeClr val="tx1"/>
                </a:solidFill>
              </a:rPr>
              <a:t>There are ten questions in total – click to see the answers in </a:t>
            </a:r>
            <a:r>
              <a:rPr lang="en-GB" sz="2400" b="1" dirty="0">
                <a:solidFill>
                  <a:schemeClr val="tx1"/>
                </a:solidFill>
              </a:rPr>
              <a:t>bold</a:t>
            </a:r>
            <a:r>
              <a:rPr lang="en-GB" sz="2400" dirty="0">
                <a:solidFill>
                  <a:schemeClr val="tx1"/>
                </a:solidFill>
              </a:rPr>
              <a:t>.</a:t>
            </a:r>
            <a:endParaRPr lang="en-GB" sz="2800" dirty="0">
              <a:solidFill>
                <a:schemeClr val="tx1"/>
              </a:solidFill>
            </a:endParaRPr>
          </a:p>
        </p:txBody>
      </p:sp>
      <p:sp>
        <p:nvSpPr>
          <p:cNvPr id="10" name="TextBox 9">
            <a:extLst>
              <a:ext uri="{FF2B5EF4-FFF2-40B4-BE49-F238E27FC236}">
                <a16:creationId xmlns:a16="http://schemas.microsoft.com/office/drawing/2014/main" id="{23A8A6B9-F4DC-4697-8157-DE1042164004}"/>
              </a:ext>
            </a:extLst>
          </p:cNvPr>
          <p:cNvSpPr txBox="1"/>
          <p:nvPr/>
        </p:nvSpPr>
        <p:spPr>
          <a:xfrm>
            <a:off x="4285965" y="3129481"/>
            <a:ext cx="3620070" cy="738664"/>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1</a:t>
            </a:r>
          </a:p>
          <a:p>
            <a:r>
              <a:rPr lang="en-GB" sz="2000" dirty="0"/>
              <a:t>Match the word to its definition:</a:t>
            </a:r>
          </a:p>
        </p:txBody>
      </p:sp>
      <p:graphicFrame>
        <p:nvGraphicFramePr>
          <p:cNvPr id="12" name="Table 11">
            <a:extLst>
              <a:ext uri="{FF2B5EF4-FFF2-40B4-BE49-F238E27FC236}">
                <a16:creationId xmlns:a16="http://schemas.microsoft.com/office/drawing/2014/main" id="{D2F1C4E4-D545-45DF-9225-42B9AE5C4DFA}"/>
              </a:ext>
            </a:extLst>
          </p:cNvPr>
          <p:cNvGraphicFramePr>
            <a:graphicFrameLocks noGrp="1"/>
          </p:cNvGraphicFramePr>
          <p:nvPr>
            <p:extLst>
              <p:ext uri="{D42A27DB-BD31-4B8C-83A1-F6EECF244321}">
                <p14:modId xmlns:p14="http://schemas.microsoft.com/office/powerpoint/2010/main" val="3655203953"/>
              </p:ext>
            </p:extLst>
          </p:nvPr>
        </p:nvGraphicFramePr>
        <p:xfrm>
          <a:off x="1532170" y="4127643"/>
          <a:ext cx="9370033" cy="1980623"/>
        </p:xfrm>
        <a:graphic>
          <a:graphicData uri="http://schemas.openxmlformats.org/drawingml/2006/table">
            <a:tbl>
              <a:tblPr firstRow="1" firstCol="1" bandRow="1">
                <a:tableStyleId>{5C22544A-7EE6-4342-B048-85BDC9FD1C3A}</a:tableStyleId>
              </a:tblPr>
              <a:tblGrid>
                <a:gridCol w="1573945">
                  <a:extLst>
                    <a:ext uri="{9D8B030D-6E8A-4147-A177-3AD203B41FA5}">
                      <a16:colId xmlns:a16="http://schemas.microsoft.com/office/drawing/2014/main" val="302751164"/>
                    </a:ext>
                  </a:extLst>
                </a:gridCol>
                <a:gridCol w="7796088">
                  <a:extLst>
                    <a:ext uri="{9D8B030D-6E8A-4147-A177-3AD203B41FA5}">
                      <a16:colId xmlns:a16="http://schemas.microsoft.com/office/drawing/2014/main" val="1739685683"/>
                    </a:ext>
                  </a:extLst>
                </a:gridCol>
              </a:tblGrid>
              <a:tr h="358226">
                <a:tc>
                  <a:txBody>
                    <a:bodyPr/>
                    <a:lstStyle/>
                    <a:p>
                      <a:pPr algn="l">
                        <a:spcAft>
                          <a:spcPts val="0"/>
                        </a:spcAft>
                      </a:pPr>
                      <a:r>
                        <a:rPr lang="en-GB" sz="2000" b="1"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background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b="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scenery and other unchanging elements in a game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821968"/>
                  </a:ext>
                </a:extLst>
              </a:tr>
              <a:tr h="291465">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algorithm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rPr>
                        <a:t>a sequence of precise instructions to achieve an objective</a:t>
                      </a:r>
                      <a:endPar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36678456"/>
                  </a:ext>
                </a:extLst>
              </a:tr>
              <a:tr h="403197">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bug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an error or mistake in a program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4404239"/>
                  </a:ext>
                </a:extLst>
              </a:tr>
              <a:tr h="291465">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debug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correct mistakes in a program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67984268"/>
                  </a:ext>
                </a:extLst>
              </a:tr>
              <a:tr h="291465">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sprite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a graphical character that can be given its own sequence of instructions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723439"/>
                  </a:ext>
                </a:extLst>
              </a:tr>
              <a:tr h="302895">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code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rPr>
                        <a:t>instructions that can be understood by a computer</a:t>
                      </a:r>
                      <a:endPar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0729934"/>
                  </a:ext>
                </a:extLst>
              </a:tr>
            </a:tbl>
          </a:graphicData>
        </a:graphic>
      </p:graphicFrame>
      <p:graphicFrame>
        <p:nvGraphicFramePr>
          <p:cNvPr id="13" name="Table 12">
            <a:extLst>
              <a:ext uri="{FF2B5EF4-FFF2-40B4-BE49-F238E27FC236}">
                <a16:creationId xmlns:a16="http://schemas.microsoft.com/office/drawing/2014/main" id="{83258620-8FCE-47E4-AFBF-3C786367512E}"/>
              </a:ext>
            </a:extLst>
          </p:cNvPr>
          <p:cNvGraphicFramePr>
            <a:graphicFrameLocks noGrp="1"/>
          </p:cNvGraphicFramePr>
          <p:nvPr>
            <p:extLst>
              <p:ext uri="{D42A27DB-BD31-4B8C-83A1-F6EECF244321}">
                <p14:modId xmlns:p14="http://schemas.microsoft.com/office/powerpoint/2010/main" val="1949400518"/>
              </p:ext>
            </p:extLst>
          </p:nvPr>
        </p:nvGraphicFramePr>
        <p:xfrm>
          <a:off x="1532169" y="4105835"/>
          <a:ext cx="9370033" cy="2002430"/>
        </p:xfrm>
        <a:graphic>
          <a:graphicData uri="http://schemas.openxmlformats.org/drawingml/2006/table">
            <a:tbl>
              <a:tblPr firstRow="1" firstCol="1" bandRow="1">
                <a:tableStyleId>{5C22544A-7EE6-4342-B048-85BDC9FD1C3A}</a:tableStyleId>
              </a:tblPr>
              <a:tblGrid>
                <a:gridCol w="1573945">
                  <a:extLst>
                    <a:ext uri="{9D8B030D-6E8A-4147-A177-3AD203B41FA5}">
                      <a16:colId xmlns:a16="http://schemas.microsoft.com/office/drawing/2014/main" val="302751164"/>
                    </a:ext>
                  </a:extLst>
                </a:gridCol>
                <a:gridCol w="7796088">
                  <a:extLst>
                    <a:ext uri="{9D8B030D-6E8A-4147-A177-3AD203B41FA5}">
                      <a16:colId xmlns:a16="http://schemas.microsoft.com/office/drawing/2014/main" val="1739685683"/>
                    </a:ext>
                  </a:extLst>
                </a:gridCol>
              </a:tblGrid>
              <a:tr h="380033">
                <a:tc>
                  <a:txBody>
                    <a:bodyPr/>
                    <a:lstStyle/>
                    <a:p>
                      <a:pPr algn="l">
                        <a:spcAft>
                          <a:spcPts val="0"/>
                        </a:spcAft>
                      </a:pPr>
                      <a:r>
                        <a:rPr lang="en-GB" sz="2000" b="1"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background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an error or mistake in a program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821968"/>
                  </a:ext>
                </a:extLst>
              </a:tr>
              <a:tr h="291465">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algorithm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rPr>
                        <a:t>a sequence of precise instructions to achieve an objective</a:t>
                      </a:r>
                      <a:endPar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36678456"/>
                  </a:ext>
                </a:extLst>
              </a:tr>
              <a:tr h="403197">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bug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scenery and other unchanging elements in a game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4404239"/>
                  </a:ext>
                </a:extLst>
              </a:tr>
              <a:tr h="291465">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debug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instructions that can be understood by a computer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67984268"/>
                  </a:ext>
                </a:extLst>
              </a:tr>
              <a:tr h="291465">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sprite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correct mistakes in a program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723439"/>
                  </a:ext>
                </a:extLst>
              </a:tr>
              <a:tr h="302895">
                <a:tc>
                  <a:txBody>
                    <a:bodyPr/>
                    <a:lstStyle/>
                    <a:p>
                      <a:pPr algn="l">
                        <a:spcAft>
                          <a:spcPts val="0"/>
                        </a:spcAft>
                      </a:pPr>
                      <a:r>
                        <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rPr>
                        <a:t>code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2000" dirty="0">
                          <a:solidFill>
                            <a:schemeClr val="tx1"/>
                          </a:solidFill>
                          <a:effectLst/>
                        </a:rPr>
                        <a:t>a graphical character that can be given its own sequence of instructions</a:t>
                      </a:r>
                      <a:endParaRPr lang="en-GB" sz="2000" dirty="0">
                        <a:solidFill>
                          <a:schemeClr val="tx1"/>
                        </a:solidFill>
                        <a:effectLst/>
                        <a:latin typeface="Calibri" panose="020F050202020403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0729934"/>
                  </a:ext>
                </a:extLst>
              </a:tr>
            </a:tbl>
          </a:graphicData>
        </a:graphic>
      </p:graphicFrame>
    </p:spTree>
    <p:extLst>
      <p:ext uri="{BB962C8B-B14F-4D97-AF65-F5344CB8AC3E}">
        <p14:creationId xmlns:p14="http://schemas.microsoft.com/office/powerpoint/2010/main" val="22825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DD97BE-CFF1-46EE-8D94-7E8EB1B4C3D6}"/>
              </a:ext>
            </a:extLst>
          </p:cNvPr>
          <p:cNvSpPr txBox="1"/>
          <p:nvPr/>
        </p:nvSpPr>
        <p:spPr>
          <a:xfrm>
            <a:off x="919152" y="939137"/>
            <a:ext cx="4842938"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2</a:t>
            </a:r>
          </a:p>
          <a:p>
            <a:r>
              <a:rPr lang="en-GB" sz="2000" dirty="0"/>
              <a:t>Which of the following statements is true?</a:t>
            </a:r>
          </a:p>
          <a:p>
            <a:r>
              <a:rPr lang="en-GB" sz="2000" dirty="0"/>
              <a:t>a) Games must have characters	</a:t>
            </a:r>
          </a:p>
          <a:p>
            <a:r>
              <a:rPr lang="en-GB" sz="2000" dirty="0"/>
              <a:t>b) Games must have a score</a:t>
            </a:r>
          </a:p>
          <a:p>
            <a:r>
              <a:rPr lang="en-GB" sz="2000" b="1" dirty="0"/>
              <a:t>c) Games must have rules</a:t>
            </a:r>
          </a:p>
          <a:p>
            <a:r>
              <a:rPr lang="en-GB" sz="2000" dirty="0"/>
              <a:t>d) Games must use the keyboard</a:t>
            </a:r>
          </a:p>
        </p:txBody>
      </p:sp>
      <p:sp>
        <p:nvSpPr>
          <p:cNvPr id="5" name="TextBox 4">
            <a:extLst>
              <a:ext uri="{FF2B5EF4-FFF2-40B4-BE49-F238E27FC236}">
                <a16:creationId xmlns:a16="http://schemas.microsoft.com/office/drawing/2014/main" id="{7C85E1C0-B568-4ED5-937E-F9A810861EB6}"/>
              </a:ext>
            </a:extLst>
          </p:cNvPr>
          <p:cNvSpPr txBox="1"/>
          <p:nvPr/>
        </p:nvSpPr>
        <p:spPr>
          <a:xfrm>
            <a:off x="919152" y="945945"/>
            <a:ext cx="4842938"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2</a:t>
            </a:r>
          </a:p>
          <a:p>
            <a:r>
              <a:rPr lang="en-GB" sz="2000" dirty="0"/>
              <a:t>Which of the following statements is true?</a:t>
            </a:r>
          </a:p>
          <a:p>
            <a:r>
              <a:rPr lang="en-GB" sz="2000" dirty="0"/>
              <a:t>a) Games must have characters	</a:t>
            </a:r>
          </a:p>
          <a:p>
            <a:r>
              <a:rPr lang="en-GB" sz="2000" dirty="0"/>
              <a:t>b) Games must have a score</a:t>
            </a:r>
          </a:p>
          <a:p>
            <a:r>
              <a:rPr lang="en-GB" sz="2000" dirty="0"/>
              <a:t>c) Games must have rules</a:t>
            </a:r>
          </a:p>
          <a:p>
            <a:r>
              <a:rPr lang="en-GB" sz="2000" dirty="0"/>
              <a:t>d) Games must use the keyboard</a:t>
            </a:r>
          </a:p>
        </p:txBody>
      </p:sp>
      <p:sp>
        <p:nvSpPr>
          <p:cNvPr id="9" name="TextBox 8">
            <a:extLst>
              <a:ext uri="{FF2B5EF4-FFF2-40B4-BE49-F238E27FC236}">
                <a16:creationId xmlns:a16="http://schemas.microsoft.com/office/drawing/2014/main" id="{64F61149-8380-4281-84E7-E0AFC7C65009}"/>
              </a:ext>
            </a:extLst>
          </p:cNvPr>
          <p:cNvSpPr txBox="1"/>
          <p:nvPr/>
        </p:nvSpPr>
        <p:spPr>
          <a:xfrm>
            <a:off x="6292537" y="939137"/>
            <a:ext cx="4842938"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3</a:t>
            </a:r>
          </a:p>
          <a:p>
            <a:r>
              <a:rPr lang="en-GB" sz="2000" dirty="0"/>
              <a:t>What are vector graphics?</a:t>
            </a:r>
          </a:p>
          <a:p>
            <a:r>
              <a:rPr lang="en-GB" sz="2000" dirty="0"/>
              <a:t>a) Images where each dot has a colour code</a:t>
            </a:r>
          </a:p>
          <a:p>
            <a:r>
              <a:rPr lang="en-GB" sz="2000" b="1" dirty="0"/>
              <a:t>b) Images made of lines and curves	</a:t>
            </a:r>
          </a:p>
          <a:p>
            <a:r>
              <a:rPr lang="en-GB" sz="2000" dirty="0"/>
              <a:t>c) Images that point in a certain direction</a:t>
            </a:r>
          </a:p>
          <a:p>
            <a:r>
              <a:rPr lang="en-GB" sz="2000" dirty="0"/>
              <a:t>d) Images with lots of similar versions</a:t>
            </a:r>
          </a:p>
        </p:txBody>
      </p:sp>
      <p:sp>
        <p:nvSpPr>
          <p:cNvPr id="10" name="TextBox 9">
            <a:extLst>
              <a:ext uri="{FF2B5EF4-FFF2-40B4-BE49-F238E27FC236}">
                <a16:creationId xmlns:a16="http://schemas.microsoft.com/office/drawing/2014/main" id="{B3D5D4FF-73D0-444D-A203-6AD6D3E3DC67}"/>
              </a:ext>
            </a:extLst>
          </p:cNvPr>
          <p:cNvSpPr txBox="1"/>
          <p:nvPr/>
        </p:nvSpPr>
        <p:spPr>
          <a:xfrm>
            <a:off x="6292537" y="939137"/>
            <a:ext cx="4842938"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3</a:t>
            </a:r>
          </a:p>
          <a:p>
            <a:r>
              <a:rPr lang="en-GB" sz="2000" dirty="0"/>
              <a:t>What are vector graphics?</a:t>
            </a:r>
          </a:p>
          <a:p>
            <a:r>
              <a:rPr lang="en-GB" sz="2000" dirty="0"/>
              <a:t>a) Images where each dot has a colour code</a:t>
            </a:r>
          </a:p>
          <a:p>
            <a:r>
              <a:rPr lang="en-GB" sz="2000" dirty="0"/>
              <a:t>b) Images made of lines and curves	</a:t>
            </a:r>
          </a:p>
          <a:p>
            <a:r>
              <a:rPr lang="en-GB" sz="2000" dirty="0"/>
              <a:t>c) Images that point in a certain direction</a:t>
            </a:r>
          </a:p>
          <a:p>
            <a:r>
              <a:rPr lang="en-GB" sz="2000" dirty="0"/>
              <a:t>d) Images with lots of similar versions</a:t>
            </a:r>
          </a:p>
        </p:txBody>
      </p:sp>
      <p:sp>
        <p:nvSpPr>
          <p:cNvPr id="11" name="TextBox 10">
            <a:extLst>
              <a:ext uri="{FF2B5EF4-FFF2-40B4-BE49-F238E27FC236}">
                <a16:creationId xmlns:a16="http://schemas.microsoft.com/office/drawing/2014/main" id="{93B6A3AB-6DAD-43FE-8114-D39EF3A3DBF3}"/>
              </a:ext>
            </a:extLst>
          </p:cNvPr>
          <p:cNvSpPr txBox="1"/>
          <p:nvPr/>
        </p:nvSpPr>
        <p:spPr>
          <a:xfrm>
            <a:off x="919152" y="3429000"/>
            <a:ext cx="4842938" cy="2277547"/>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4</a:t>
            </a:r>
          </a:p>
          <a:p>
            <a:r>
              <a:rPr lang="en-GB" sz="2000" dirty="0"/>
              <a:t>Why would you create multiple costumes for the same sprite?</a:t>
            </a:r>
          </a:p>
          <a:p>
            <a:r>
              <a:rPr lang="en-GB" sz="2000" dirty="0"/>
              <a:t>a) To save memory</a:t>
            </a:r>
          </a:p>
          <a:p>
            <a:r>
              <a:rPr lang="en-GB" sz="2000" dirty="0"/>
              <a:t>b) To speed the game up</a:t>
            </a:r>
          </a:p>
          <a:p>
            <a:r>
              <a:rPr lang="en-GB" sz="2000" b="1" dirty="0"/>
              <a:t>c) To allow movement to be animated</a:t>
            </a:r>
          </a:p>
          <a:p>
            <a:r>
              <a:rPr lang="en-GB" sz="2000" dirty="0"/>
              <a:t>d) To try out lots of different ideas</a:t>
            </a:r>
          </a:p>
        </p:txBody>
      </p:sp>
      <p:sp>
        <p:nvSpPr>
          <p:cNvPr id="12" name="TextBox 11">
            <a:extLst>
              <a:ext uri="{FF2B5EF4-FFF2-40B4-BE49-F238E27FC236}">
                <a16:creationId xmlns:a16="http://schemas.microsoft.com/office/drawing/2014/main" id="{F6FEB9F5-8AEF-42BB-8EA0-6CCE30B15AEE}"/>
              </a:ext>
            </a:extLst>
          </p:cNvPr>
          <p:cNvSpPr txBox="1"/>
          <p:nvPr/>
        </p:nvSpPr>
        <p:spPr>
          <a:xfrm>
            <a:off x="919152" y="3444604"/>
            <a:ext cx="4842938" cy="2277547"/>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4</a:t>
            </a:r>
          </a:p>
          <a:p>
            <a:r>
              <a:rPr lang="en-GB" sz="2000" dirty="0"/>
              <a:t>Why would you create multiple costumes for the same sprite?</a:t>
            </a:r>
          </a:p>
          <a:p>
            <a:r>
              <a:rPr lang="en-GB" sz="2000" dirty="0"/>
              <a:t>a) To save memory</a:t>
            </a:r>
          </a:p>
          <a:p>
            <a:r>
              <a:rPr lang="en-GB" sz="2000" dirty="0"/>
              <a:t>b) To speed the game up</a:t>
            </a:r>
          </a:p>
          <a:p>
            <a:r>
              <a:rPr lang="en-GB" sz="2000" dirty="0"/>
              <a:t>c) To allow movement to be animated</a:t>
            </a:r>
          </a:p>
          <a:p>
            <a:r>
              <a:rPr lang="en-GB" sz="2000" dirty="0"/>
              <a:t>d) To try out lots of different ideas</a:t>
            </a:r>
          </a:p>
        </p:txBody>
      </p:sp>
      <p:sp>
        <p:nvSpPr>
          <p:cNvPr id="13" name="TextBox 12">
            <a:extLst>
              <a:ext uri="{FF2B5EF4-FFF2-40B4-BE49-F238E27FC236}">
                <a16:creationId xmlns:a16="http://schemas.microsoft.com/office/drawing/2014/main" id="{5CCB9364-C3C8-4199-942E-B9E8525D54A6}"/>
              </a:ext>
            </a:extLst>
          </p:cNvPr>
          <p:cNvSpPr txBox="1"/>
          <p:nvPr/>
        </p:nvSpPr>
        <p:spPr>
          <a:xfrm>
            <a:off x="5972325" y="3582887"/>
            <a:ext cx="5483361"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5</a:t>
            </a:r>
          </a:p>
          <a:p>
            <a:r>
              <a:rPr lang="en-GB" sz="2000" dirty="0"/>
              <a:t>How do you access the music blocks in Scratch?</a:t>
            </a:r>
          </a:p>
          <a:p>
            <a:r>
              <a:rPr lang="en-GB" sz="2000" b="1" dirty="0"/>
              <a:t>a) By using the extension tool to add </a:t>
            </a:r>
            <a:r>
              <a:rPr lang="en-GB" sz="2000" b="1" i="1" dirty="0"/>
              <a:t>music </a:t>
            </a:r>
            <a:r>
              <a:rPr lang="en-GB" sz="2000" b="1" dirty="0"/>
              <a:t>blocks</a:t>
            </a:r>
          </a:p>
          <a:p>
            <a:r>
              <a:rPr lang="en-GB" sz="2000" dirty="0"/>
              <a:t>b) By using the </a:t>
            </a:r>
            <a:r>
              <a:rPr lang="en-GB" sz="2000" i="1" dirty="0"/>
              <a:t>Sounds</a:t>
            </a:r>
            <a:r>
              <a:rPr lang="en-GB" sz="2000" dirty="0"/>
              <a:t> palette</a:t>
            </a:r>
          </a:p>
          <a:p>
            <a:r>
              <a:rPr lang="en-GB" sz="2000" dirty="0"/>
              <a:t>c) By using the sounds library</a:t>
            </a:r>
          </a:p>
          <a:p>
            <a:r>
              <a:rPr lang="en-GB" sz="2000" dirty="0"/>
              <a:t>d) By using the recording tool</a:t>
            </a:r>
          </a:p>
        </p:txBody>
      </p:sp>
      <p:sp>
        <p:nvSpPr>
          <p:cNvPr id="14" name="TextBox 13">
            <a:extLst>
              <a:ext uri="{FF2B5EF4-FFF2-40B4-BE49-F238E27FC236}">
                <a16:creationId xmlns:a16="http://schemas.microsoft.com/office/drawing/2014/main" id="{F96FFD1E-0D19-473D-8E9D-7781386F4F99}"/>
              </a:ext>
            </a:extLst>
          </p:cNvPr>
          <p:cNvSpPr txBox="1"/>
          <p:nvPr/>
        </p:nvSpPr>
        <p:spPr>
          <a:xfrm>
            <a:off x="5972324" y="3582887"/>
            <a:ext cx="5483361"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5</a:t>
            </a:r>
          </a:p>
          <a:p>
            <a:r>
              <a:rPr lang="en-GB" sz="2000" dirty="0"/>
              <a:t>How do you access the music blocks in Scratch?</a:t>
            </a:r>
          </a:p>
          <a:p>
            <a:r>
              <a:rPr lang="en-GB" sz="2000" dirty="0"/>
              <a:t>a) By using the extension tool to add </a:t>
            </a:r>
            <a:r>
              <a:rPr lang="en-GB" sz="2000" i="1" dirty="0"/>
              <a:t>music </a:t>
            </a:r>
            <a:r>
              <a:rPr lang="en-GB" sz="2000" dirty="0"/>
              <a:t>blocks</a:t>
            </a:r>
          </a:p>
          <a:p>
            <a:r>
              <a:rPr lang="en-GB" sz="2000" dirty="0"/>
              <a:t>b) By using the </a:t>
            </a:r>
            <a:r>
              <a:rPr lang="en-GB" sz="2000" i="1" dirty="0"/>
              <a:t>Sounds</a:t>
            </a:r>
            <a:r>
              <a:rPr lang="en-GB" sz="2000" dirty="0"/>
              <a:t> palette</a:t>
            </a:r>
          </a:p>
          <a:p>
            <a:r>
              <a:rPr lang="en-GB" sz="2000" dirty="0"/>
              <a:t>c) By using the sounds library</a:t>
            </a:r>
          </a:p>
          <a:p>
            <a:r>
              <a:rPr lang="en-GB" sz="2000" dirty="0"/>
              <a:t>d) By using the recording tool</a:t>
            </a:r>
          </a:p>
        </p:txBody>
      </p:sp>
    </p:spTree>
    <p:extLst>
      <p:ext uri="{BB962C8B-B14F-4D97-AF65-F5344CB8AC3E}">
        <p14:creationId xmlns:p14="http://schemas.microsoft.com/office/powerpoint/2010/main" val="362400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DD97BE-CFF1-46EE-8D94-7E8EB1B4C3D6}"/>
              </a:ext>
            </a:extLst>
          </p:cNvPr>
          <p:cNvSpPr txBox="1"/>
          <p:nvPr/>
        </p:nvSpPr>
        <p:spPr>
          <a:xfrm>
            <a:off x="703394" y="2444115"/>
            <a:ext cx="7151198"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6</a:t>
            </a:r>
          </a:p>
          <a:p>
            <a:r>
              <a:rPr lang="en-GB" sz="2000" dirty="0"/>
              <a:t>What does this program do?</a:t>
            </a:r>
          </a:p>
          <a:p>
            <a:r>
              <a:rPr lang="en-GB" sz="2000" dirty="0"/>
              <a:t>a) Moves a sprite left and right according to which keys are pressed</a:t>
            </a:r>
          </a:p>
          <a:p>
            <a:r>
              <a:rPr lang="en-GB" sz="2000" dirty="0"/>
              <a:t>b) Moves a sprite up and down according to which keys are pressed</a:t>
            </a:r>
          </a:p>
          <a:p>
            <a:r>
              <a:rPr lang="en-GB" sz="2000" dirty="0"/>
              <a:t>c) Moves a sprite up or down randomly</a:t>
            </a:r>
          </a:p>
          <a:p>
            <a:r>
              <a:rPr lang="en-GB" sz="2000" b="1" dirty="0"/>
              <a:t>d) Moves a sprite up and down if the W and S keys aren’t pressed</a:t>
            </a:r>
            <a:endParaRPr lang="en-GB" sz="2000" dirty="0"/>
          </a:p>
        </p:txBody>
      </p:sp>
      <p:pic>
        <p:nvPicPr>
          <p:cNvPr id="15" name="image13.png">
            <a:extLst>
              <a:ext uri="{FF2B5EF4-FFF2-40B4-BE49-F238E27FC236}">
                <a16:creationId xmlns:a16="http://schemas.microsoft.com/office/drawing/2014/main" id="{36FF63BB-E723-42D9-8C7B-CBE2C53339F3}"/>
              </a:ext>
            </a:extLst>
          </p:cNvPr>
          <p:cNvPicPr/>
          <p:nvPr/>
        </p:nvPicPr>
        <p:blipFill>
          <a:blip r:embed="rId2"/>
          <a:srcRect/>
          <a:stretch>
            <a:fillRect/>
          </a:stretch>
        </p:blipFill>
        <p:spPr>
          <a:xfrm>
            <a:off x="7977882" y="1013086"/>
            <a:ext cx="3510724" cy="4831828"/>
          </a:xfrm>
          <a:prstGeom prst="rect">
            <a:avLst/>
          </a:prstGeom>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9722B7A9-979C-46BD-BE44-E8655E76B5D8}"/>
              </a:ext>
            </a:extLst>
          </p:cNvPr>
          <p:cNvSpPr txBox="1"/>
          <p:nvPr/>
        </p:nvSpPr>
        <p:spPr>
          <a:xfrm>
            <a:off x="703394" y="2444115"/>
            <a:ext cx="7151198"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6</a:t>
            </a:r>
          </a:p>
          <a:p>
            <a:r>
              <a:rPr lang="en-GB" sz="2000" dirty="0"/>
              <a:t>What does this program do?</a:t>
            </a:r>
          </a:p>
          <a:p>
            <a:r>
              <a:rPr lang="en-GB" sz="2000" dirty="0"/>
              <a:t>a) Moves a sprite left and right according to which keys are pressed</a:t>
            </a:r>
          </a:p>
          <a:p>
            <a:r>
              <a:rPr lang="en-GB" sz="2000" dirty="0"/>
              <a:t>b) Moves a sprite up and down according to which keys are pressed</a:t>
            </a:r>
          </a:p>
          <a:p>
            <a:r>
              <a:rPr lang="en-GB" sz="2000" dirty="0"/>
              <a:t>c) Moves a sprite up or down randomly</a:t>
            </a:r>
          </a:p>
          <a:p>
            <a:r>
              <a:rPr lang="en-GB" sz="2000" dirty="0"/>
              <a:t>d) Moves a sprite up and down if the W and S keys aren’t pressed</a:t>
            </a:r>
          </a:p>
        </p:txBody>
      </p:sp>
    </p:spTree>
    <p:extLst>
      <p:ext uri="{BB962C8B-B14F-4D97-AF65-F5344CB8AC3E}">
        <p14:creationId xmlns:p14="http://schemas.microsoft.com/office/powerpoint/2010/main" val="174530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1.png">
            <a:extLst>
              <a:ext uri="{FF2B5EF4-FFF2-40B4-BE49-F238E27FC236}">
                <a16:creationId xmlns:a16="http://schemas.microsoft.com/office/drawing/2014/main" id="{47DBD151-58DC-459F-BF73-9F2B69A4362F}"/>
              </a:ext>
            </a:extLst>
          </p:cNvPr>
          <p:cNvPicPr/>
          <p:nvPr/>
        </p:nvPicPr>
        <p:blipFill>
          <a:blip r:embed="rId2"/>
          <a:srcRect/>
          <a:stretch>
            <a:fillRect/>
          </a:stretch>
        </p:blipFill>
        <p:spPr>
          <a:xfrm>
            <a:off x="706157" y="695960"/>
            <a:ext cx="4877435" cy="5466080"/>
          </a:xfrm>
          <a:prstGeom prst="rect">
            <a:avLst/>
          </a:prstGeom>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9722B7A9-979C-46BD-BE44-E8655E76B5D8}"/>
              </a:ext>
            </a:extLst>
          </p:cNvPr>
          <p:cNvSpPr txBox="1"/>
          <p:nvPr/>
        </p:nvSpPr>
        <p:spPr>
          <a:xfrm>
            <a:off x="5202810" y="2444115"/>
            <a:ext cx="5913163"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7</a:t>
            </a:r>
          </a:p>
          <a:p>
            <a:r>
              <a:rPr lang="en-GB" sz="2000" dirty="0"/>
              <a:t>Look at this Scratch program. When will the game end?</a:t>
            </a:r>
          </a:p>
          <a:p>
            <a:r>
              <a:rPr lang="en-GB" sz="2000" dirty="0"/>
              <a:t>a) After one second		</a:t>
            </a:r>
          </a:p>
          <a:p>
            <a:r>
              <a:rPr lang="en-GB" sz="2000" dirty="0"/>
              <a:t>b) When the sprite touches a blue or red colour</a:t>
            </a:r>
          </a:p>
          <a:p>
            <a:r>
              <a:rPr lang="en-GB" sz="2000" dirty="0"/>
              <a:t>c) As soon as the sprite touches Sprite3 or Sprite4</a:t>
            </a:r>
          </a:p>
          <a:p>
            <a:r>
              <a:rPr lang="en-GB" sz="2000" b="1" dirty="0"/>
              <a:t>d) When one player scores 11 points</a:t>
            </a:r>
            <a:r>
              <a:rPr lang="en-GB" sz="2000" dirty="0"/>
              <a:t>	</a:t>
            </a:r>
          </a:p>
        </p:txBody>
      </p:sp>
      <p:sp>
        <p:nvSpPr>
          <p:cNvPr id="5" name="TextBox 4">
            <a:extLst>
              <a:ext uri="{FF2B5EF4-FFF2-40B4-BE49-F238E27FC236}">
                <a16:creationId xmlns:a16="http://schemas.microsoft.com/office/drawing/2014/main" id="{F3D41CDD-97EE-45F3-B3F2-3D614CE90B86}"/>
              </a:ext>
            </a:extLst>
          </p:cNvPr>
          <p:cNvSpPr txBox="1"/>
          <p:nvPr/>
        </p:nvSpPr>
        <p:spPr>
          <a:xfrm>
            <a:off x="5202809" y="2444115"/>
            <a:ext cx="5913163"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7</a:t>
            </a:r>
          </a:p>
          <a:p>
            <a:r>
              <a:rPr lang="en-GB" sz="2000" dirty="0"/>
              <a:t>Look at this Scratch program. When will the game end?</a:t>
            </a:r>
          </a:p>
          <a:p>
            <a:r>
              <a:rPr lang="en-GB" sz="2000" dirty="0"/>
              <a:t>a) After one second		</a:t>
            </a:r>
          </a:p>
          <a:p>
            <a:r>
              <a:rPr lang="en-GB" sz="2000" dirty="0"/>
              <a:t>b) When the sprite touches a blue or red colour</a:t>
            </a:r>
          </a:p>
          <a:p>
            <a:r>
              <a:rPr lang="en-GB" sz="2000" dirty="0"/>
              <a:t>c) As soon as the sprite touches Sprite3 or Sprite4</a:t>
            </a:r>
          </a:p>
          <a:p>
            <a:r>
              <a:rPr lang="en-GB" sz="2000" dirty="0"/>
              <a:t>d) When one player scores 11 points	</a:t>
            </a:r>
          </a:p>
        </p:txBody>
      </p:sp>
    </p:spTree>
    <p:extLst>
      <p:ext uri="{BB962C8B-B14F-4D97-AF65-F5344CB8AC3E}">
        <p14:creationId xmlns:p14="http://schemas.microsoft.com/office/powerpoint/2010/main" val="359176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722B7A9-979C-46BD-BE44-E8655E76B5D8}"/>
              </a:ext>
            </a:extLst>
          </p:cNvPr>
          <p:cNvSpPr txBox="1"/>
          <p:nvPr/>
        </p:nvSpPr>
        <p:spPr>
          <a:xfrm>
            <a:off x="802906" y="638193"/>
            <a:ext cx="4570478" cy="2585323"/>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8</a:t>
            </a:r>
          </a:p>
          <a:p>
            <a:r>
              <a:rPr lang="en-GB" sz="2000" dirty="0"/>
              <a:t>How would you change this program to make the sprite move more quickly?</a:t>
            </a:r>
          </a:p>
          <a:p>
            <a:r>
              <a:rPr lang="en-GB" sz="2000" dirty="0"/>
              <a:t>a) Increase the turn numbers	</a:t>
            </a:r>
          </a:p>
          <a:p>
            <a:r>
              <a:rPr lang="en-GB" sz="2000" b="1" dirty="0"/>
              <a:t>b) Increase the number of steps forward</a:t>
            </a:r>
          </a:p>
          <a:p>
            <a:r>
              <a:rPr lang="en-GB" sz="2000" dirty="0"/>
              <a:t>c) Use a forever loop</a:t>
            </a:r>
          </a:p>
          <a:p>
            <a:r>
              <a:rPr lang="en-GB" sz="2000" dirty="0"/>
              <a:t>d) Add another if block to only move forward if the up arrow is pressed</a:t>
            </a:r>
          </a:p>
        </p:txBody>
      </p:sp>
      <p:pic>
        <p:nvPicPr>
          <p:cNvPr id="5" name="image9.png">
            <a:extLst>
              <a:ext uri="{FF2B5EF4-FFF2-40B4-BE49-F238E27FC236}">
                <a16:creationId xmlns:a16="http://schemas.microsoft.com/office/drawing/2014/main" id="{E6AF076E-59C6-4634-A055-BBA3BE44DF19}"/>
              </a:ext>
            </a:extLst>
          </p:cNvPr>
          <p:cNvPicPr/>
          <p:nvPr/>
        </p:nvPicPr>
        <p:blipFill rotWithShape="1">
          <a:blip r:embed="rId2"/>
          <a:srcRect t="4456" r="5400" b="6423"/>
          <a:stretch/>
        </p:blipFill>
        <p:spPr bwMode="auto">
          <a:xfrm>
            <a:off x="1849133" y="3315984"/>
            <a:ext cx="2847893" cy="3275489"/>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3ADC611-68BE-4923-AF09-4438BE581C4B}"/>
              </a:ext>
            </a:extLst>
          </p:cNvPr>
          <p:cNvSpPr txBox="1"/>
          <p:nvPr/>
        </p:nvSpPr>
        <p:spPr>
          <a:xfrm>
            <a:off x="802906" y="638193"/>
            <a:ext cx="4570478" cy="2585323"/>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8</a:t>
            </a:r>
          </a:p>
          <a:p>
            <a:r>
              <a:rPr lang="en-GB" sz="2000" dirty="0"/>
              <a:t>How would you change this program to make the sprite move more quickly?</a:t>
            </a:r>
          </a:p>
          <a:p>
            <a:r>
              <a:rPr lang="en-GB" sz="2000" dirty="0"/>
              <a:t>a) Increase the turn numbers	</a:t>
            </a:r>
          </a:p>
          <a:p>
            <a:r>
              <a:rPr lang="en-GB" sz="2000" dirty="0"/>
              <a:t>b) Increase the number of steps forward</a:t>
            </a:r>
          </a:p>
          <a:p>
            <a:r>
              <a:rPr lang="en-GB" sz="2000" dirty="0"/>
              <a:t>c) Use a forever loop</a:t>
            </a:r>
          </a:p>
          <a:p>
            <a:r>
              <a:rPr lang="en-GB" sz="2000" dirty="0"/>
              <a:t>d) Add another if block to only move forward if the up arrow is pressed</a:t>
            </a:r>
          </a:p>
        </p:txBody>
      </p:sp>
      <p:sp>
        <p:nvSpPr>
          <p:cNvPr id="8" name="TextBox 7">
            <a:extLst>
              <a:ext uri="{FF2B5EF4-FFF2-40B4-BE49-F238E27FC236}">
                <a16:creationId xmlns:a16="http://schemas.microsoft.com/office/drawing/2014/main" id="{7C5BD9B9-D669-43F2-A04D-B3C4AF03F8C1}"/>
              </a:ext>
            </a:extLst>
          </p:cNvPr>
          <p:cNvSpPr txBox="1"/>
          <p:nvPr/>
        </p:nvSpPr>
        <p:spPr>
          <a:xfrm>
            <a:off x="5558319" y="843677"/>
            <a:ext cx="6082301"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9</a:t>
            </a:r>
          </a:p>
          <a:p>
            <a:r>
              <a:rPr lang="en-GB" sz="2000" dirty="0"/>
              <a:t>What does this Scratch program do?</a:t>
            </a:r>
          </a:p>
          <a:p>
            <a:r>
              <a:rPr lang="en-GB" sz="2000" dirty="0"/>
              <a:t>a) Steers a racing car using the space key</a:t>
            </a:r>
          </a:p>
          <a:p>
            <a:r>
              <a:rPr lang="en-GB" sz="2000" b="1" dirty="0"/>
              <a:t>b) Fires something towards where the mouse pointer is</a:t>
            </a:r>
          </a:p>
          <a:p>
            <a:r>
              <a:rPr lang="en-GB" sz="2000" dirty="0"/>
              <a:t>c) Make a ball bounce</a:t>
            </a:r>
          </a:p>
          <a:p>
            <a:r>
              <a:rPr lang="en-GB" sz="2000" dirty="0"/>
              <a:t>d) Moves in a random direction until it hits the edge</a:t>
            </a:r>
          </a:p>
        </p:txBody>
      </p:sp>
      <p:pic>
        <p:nvPicPr>
          <p:cNvPr id="9" name="image17.png">
            <a:extLst>
              <a:ext uri="{FF2B5EF4-FFF2-40B4-BE49-F238E27FC236}">
                <a16:creationId xmlns:a16="http://schemas.microsoft.com/office/drawing/2014/main" id="{FEC23B97-071F-4174-8DB9-99DBA2E1BC35}"/>
              </a:ext>
            </a:extLst>
          </p:cNvPr>
          <p:cNvPicPr/>
          <p:nvPr/>
        </p:nvPicPr>
        <p:blipFill>
          <a:blip r:embed="rId3"/>
          <a:srcRect/>
          <a:stretch>
            <a:fillRect/>
          </a:stretch>
        </p:blipFill>
        <p:spPr>
          <a:xfrm>
            <a:off x="5558319" y="3349150"/>
            <a:ext cx="5778614" cy="2665173"/>
          </a:xfrm>
          <a:prstGeom prst="rect">
            <a:avLst/>
          </a:prstGeom>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2D30D83-28C8-4B0C-A70B-68ECFB95254F}"/>
              </a:ext>
            </a:extLst>
          </p:cNvPr>
          <p:cNvSpPr txBox="1"/>
          <p:nvPr/>
        </p:nvSpPr>
        <p:spPr>
          <a:xfrm>
            <a:off x="5558319" y="843677"/>
            <a:ext cx="6082301"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9</a:t>
            </a:r>
          </a:p>
          <a:p>
            <a:r>
              <a:rPr lang="en-GB" sz="2000" dirty="0"/>
              <a:t>What does this Scratch program do?</a:t>
            </a:r>
          </a:p>
          <a:p>
            <a:r>
              <a:rPr lang="en-GB" sz="2000" dirty="0"/>
              <a:t>a) Steers a racing car using the space key</a:t>
            </a:r>
          </a:p>
          <a:p>
            <a:r>
              <a:rPr lang="en-GB" sz="2000" dirty="0"/>
              <a:t>b) Fires something towards where the mouse pointer is</a:t>
            </a:r>
          </a:p>
          <a:p>
            <a:r>
              <a:rPr lang="en-GB" sz="2000" dirty="0"/>
              <a:t>c) Make a ball bounce</a:t>
            </a:r>
          </a:p>
          <a:p>
            <a:r>
              <a:rPr lang="en-GB" sz="2000" dirty="0"/>
              <a:t>d) Moves in a random direction until it hits the edge</a:t>
            </a:r>
          </a:p>
        </p:txBody>
      </p:sp>
    </p:spTree>
    <p:extLst>
      <p:ext uri="{BB962C8B-B14F-4D97-AF65-F5344CB8AC3E}">
        <p14:creationId xmlns:p14="http://schemas.microsoft.com/office/powerpoint/2010/main" val="17636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1.png">
            <a:extLst>
              <a:ext uri="{FF2B5EF4-FFF2-40B4-BE49-F238E27FC236}">
                <a16:creationId xmlns:a16="http://schemas.microsoft.com/office/drawing/2014/main" id="{47DBD151-58DC-459F-BF73-9F2B69A4362F}"/>
              </a:ext>
            </a:extLst>
          </p:cNvPr>
          <p:cNvPicPr/>
          <p:nvPr/>
        </p:nvPicPr>
        <p:blipFill>
          <a:blip r:embed="rId2"/>
          <a:srcRect/>
          <a:stretch>
            <a:fillRect/>
          </a:stretch>
        </p:blipFill>
        <p:spPr>
          <a:xfrm>
            <a:off x="706157" y="695960"/>
            <a:ext cx="4877435" cy="5466080"/>
          </a:xfrm>
          <a:prstGeom prst="rect">
            <a:avLst/>
          </a:prstGeom>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F3D41CDD-97EE-45F3-B3F2-3D614CE90B86}"/>
              </a:ext>
            </a:extLst>
          </p:cNvPr>
          <p:cNvSpPr txBox="1"/>
          <p:nvPr/>
        </p:nvSpPr>
        <p:spPr>
          <a:xfrm>
            <a:off x="6014469" y="2361921"/>
            <a:ext cx="5091896"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10</a:t>
            </a:r>
          </a:p>
          <a:p>
            <a:r>
              <a:rPr lang="en-GB" sz="2000" dirty="0"/>
              <a:t>When will this game end?</a:t>
            </a:r>
          </a:p>
          <a:p>
            <a:r>
              <a:rPr lang="en-GB" sz="2000" dirty="0"/>
              <a:t>a) After two seconds	</a:t>
            </a:r>
          </a:p>
          <a:p>
            <a:r>
              <a:rPr lang="en-GB" sz="2000" b="1" dirty="0"/>
              <a:t>b) After 30 seconds</a:t>
            </a:r>
          </a:p>
          <a:p>
            <a:r>
              <a:rPr lang="en-GB" sz="2000" dirty="0"/>
              <a:t>c) When the score is bigger than the high score</a:t>
            </a:r>
          </a:p>
          <a:p>
            <a:r>
              <a:rPr lang="en-GB" sz="2000" dirty="0"/>
              <a:t>d) When the score is zero</a:t>
            </a:r>
          </a:p>
        </p:txBody>
      </p:sp>
      <p:sp>
        <p:nvSpPr>
          <p:cNvPr id="6" name="TextBox 5">
            <a:extLst>
              <a:ext uri="{FF2B5EF4-FFF2-40B4-BE49-F238E27FC236}">
                <a16:creationId xmlns:a16="http://schemas.microsoft.com/office/drawing/2014/main" id="{A52E2CCE-7116-4657-8EA1-D0EDE9E72F89}"/>
              </a:ext>
            </a:extLst>
          </p:cNvPr>
          <p:cNvSpPr txBox="1"/>
          <p:nvPr/>
        </p:nvSpPr>
        <p:spPr>
          <a:xfrm>
            <a:off x="6014469" y="2357160"/>
            <a:ext cx="5091896" cy="196977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200" b="1" dirty="0">
                <a:solidFill>
                  <a:srgbClr val="512373"/>
                </a:solidFill>
              </a:rPr>
              <a:t>Question 10</a:t>
            </a:r>
          </a:p>
          <a:p>
            <a:r>
              <a:rPr lang="en-GB" sz="2000" dirty="0"/>
              <a:t>When will this game end?</a:t>
            </a:r>
          </a:p>
          <a:p>
            <a:r>
              <a:rPr lang="en-GB" sz="2000" dirty="0"/>
              <a:t>a) After two seconds	</a:t>
            </a:r>
          </a:p>
          <a:p>
            <a:r>
              <a:rPr lang="en-GB" sz="2000" dirty="0"/>
              <a:t>b) After 30 seconds</a:t>
            </a:r>
          </a:p>
          <a:p>
            <a:r>
              <a:rPr lang="en-GB" sz="2000" dirty="0"/>
              <a:t>c) When the score is bigger than the high score</a:t>
            </a:r>
          </a:p>
          <a:p>
            <a:r>
              <a:rPr lang="en-GB" sz="2000" dirty="0"/>
              <a:t>d) When the score is zero</a:t>
            </a:r>
          </a:p>
        </p:txBody>
      </p:sp>
    </p:spTree>
    <p:extLst>
      <p:ext uri="{BB962C8B-B14F-4D97-AF65-F5344CB8AC3E}">
        <p14:creationId xmlns:p14="http://schemas.microsoft.com/office/powerpoint/2010/main" val="9312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a:t>Rising Stars 2020 © Hodder &amp; Stoughton Limited </a:t>
            </a:r>
            <a:endParaRPr lang="en-GB" dirty="0"/>
          </a:p>
        </p:txBody>
      </p:sp>
      <p:sp>
        <p:nvSpPr>
          <p:cNvPr id="4" name="TextBox 3">
            <a:extLst>
              <a:ext uri="{FF2B5EF4-FFF2-40B4-BE49-F238E27FC236}">
                <a16:creationId xmlns:a16="http://schemas.microsoft.com/office/drawing/2014/main" id="{952B0506-00BF-4013-8FF3-FFDC7F6047C0}"/>
              </a:ext>
            </a:extLst>
          </p:cNvPr>
          <p:cNvSpPr txBox="1"/>
          <p:nvPr/>
        </p:nvSpPr>
        <p:spPr>
          <a:xfrm>
            <a:off x="838199" y="2621460"/>
            <a:ext cx="4173072" cy="1400383"/>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learn</a:t>
            </a:r>
          </a:p>
          <a:p>
            <a:pPr>
              <a:spcBef>
                <a:spcPts val="600"/>
              </a:spcBef>
            </a:pPr>
            <a:r>
              <a:rPr lang="en-GB" sz="2000" dirty="0"/>
              <a:t>In this session, you will create a splash screen and a set of instructions for your game.</a:t>
            </a:r>
          </a:p>
        </p:txBody>
      </p:sp>
      <p:pic>
        <p:nvPicPr>
          <p:cNvPr id="3" name="Picture 9" descr="A close up of a blue background&#10;&#10;Description automatically generated">
            <a:extLst>
              <a:ext uri="{FF2B5EF4-FFF2-40B4-BE49-F238E27FC236}">
                <a16:creationId xmlns:a16="http://schemas.microsoft.com/office/drawing/2014/main" id="{AB7A049E-E96F-4CB9-9427-D15CF3619C07}"/>
              </a:ext>
            </a:extLst>
          </p:cNvPr>
          <p:cNvPicPr>
            <a:picLocks noChangeAspect="1"/>
          </p:cNvPicPr>
          <p:nvPr/>
        </p:nvPicPr>
        <p:blipFill>
          <a:blip r:embed="rId3"/>
          <a:stretch>
            <a:fillRect/>
          </a:stretch>
        </p:blipFill>
        <p:spPr>
          <a:xfrm>
            <a:off x="5158482" y="971972"/>
            <a:ext cx="6189195" cy="46993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494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a:t>Rising Stars 2020 © Hodder &amp; Stoughton Limited </a:t>
            </a:r>
            <a:endParaRPr lang="en-GB" dirty="0"/>
          </a:p>
        </p:txBody>
      </p:sp>
      <p:sp>
        <p:nvSpPr>
          <p:cNvPr id="4" name="TextBox 3">
            <a:extLst>
              <a:ext uri="{FF2B5EF4-FFF2-40B4-BE49-F238E27FC236}">
                <a16:creationId xmlns:a16="http://schemas.microsoft.com/office/drawing/2014/main" id="{952B0506-00BF-4013-8FF3-FFDC7F6047C0}"/>
              </a:ext>
            </a:extLst>
          </p:cNvPr>
          <p:cNvSpPr txBox="1"/>
          <p:nvPr/>
        </p:nvSpPr>
        <p:spPr>
          <a:xfrm>
            <a:off x="943817" y="2190199"/>
            <a:ext cx="4065142" cy="2477601"/>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do</a:t>
            </a:r>
          </a:p>
          <a:p>
            <a:pPr>
              <a:spcBef>
                <a:spcPts val="600"/>
              </a:spcBef>
            </a:pPr>
            <a:r>
              <a:rPr lang="en-GB" sz="2000" dirty="0"/>
              <a:t>Think about any instructions or other information you need to include with your game. </a:t>
            </a:r>
          </a:p>
          <a:p>
            <a:pPr>
              <a:spcBef>
                <a:spcPts val="600"/>
              </a:spcBef>
            </a:pPr>
            <a:r>
              <a:rPr lang="en-GB" sz="2000" dirty="0"/>
              <a:t>How might these be best presented?</a:t>
            </a:r>
          </a:p>
          <a:p>
            <a:pPr>
              <a:spcBef>
                <a:spcPts val="600"/>
              </a:spcBef>
            </a:pPr>
            <a:r>
              <a:rPr lang="en-GB" sz="2000" dirty="0"/>
              <a:t>Look at these examples from other </a:t>
            </a:r>
            <a:r>
              <a:rPr lang="en-GB" sz="2000" b="1" dirty="0"/>
              <a:t>Scratch</a:t>
            </a:r>
            <a:r>
              <a:rPr lang="en-GB" sz="2000" dirty="0"/>
              <a:t> games. </a:t>
            </a:r>
          </a:p>
        </p:txBody>
      </p:sp>
      <p:pic>
        <p:nvPicPr>
          <p:cNvPr id="3" name="Picture 2">
            <a:extLst>
              <a:ext uri="{FF2B5EF4-FFF2-40B4-BE49-F238E27FC236}">
                <a16:creationId xmlns:a16="http://schemas.microsoft.com/office/drawing/2014/main" id="{24A70975-D9E9-4DE4-9EE2-3859B4A71E83}"/>
              </a:ext>
            </a:extLst>
          </p:cNvPr>
          <p:cNvPicPr>
            <a:picLocks noChangeAspect="1"/>
          </p:cNvPicPr>
          <p:nvPr/>
        </p:nvPicPr>
        <p:blipFill>
          <a:blip r:embed="rId3"/>
          <a:stretch>
            <a:fillRect/>
          </a:stretch>
        </p:blipFill>
        <p:spPr>
          <a:xfrm>
            <a:off x="6435047" y="686663"/>
            <a:ext cx="4065142" cy="3338969"/>
          </a:xfrm>
          <a:prstGeom prst="rect">
            <a:avLst/>
          </a:prstGeom>
        </p:spPr>
        <p:style>
          <a:lnRef idx="0">
            <a:schemeClr val="accent4"/>
          </a:lnRef>
          <a:fillRef idx="3">
            <a:schemeClr val="accent4"/>
          </a:fillRef>
          <a:effectRef idx="3">
            <a:schemeClr val="accent4"/>
          </a:effectRef>
          <a:fontRef idx="minor">
            <a:schemeClr val="lt1"/>
          </a:fontRef>
        </p:style>
      </p:pic>
      <p:pic>
        <p:nvPicPr>
          <p:cNvPr id="5" name="Picture 4">
            <a:extLst>
              <a:ext uri="{FF2B5EF4-FFF2-40B4-BE49-F238E27FC236}">
                <a16:creationId xmlns:a16="http://schemas.microsoft.com/office/drawing/2014/main" id="{4A4B417E-B776-4AA3-86E5-3F1D9316573D}"/>
              </a:ext>
            </a:extLst>
          </p:cNvPr>
          <p:cNvPicPr>
            <a:picLocks noChangeAspect="1"/>
          </p:cNvPicPr>
          <p:nvPr/>
        </p:nvPicPr>
        <p:blipFill>
          <a:blip r:embed="rId4"/>
          <a:stretch>
            <a:fillRect/>
          </a:stretch>
        </p:blipFill>
        <p:spPr>
          <a:xfrm>
            <a:off x="5598694" y="4141968"/>
            <a:ext cx="5559843" cy="2029369"/>
          </a:xfrm>
          <a:prstGeom prst="rect">
            <a:avLst/>
          </a:prstGeom>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426818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755664" y="1488551"/>
            <a:ext cx="4360526" cy="1631216"/>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learn</a:t>
            </a:r>
          </a:p>
          <a:p>
            <a:r>
              <a:rPr lang="en-GB" sz="2000" dirty="0"/>
              <a:t>You could include a splash screen at the beginning of the game and a set of instructions, either as text or a recorded narration. </a:t>
            </a:r>
          </a:p>
        </p:txBody>
      </p:sp>
      <p:sp>
        <p:nvSpPr>
          <p:cNvPr id="6" name="TextBox 5">
            <a:extLst>
              <a:ext uri="{FF2B5EF4-FFF2-40B4-BE49-F238E27FC236}">
                <a16:creationId xmlns:a16="http://schemas.microsoft.com/office/drawing/2014/main" id="{986A02D3-15ED-48DE-A37F-5FCE3D37E71B}"/>
              </a:ext>
            </a:extLst>
          </p:cNvPr>
          <p:cNvSpPr txBox="1"/>
          <p:nvPr/>
        </p:nvSpPr>
        <p:spPr>
          <a:xfrm>
            <a:off x="755664" y="3624770"/>
            <a:ext cx="4360526" cy="1015663"/>
          </a:xfrm>
          <a:prstGeom prst="rect">
            <a:avLst/>
          </a:prstGeom>
          <a:solidFill>
            <a:schemeClr val="accent1">
              <a:lumMod val="40000"/>
              <a:lumOff val="60000"/>
            </a:schemeClr>
          </a:solidFill>
          <a:ln w="38100">
            <a:solidFill>
              <a:schemeClr val="accent1"/>
            </a:solidFill>
          </a:ln>
        </p:spPr>
        <p:txBody>
          <a:bodyPr wrap="square" rtlCol="0">
            <a:spAutoFit/>
          </a:bodyPr>
          <a:lstStyle/>
          <a:p>
            <a:pPr>
              <a:tabLst>
                <a:tab pos="3228975" algn="l"/>
              </a:tabLst>
            </a:pPr>
            <a:r>
              <a:rPr lang="en-GB" sz="2000" b="1" dirty="0">
                <a:latin typeface="Calibri" panose="020F0502020204030204" pitchFamily="34" charset="0"/>
                <a:cs typeface="Times New Roman" panose="02020603050405020304" pitchFamily="18" charset="0"/>
              </a:rPr>
              <a:t>Tip!</a:t>
            </a:r>
          </a:p>
          <a:p>
            <a:pPr>
              <a:tabLst>
                <a:tab pos="3228975" algn="l"/>
              </a:tabLst>
            </a:pPr>
            <a:r>
              <a:rPr lang="en-GB" sz="2000" dirty="0">
                <a:latin typeface="Calibri" panose="020F0502020204030204" pitchFamily="34" charset="0"/>
                <a:cs typeface="Times New Roman" panose="02020603050405020304" pitchFamily="18" charset="0"/>
              </a:rPr>
              <a:t>Giving too much information might spoil the experience of playing the game.</a:t>
            </a:r>
          </a:p>
        </p:txBody>
      </p:sp>
      <p:pic>
        <p:nvPicPr>
          <p:cNvPr id="7" name="Picture 9" descr="A close up of a blue background&#10;&#10;Description automatically generated">
            <a:extLst>
              <a:ext uri="{FF2B5EF4-FFF2-40B4-BE49-F238E27FC236}">
                <a16:creationId xmlns:a16="http://schemas.microsoft.com/office/drawing/2014/main" id="{BD90BA60-8D0E-4AAB-B30E-376A8AB89626}"/>
              </a:ext>
            </a:extLst>
          </p:cNvPr>
          <p:cNvPicPr>
            <a:picLocks noChangeAspect="1"/>
          </p:cNvPicPr>
          <p:nvPr/>
        </p:nvPicPr>
        <p:blipFill>
          <a:blip r:embed="rId2"/>
          <a:stretch>
            <a:fillRect/>
          </a:stretch>
        </p:blipFill>
        <p:spPr>
          <a:xfrm>
            <a:off x="5271498" y="955022"/>
            <a:ext cx="6189195" cy="46993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794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870751" y="1690062"/>
            <a:ext cx="4122684" cy="3477875"/>
          </a:xfrm>
          <a:prstGeom prst="rect">
            <a:avLst/>
          </a:prstGeom>
          <a:solidFill>
            <a:schemeClr val="accent6">
              <a:lumMod val="20000"/>
              <a:lumOff val="80000"/>
            </a:schemeClr>
          </a:solidFill>
          <a:ln w="38100">
            <a:solidFill>
              <a:schemeClr val="accent6">
                <a:lumMod val="50000"/>
              </a:schemeClr>
            </a:solidFill>
          </a:ln>
        </p:spPr>
        <p:txBody>
          <a:bodyPr wrap="square" rtlCol="0" anchor="t">
            <a:spAutoFit/>
          </a:bodyPr>
          <a:lstStyle/>
          <a:p>
            <a:r>
              <a:rPr lang="en-GB" sz="2000" b="1" dirty="0">
                <a:solidFill>
                  <a:srgbClr val="512373"/>
                </a:solidFill>
              </a:rPr>
              <a:t>Let’s do</a:t>
            </a:r>
          </a:p>
          <a:p>
            <a:pPr>
              <a:spcBef>
                <a:spcPts val="600"/>
              </a:spcBef>
            </a:pPr>
            <a:r>
              <a:rPr lang="en-GB" sz="2000" dirty="0"/>
              <a:t>As an example, to create a splash screen for the Fish Game:</a:t>
            </a:r>
            <a:endParaRPr lang="en-GB" sz="2000" dirty="0">
              <a:cs typeface="Calibri"/>
            </a:endParaRPr>
          </a:p>
          <a:p>
            <a:pPr marL="457200" indent="-457200">
              <a:spcBef>
                <a:spcPts val="600"/>
              </a:spcBef>
              <a:buAutoNum type="arabicPeriod"/>
            </a:pPr>
            <a:r>
              <a:rPr lang="en-GB" sz="2000" dirty="0">
                <a:cs typeface="Calibri"/>
              </a:rPr>
              <a:t>Click on the new </a:t>
            </a:r>
            <a:r>
              <a:rPr lang="en-GB" sz="2000" b="1" dirty="0">
                <a:cs typeface="Calibri"/>
              </a:rPr>
              <a:t>sprite</a:t>
            </a:r>
            <a:r>
              <a:rPr lang="en-GB" sz="2000" dirty="0">
                <a:cs typeface="Calibri"/>
              </a:rPr>
              <a:t> icon and choose ‘Paint’ to create a new sprite. This will take you to the sprite editor.</a:t>
            </a:r>
          </a:p>
          <a:p>
            <a:pPr marL="457200" indent="-457200">
              <a:spcBef>
                <a:spcPts val="600"/>
              </a:spcBef>
              <a:buAutoNum type="arabicPeriod"/>
            </a:pPr>
            <a:r>
              <a:rPr lang="en-GB" sz="2000" dirty="0">
                <a:cs typeface="Calibri"/>
              </a:rPr>
              <a:t>Select ‘Convert to Bitmap’. </a:t>
            </a:r>
          </a:p>
          <a:p>
            <a:pPr marL="457200" indent="-457200">
              <a:spcBef>
                <a:spcPts val="600"/>
              </a:spcBef>
              <a:buAutoNum type="arabicPeriod"/>
            </a:pPr>
            <a:r>
              <a:rPr lang="en-GB" sz="2000" dirty="0">
                <a:cs typeface="Calibri"/>
              </a:rPr>
              <a:t>Paint a splash screen using the sprite editor. </a:t>
            </a:r>
          </a:p>
        </p:txBody>
      </p:sp>
      <p:pic>
        <p:nvPicPr>
          <p:cNvPr id="3" name="Picture 4" descr="A picture containing remote&#10;&#10;Description automatically generated">
            <a:extLst>
              <a:ext uri="{FF2B5EF4-FFF2-40B4-BE49-F238E27FC236}">
                <a16:creationId xmlns:a16="http://schemas.microsoft.com/office/drawing/2014/main" id="{559CE29B-774D-4D14-92D6-8A6804BB1CF9}"/>
              </a:ext>
            </a:extLst>
          </p:cNvPr>
          <p:cNvPicPr>
            <a:picLocks noChangeAspect="1"/>
          </p:cNvPicPr>
          <p:nvPr/>
        </p:nvPicPr>
        <p:blipFill>
          <a:blip r:embed="rId2"/>
          <a:stretch>
            <a:fillRect/>
          </a:stretch>
        </p:blipFill>
        <p:spPr>
          <a:xfrm>
            <a:off x="5742232" y="718810"/>
            <a:ext cx="2171682" cy="1126653"/>
          </a:xfrm>
          <a:prstGeom prst="rect">
            <a:avLst/>
          </a:prstGeom>
        </p:spPr>
        <p:style>
          <a:lnRef idx="0">
            <a:schemeClr val="accent4"/>
          </a:lnRef>
          <a:fillRef idx="3">
            <a:schemeClr val="accent4"/>
          </a:fillRef>
          <a:effectRef idx="3">
            <a:schemeClr val="accent4"/>
          </a:effectRef>
          <a:fontRef idx="minor">
            <a:schemeClr val="lt1"/>
          </a:fontRef>
        </p:style>
      </p:pic>
      <p:pic>
        <p:nvPicPr>
          <p:cNvPr id="7" name="Picture 6">
            <a:extLst>
              <a:ext uri="{FF2B5EF4-FFF2-40B4-BE49-F238E27FC236}">
                <a16:creationId xmlns:a16="http://schemas.microsoft.com/office/drawing/2014/main" id="{EEB76CA1-9ED1-4A68-9DE6-7BE6353C5EE2}"/>
              </a:ext>
            </a:extLst>
          </p:cNvPr>
          <p:cNvPicPr>
            <a:picLocks noChangeAspect="1"/>
          </p:cNvPicPr>
          <p:nvPr/>
        </p:nvPicPr>
        <p:blipFill>
          <a:blip r:embed="rId3"/>
          <a:stretch>
            <a:fillRect/>
          </a:stretch>
        </p:blipFill>
        <p:spPr>
          <a:xfrm>
            <a:off x="5742232" y="2022263"/>
            <a:ext cx="4572000" cy="2413429"/>
          </a:xfrm>
          <a:prstGeom prst="rect">
            <a:avLst/>
          </a:prstGeom>
        </p:spPr>
        <p:style>
          <a:lnRef idx="0">
            <a:schemeClr val="accent4"/>
          </a:lnRef>
          <a:fillRef idx="3">
            <a:schemeClr val="accent4"/>
          </a:fillRef>
          <a:effectRef idx="3">
            <a:schemeClr val="accent4"/>
          </a:effectRef>
          <a:fontRef idx="minor">
            <a:schemeClr val="lt1"/>
          </a:fontRef>
        </p:style>
      </p:pic>
      <p:sp>
        <p:nvSpPr>
          <p:cNvPr id="8" name="Flowchart: Connector 13">
            <a:extLst>
              <a:ext uri="{FF2B5EF4-FFF2-40B4-BE49-F238E27FC236}">
                <a16:creationId xmlns:a16="http://schemas.microsoft.com/office/drawing/2014/main" id="{EF3C49A2-3A3E-4E5B-AC9E-295BB1CF54E6}"/>
              </a:ext>
            </a:extLst>
          </p:cNvPr>
          <p:cNvSpPr/>
          <p:nvPr/>
        </p:nvSpPr>
        <p:spPr>
          <a:xfrm>
            <a:off x="5137907" y="715933"/>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9" name="Flowchart: Connector 13">
            <a:extLst>
              <a:ext uri="{FF2B5EF4-FFF2-40B4-BE49-F238E27FC236}">
                <a16:creationId xmlns:a16="http://schemas.microsoft.com/office/drawing/2014/main" id="{84072751-2F00-4ABA-AF36-7353A58F4BD8}"/>
              </a:ext>
            </a:extLst>
          </p:cNvPr>
          <p:cNvSpPr/>
          <p:nvPr/>
        </p:nvSpPr>
        <p:spPr>
          <a:xfrm>
            <a:off x="5137908" y="2022263"/>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0" name="Oval 9">
            <a:extLst>
              <a:ext uri="{FF2B5EF4-FFF2-40B4-BE49-F238E27FC236}">
                <a16:creationId xmlns:a16="http://schemas.microsoft.com/office/drawing/2014/main" id="{2BA38679-4AB2-4E94-B9BE-6206AB966C17}"/>
              </a:ext>
            </a:extLst>
          </p:cNvPr>
          <p:cNvSpPr/>
          <p:nvPr/>
        </p:nvSpPr>
        <p:spPr>
          <a:xfrm>
            <a:off x="6096001" y="4111749"/>
            <a:ext cx="1127454" cy="3239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6" descr="A picture containing computer, computer&#10;&#10;Description automatically generated">
            <a:extLst>
              <a:ext uri="{FF2B5EF4-FFF2-40B4-BE49-F238E27FC236}">
                <a16:creationId xmlns:a16="http://schemas.microsoft.com/office/drawing/2014/main" id="{088D6BB1-7A2C-4CC0-BA6C-94CE5871B1B8}"/>
              </a:ext>
            </a:extLst>
          </p:cNvPr>
          <p:cNvPicPr>
            <a:picLocks noChangeAspect="1"/>
          </p:cNvPicPr>
          <p:nvPr/>
        </p:nvPicPr>
        <p:blipFill>
          <a:blip r:embed="rId4"/>
          <a:stretch>
            <a:fillRect/>
          </a:stretch>
        </p:blipFill>
        <p:spPr>
          <a:xfrm>
            <a:off x="8367971" y="3893435"/>
            <a:ext cx="3090778" cy="2322538"/>
          </a:xfrm>
          <a:prstGeom prst="rect">
            <a:avLst/>
          </a:prstGeom>
          <a:effectLst>
            <a:outerShdw blurRad="50800" dist="38100" dir="2700000" algn="tl" rotWithShape="0">
              <a:prstClr val="black">
                <a:alpha val="40000"/>
              </a:prstClr>
            </a:outerShdw>
          </a:effectLst>
        </p:spPr>
      </p:pic>
      <p:sp>
        <p:nvSpPr>
          <p:cNvPr id="11" name="Flowchart: Connector 13">
            <a:extLst>
              <a:ext uri="{FF2B5EF4-FFF2-40B4-BE49-F238E27FC236}">
                <a16:creationId xmlns:a16="http://schemas.microsoft.com/office/drawing/2014/main" id="{4F8ACC8D-5A73-4B2B-B1DC-62578722F66A}"/>
              </a:ext>
            </a:extLst>
          </p:cNvPr>
          <p:cNvSpPr/>
          <p:nvPr/>
        </p:nvSpPr>
        <p:spPr>
          <a:xfrm>
            <a:off x="7832965" y="4612492"/>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Tree>
    <p:extLst>
      <p:ext uri="{BB962C8B-B14F-4D97-AF65-F5344CB8AC3E}">
        <p14:creationId xmlns:p14="http://schemas.microsoft.com/office/powerpoint/2010/main" val="112421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863490" y="2190199"/>
            <a:ext cx="4040081" cy="2477601"/>
          </a:xfrm>
          <a:prstGeom prst="rect">
            <a:avLst/>
          </a:prstGeom>
          <a:solidFill>
            <a:schemeClr val="accent6">
              <a:lumMod val="20000"/>
              <a:lumOff val="80000"/>
            </a:schemeClr>
          </a:solidFill>
          <a:ln w="38100">
            <a:solidFill>
              <a:schemeClr val="accent6">
                <a:lumMod val="50000"/>
              </a:schemeClr>
            </a:solidFill>
          </a:ln>
        </p:spPr>
        <p:txBody>
          <a:bodyPr wrap="square" rtlCol="0" anchor="t">
            <a:spAutoFit/>
          </a:bodyPr>
          <a:lstStyle/>
          <a:p>
            <a:r>
              <a:rPr lang="en-GB" sz="2000" b="1" dirty="0">
                <a:solidFill>
                  <a:srgbClr val="512373"/>
                </a:solidFill>
              </a:rPr>
              <a:t>Let’s do</a:t>
            </a:r>
          </a:p>
          <a:p>
            <a:pPr>
              <a:spcBef>
                <a:spcPts val="600"/>
              </a:spcBef>
            </a:pPr>
            <a:r>
              <a:rPr lang="en-GB" sz="2000" dirty="0"/>
              <a:t>Complete the splash screen by adding the instructions for the game:</a:t>
            </a:r>
            <a:endParaRPr lang="en-GB" sz="2000" dirty="0">
              <a:cs typeface="Calibri"/>
            </a:endParaRPr>
          </a:p>
          <a:p>
            <a:pPr marL="457200" indent="-457200">
              <a:spcBef>
                <a:spcPts val="600"/>
              </a:spcBef>
              <a:buAutoNum type="arabicPeriod"/>
            </a:pPr>
            <a:r>
              <a:rPr lang="en-GB" sz="2000" dirty="0">
                <a:cs typeface="Calibri"/>
              </a:rPr>
              <a:t>Click the text icon. </a:t>
            </a:r>
          </a:p>
          <a:p>
            <a:pPr marL="457200" indent="-457200">
              <a:spcBef>
                <a:spcPts val="600"/>
              </a:spcBef>
              <a:buAutoNum type="arabicPeriod"/>
            </a:pPr>
            <a:r>
              <a:rPr lang="en-GB" sz="2000" dirty="0">
                <a:cs typeface="Calibri"/>
              </a:rPr>
              <a:t>Add some instructions for your game. Remember, don’t add too much information. </a:t>
            </a:r>
          </a:p>
        </p:txBody>
      </p:sp>
      <p:pic>
        <p:nvPicPr>
          <p:cNvPr id="7" name="Picture 7" descr="A picture containing clock&#10;&#10;Description automatically generated">
            <a:extLst>
              <a:ext uri="{FF2B5EF4-FFF2-40B4-BE49-F238E27FC236}">
                <a16:creationId xmlns:a16="http://schemas.microsoft.com/office/drawing/2014/main" id="{191CD521-E442-494C-95FB-B54C9F05D6BB}"/>
              </a:ext>
            </a:extLst>
          </p:cNvPr>
          <p:cNvPicPr>
            <a:picLocks noChangeAspect="1"/>
          </p:cNvPicPr>
          <p:nvPr/>
        </p:nvPicPr>
        <p:blipFill>
          <a:blip r:embed="rId2"/>
          <a:stretch>
            <a:fillRect/>
          </a:stretch>
        </p:blipFill>
        <p:spPr>
          <a:xfrm>
            <a:off x="5209117" y="877359"/>
            <a:ext cx="1773766" cy="2551641"/>
          </a:xfrm>
          <a:prstGeom prst="rect">
            <a:avLst/>
          </a:prstGeom>
        </p:spPr>
        <p:style>
          <a:lnRef idx="0">
            <a:schemeClr val="accent4"/>
          </a:lnRef>
          <a:fillRef idx="3">
            <a:schemeClr val="accent4"/>
          </a:fillRef>
          <a:effectRef idx="3">
            <a:schemeClr val="accent4"/>
          </a:effectRef>
          <a:fontRef idx="minor">
            <a:schemeClr val="lt1"/>
          </a:fontRef>
        </p:style>
      </p:pic>
      <p:pic>
        <p:nvPicPr>
          <p:cNvPr id="9" name="Picture 9" descr="A close up of a blue background&#10;&#10;Description automatically generated">
            <a:extLst>
              <a:ext uri="{FF2B5EF4-FFF2-40B4-BE49-F238E27FC236}">
                <a16:creationId xmlns:a16="http://schemas.microsoft.com/office/drawing/2014/main" id="{8F01D550-BD76-477D-9186-DFE89699C582}"/>
              </a:ext>
            </a:extLst>
          </p:cNvPr>
          <p:cNvPicPr>
            <a:picLocks noChangeAspect="1"/>
          </p:cNvPicPr>
          <p:nvPr/>
        </p:nvPicPr>
        <p:blipFill>
          <a:blip r:embed="rId3"/>
          <a:stretch>
            <a:fillRect/>
          </a:stretch>
        </p:blipFill>
        <p:spPr>
          <a:xfrm>
            <a:off x="7177884" y="2815394"/>
            <a:ext cx="3892246" cy="2956965"/>
          </a:xfrm>
          <a:prstGeom prst="rect">
            <a:avLst/>
          </a:prstGeom>
          <a:effectLst>
            <a:outerShdw blurRad="50800" dist="38100" dir="2700000" algn="tl" rotWithShape="0">
              <a:prstClr val="black">
                <a:alpha val="40000"/>
              </a:prstClr>
            </a:outerShdw>
          </a:effectLst>
        </p:spPr>
      </p:pic>
      <p:sp>
        <p:nvSpPr>
          <p:cNvPr id="6" name="Flowchart: Connector 13">
            <a:extLst>
              <a:ext uri="{FF2B5EF4-FFF2-40B4-BE49-F238E27FC236}">
                <a16:creationId xmlns:a16="http://schemas.microsoft.com/office/drawing/2014/main" id="{F3110811-C328-4B02-84B1-76F85DF821C5}"/>
              </a:ext>
            </a:extLst>
          </p:cNvPr>
          <p:cNvSpPr/>
          <p:nvPr/>
        </p:nvSpPr>
        <p:spPr>
          <a:xfrm>
            <a:off x="4708305" y="877359"/>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8" name="Flowchart: Connector 13">
            <a:extLst>
              <a:ext uri="{FF2B5EF4-FFF2-40B4-BE49-F238E27FC236}">
                <a16:creationId xmlns:a16="http://schemas.microsoft.com/office/drawing/2014/main" id="{F9FC2BE1-CC98-4AEB-9DE3-D7E9FA7168B2}"/>
              </a:ext>
            </a:extLst>
          </p:cNvPr>
          <p:cNvSpPr/>
          <p:nvPr/>
        </p:nvSpPr>
        <p:spPr>
          <a:xfrm>
            <a:off x="7203441" y="2359676"/>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Tree>
    <p:extLst>
      <p:ext uri="{BB962C8B-B14F-4D97-AF65-F5344CB8AC3E}">
        <p14:creationId xmlns:p14="http://schemas.microsoft.com/office/powerpoint/2010/main" val="332719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838199" y="608371"/>
            <a:ext cx="4861820" cy="5507771"/>
          </a:xfrm>
          <a:prstGeom prst="rect">
            <a:avLst/>
          </a:prstGeom>
          <a:solidFill>
            <a:schemeClr val="accent6">
              <a:lumMod val="20000"/>
              <a:lumOff val="80000"/>
            </a:schemeClr>
          </a:solidFill>
          <a:ln w="38100">
            <a:solidFill>
              <a:schemeClr val="accent6">
                <a:lumMod val="50000"/>
              </a:schemeClr>
            </a:solidFill>
          </a:ln>
        </p:spPr>
        <p:txBody>
          <a:bodyPr wrap="square" rtlCol="0" anchor="t">
            <a:spAutoFit/>
          </a:bodyPr>
          <a:lstStyle/>
          <a:p>
            <a:r>
              <a:rPr lang="en-GB" sz="2000" b="1" dirty="0">
                <a:solidFill>
                  <a:srgbClr val="512373"/>
                </a:solidFill>
              </a:rPr>
              <a:t>Let’s do</a:t>
            </a:r>
          </a:p>
          <a:p>
            <a:pPr marL="457200" indent="-457200">
              <a:buAutoNum type="arabicPeriod"/>
            </a:pPr>
            <a:r>
              <a:rPr lang="en-GB" sz="2000" dirty="0"/>
              <a:t> </a:t>
            </a:r>
            <a:r>
              <a:rPr lang="en-GB" sz="2000" b="1" dirty="0"/>
              <a:t>Code</a:t>
            </a:r>
            <a:r>
              <a:rPr lang="en-GB" sz="2000" dirty="0"/>
              <a:t> a set of instructions for the splash screen to appear at the beginning and then disappear:</a:t>
            </a:r>
          </a:p>
          <a:p>
            <a:pPr marL="914400" lvl="1" indent="-457200">
              <a:spcBef>
                <a:spcPts val="600"/>
              </a:spcBef>
              <a:buFont typeface="+mj-lt"/>
              <a:buAutoNum type="alphaLcParenR"/>
            </a:pPr>
            <a:r>
              <a:rPr lang="en-GB" sz="2000" dirty="0">
                <a:cs typeface="Calibri"/>
              </a:rPr>
              <a:t>Add a when </a:t>
            </a:r>
            <a:r>
              <a:rPr lang="en-GB" sz="2000" i="1" dirty="0">
                <a:cs typeface="Calibri"/>
              </a:rPr>
              <a:t>green flag clicked </a:t>
            </a:r>
            <a:r>
              <a:rPr lang="en-GB" sz="2000" dirty="0">
                <a:cs typeface="Calibri"/>
              </a:rPr>
              <a:t>block.</a:t>
            </a:r>
          </a:p>
          <a:p>
            <a:pPr marL="914400" lvl="1" indent="-457200">
              <a:spcBef>
                <a:spcPts val="600"/>
              </a:spcBef>
              <a:buAutoNum type="alphaLcParenR"/>
            </a:pPr>
            <a:r>
              <a:rPr lang="en-GB" sz="2000" dirty="0">
                <a:cs typeface="Calibri"/>
              </a:rPr>
              <a:t>Add a </a:t>
            </a:r>
            <a:r>
              <a:rPr lang="en-GB" sz="2000" i="1" dirty="0">
                <a:cs typeface="Calibri"/>
              </a:rPr>
              <a:t>show</a:t>
            </a:r>
            <a:r>
              <a:rPr lang="en-GB" sz="2000" dirty="0">
                <a:cs typeface="Calibri"/>
              </a:rPr>
              <a:t> block. </a:t>
            </a:r>
          </a:p>
          <a:p>
            <a:pPr marL="914400" lvl="1" indent="-457200">
              <a:spcBef>
                <a:spcPts val="600"/>
              </a:spcBef>
              <a:buAutoNum type="alphaLcParenR"/>
            </a:pPr>
            <a:r>
              <a:rPr lang="en-GB" sz="2000" dirty="0">
                <a:cs typeface="Calibri"/>
              </a:rPr>
              <a:t>Add a </a:t>
            </a:r>
            <a:r>
              <a:rPr lang="en-GB" sz="2000" i="1" dirty="0">
                <a:cs typeface="Calibri"/>
              </a:rPr>
              <a:t>wait 1 seconds </a:t>
            </a:r>
            <a:r>
              <a:rPr lang="en-GB" sz="2000" dirty="0">
                <a:cs typeface="Calibri"/>
              </a:rPr>
              <a:t>block and change it to 3 seconds.</a:t>
            </a:r>
          </a:p>
          <a:p>
            <a:pPr marL="914400" lvl="1" indent="-457200">
              <a:spcBef>
                <a:spcPts val="600"/>
              </a:spcBef>
              <a:buAutoNum type="alphaLcParenR"/>
            </a:pPr>
            <a:r>
              <a:rPr lang="en-GB" sz="2000" dirty="0">
                <a:cs typeface="Calibri"/>
              </a:rPr>
              <a:t>Then make the splash screen hide for the rest of the game by adding a </a:t>
            </a:r>
            <a:r>
              <a:rPr lang="en-GB" sz="2000" i="1" dirty="0">
                <a:cs typeface="Calibri"/>
              </a:rPr>
              <a:t>hide</a:t>
            </a:r>
            <a:r>
              <a:rPr lang="en-GB" sz="2000" dirty="0">
                <a:cs typeface="Calibri"/>
              </a:rPr>
              <a:t> block.</a:t>
            </a:r>
          </a:p>
          <a:p>
            <a:pPr marL="457200" indent="-457200">
              <a:spcBef>
                <a:spcPts val="600"/>
              </a:spcBef>
              <a:buAutoNum type="arabicPeriod"/>
            </a:pPr>
            <a:r>
              <a:rPr lang="en-GB" sz="2000" dirty="0">
                <a:cs typeface="Calibri"/>
              </a:rPr>
              <a:t>Go back to your timer code (on the backdrop) and add a </a:t>
            </a:r>
            <a:r>
              <a:rPr lang="en-GB" sz="2000" i="1" dirty="0">
                <a:cs typeface="Calibri"/>
              </a:rPr>
              <a:t>wait 1 seconds </a:t>
            </a:r>
            <a:r>
              <a:rPr lang="en-GB" sz="2000" dirty="0">
                <a:cs typeface="Calibri"/>
              </a:rPr>
              <a:t>before the timer starts, setting it to 3 seconds. Otherwise the player will lose ten seconds at the start of the game. </a:t>
            </a:r>
          </a:p>
        </p:txBody>
      </p:sp>
      <p:sp>
        <p:nvSpPr>
          <p:cNvPr id="7" name="Flowchart: Connector 13">
            <a:extLst>
              <a:ext uri="{FF2B5EF4-FFF2-40B4-BE49-F238E27FC236}">
                <a16:creationId xmlns:a16="http://schemas.microsoft.com/office/drawing/2014/main" id="{3D9CEC84-AE85-4390-9813-FA9FEEAE544B}"/>
              </a:ext>
            </a:extLst>
          </p:cNvPr>
          <p:cNvSpPr/>
          <p:nvPr/>
        </p:nvSpPr>
        <p:spPr>
          <a:xfrm>
            <a:off x="7964934" y="2738594"/>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grpSp>
        <p:nvGrpSpPr>
          <p:cNvPr id="20" name="Group 19">
            <a:extLst>
              <a:ext uri="{FF2B5EF4-FFF2-40B4-BE49-F238E27FC236}">
                <a16:creationId xmlns:a16="http://schemas.microsoft.com/office/drawing/2014/main" id="{89097444-D2FA-4003-87EC-78EF1658985C}"/>
              </a:ext>
            </a:extLst>
          </p:cNvPr>
          <p:cNvGrpSpPr/>
          <p:nvPr/>
        </p:nvGrpSpPr>
        <p:grpSpPr>
          <a:xfrm>
            <a:off x="8545286" y="2651508"/>
            <a:ext cx="2846401" cy="3464634"/>
            <a:chOff x="8545286" y="2738594"/>
            <a:chExt cx="2846401" cy="3464634"/>
          </a:xfrm>
        </p:grpSpPr>
        <p:pic>
          <p:nvPicPr>
            <p:cNvPr id="19" name="Picture 18">
              <a:extLst>
                <a:ext uri="{FF2B5EF4-FFF2-40B4-BE49-F238E27FC236}">
                  <a16:creationId xmlns:a16="http://schemas.microsoft.com/office/drawing/2014/main" id="{0BE4F873-AEB6-4F88-AB92-452DAD956D51}"/>
                </a:ext>
              </a:extLst>
            </p:cNvPr>
            <p:cNvPicPr>
              <a:picLocks noChangeAspect="1"/>
            </p:cNvPicPr>
            <p:nvPr/>
          </p:nvPicPr>
          <p:blipFill>
            <a:blip r:embed="rId2"/>
            <a:stretch>
              <a:fillRect/>
            </a:stretch>
          </p:blipFill>
          <p:spPr>
            <a:xfrm>
              <a:off x="8556181" y="2738594"/>
              <a:ext cx="2835506" cy="3464634"/>
            </a:xfrm>
            <a:prstGeom prst="rect">
              <a:avLst/>
            </a:prstGeom>
          </p:spPr>
          <p:style>
            <a:lnRef idx="0">
              <a:schemeClr val="accent4"/>
            </a:lnRef>
            <a:fillRef idx="3">
              <a:schemeClr val="accent4"/>
            </a:fillRef>
            <a:effectRef idx="3">
              <a:schemeClr val="accent4"/>
            </a:effectRef>
            <a:fontRef idx="minor">
              <a:schemeClr val="lt1"/>
            </a:fontRef>
          </p:style>
        </p:pic>
        <p:sp>
          <p:nvSpPr>
            <p:cNvPr id="8" name="Oval 7">
              <a:extLst>
                <a:ext uri="{FF2B5EF4-FFF2-40B4-BE49-F238E27FC236}">
                  <a16:creationId xmlns:a16="http://schemas.microsoft.com/office/drawing/2014/main" id="{DBEE3501-ADC6-47B1-A630-60E2CFACD49C}"/>
                </a:ext>
              </a:extLst>
            </p:cNvPr>
            <p:cNvSpPr/>
            <p:nvPr/>
          </p:nvSpPr>
          <p:spPr>
            <a:xfrm>
              <a:off x="8545286" y="3310310"/>
              <a:ext cx="1752600" cy="3255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Flowchart: Connector 13">
            <a:extLst>
              <a:ext uri="{FF2B5EF4-FFF2-40B4-BE49-F238E27FC236}">
                <a16:creationId xmlns:a16="http://schemas.microsoft.com/office/drawing/2014/main" id="{56795C88-C90D-46D6-A01C-65F7A36E7DEE}"/>
              </a:ext>
            </a:extLst>
          </p:cNvPr>
          <p:cNvSpPr/>
          <p:nvPr/>
        </p:nvSpPr>
        <p:spPr>
          <a:xfrm>
            <a:off x="5900733" y="600012"/>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grpSp>
        <p:nvGrpSpPr>
          <p:cNvPr id="22" name="Group 21">
            <a:extLst>
              <a:ext uri="{FF2B5EF4-FFF2-40B4-BE49-F238E27FC236}">
                <a16:creationId xmlns:a16="http://schemas.microsoft.com/office/drawing/2014/main" id="{4EA192A8-F4F0-4C57-8189-2B7873AD4628}"/>
              </a:ext>
            </a:extLst>
          </p:cNvPr>
          <p:cNvGrpSpPr/>
          <p:nvPr/>
        </p:nvGrpSpPr>
        <p:grpSpPr>
          <a:xfrm>
            <a:off x="6347445" y="575487"/>
            <a:ext cx="2733675" cy="1971675"/>
            <a:chOff x="5811611" y="579110"/>
            <a:chExt cx="2733675" cy="1971675"/>
          </a:xfrm>
        </p:grpSpPr>
        <p:pic>
          <p:nvPicPr>
            <p:cNvPr id="21" name="Picture 20">
              <a:extLst>
                <a:ext uri="{FF2B5EF4-FFF2-40B4-BE49-F238E27FC236}">
                  <a16:creationId xmlns:a16="http://schemas.microsoft.com/office/drawing/2014/main" id="{46BF999E-C809-456F-AD84-4B66ABDC3451}"/>
                </a:ext>
              </a:extLst>
            </p:cNvPr>
            <p:cNvPicPr>
              <a:picLocks noChangeAspect="1"/>
            </p:cNvPicPr>
            <p:nvPr/>
          </p:nvPicPr>
          <p:blipFill>
            <a:blip r:embed="rId3"/>
            <a:stretch>
              <a:fillRect/>
            </a:stretch>
          </p:blipFill>
          <p:spPr>
            <a:xfrm>
              <a:off x="5811611" y="579110"/>
              <a:ext cx="2733675" cy="1971675"/>
            </a:xfrm>
            <a:prstGeom prst="rect">
              <a:avLst/>
            </a:prstGeom>
          </p:spPr>
          <p:style>
            <a:lnRef idx="0">
              <a:schemeClr val="accent4"/>
            </a:lnRef>
            <a:fillRef idx="3">
              <a:schemeClr val="accent4"/>
            </a:fillRef>
            <a:effectRef idx="3">
              <a:schemeClr val="accent4"/>
            </a:effectRef>
            <a:fontRef idx="minor">
              <a:schemeClr val="lt1"/>
            </a:fontRef>
          </p:style>
        </p:pic>
        <p:grpSp>
          <p:nvGrpSpPr>
            <p:cNvPr id="18" name="Group 17">
              <a:extLst>
                <a:ext uri="{FF2B5EF4-FFF2-40B4-BE49-F238E27FC236}">
                  <a16:creationId xmlns:a16="http://schemas.microsoft.com/office/drawing/2014/main" id="{5650665C-C442-45FF-A430-D9DB712DCC2F}"/>
                </a:ext>
              </a:extLst>
            </p:cNvPr>
            <p:cNvGrpSpPr/>
            <p:nvPr/>
          </p:nvGrpSpPr>
          <p:grpSpPr>
            <a:xfrm>
              <a:off x="6613709" y="929155"/>
              <a:ext cx="983972" cy="1401474"/>
              <a:chOff x="6613709" y="929155"/>
              <a:chExt cx="983972" cy="1401474"/>
            </a:xfrm>
          </p:grpSpPr>
          <p:grpSp>
            <p:nvGrpSpPr>
              <p:cNvPr id="17" name="Group 16">
                <a:extLst>
                  <a:ext uri="{FF2B5EF4-FFF2-40B4-BE49-F238E27FC236}">
                    <a16:creationId xmlns:a16="http://schemas.microsoft.com/office/drawing/2014/main" id="{0876A28F-86CD-4972-8CC2-6C471FAF1082}"/>
                  </a:ext>
                </a:extLst>
              </p:cNvPr>
              <p:cNvGrpSpPr/>
              <p:nvPr/>
            </p:nvGrpSpPr>
            <p:grpSpPr>
              <a:xfrm>
                <a:off x="6613709" y="1669777"/>
                <a:ext cx="983972" cy="660852"/>
                <a:chOff x="6613709" y="1669777"/>
                <a:chExt cx="983972" cy="660852"/>
              </a:xfrm>
            </p:grpSpPr>
            <p:sp>
              <p:nvSpPr>
                <p:cNvPr id="13" name="Flowchart: Connector 12">
                  <a:extLst>
                    <a:ext uri="{FF2B5EF4-FFF2-40B4-BE49-F238E27FC236}">
                      <a16:creationId xmlns:a16="http://schemas.microsoft.com/office/drawing/2014/main" id="{28198B7B-EEB6-4467-BEF2-21B9469FC7D7}"/>
                    </a:ext>
                  </a:extLst>
                </p:cNvPr>
                <p:cNvSpPr/>
                <p:nvPr/>
              </p:nvSpPr>
              <p:spPr>
                <a:xfrm>
                  <a:off x="7325453" y="1669777"/>
                  <a:ext cx="272228" cy="282410"/>
                </a:xfrm>
                <a:prstGeom prst="flowChartConnector">
                  <a:avLst/>
                </a:prstGeom>
                <a:solidFill>
                  <a:srgbClr val="51237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16" name="Flowchart: Connector 15">
                  <a:extLst>
                    <a:ext uri="{FF2B5EF4-FFF2-40B4-BE49-F238E27FC236}">
                      <a16:creationId xmlns:a16="http://schemas.microsoft.com/office/drawing/2014/main" id="{BA1B7E97-4410-4DF1-A70B-826457345BAE}"/>
                    </a:ext>
                  </a:extLst>
                </p:cNvPr>
                <p:cNvSpPr/>
                <p:nvPr/>
              </p:nvSpPr>
              <p:spPr>
                <a:xfrm>
                  <a:off x="6613709" y="2048219"/>
                  <a:ext cx="272228" cy="282410"/>
                </a:xfrm>
                <a:prstGeom prst="flowChartConnector">
                  <a:avLst/>
                </a:prstGeom>
                <a:solidFill>
                  <a:srgbClr val="51237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grpSp>
          <p:sp>
            <p:nvSpPr>
              <p:cNvPr id="11" name="Flowchart: Connector 10">
                <a:extLst>
                  <a:ext uri="{FF2B5EF4-FFF2-40B4-BE49-F238E27FC236}">
                    <a16:creationId xmlns:a16="http://schemas.microsoft.com/office/drawing/2014/main" id="{B4DEB678-07E1-4948-A573-1156F28AAA71}"/>
                  </a:ext>
                </a:extLst>
              </p:cNvPr>
              <p:cNvSpPr/>
              <p:nvPr/>
            </p:nvSpPr>
            <p:spPr>
              <a:xfrm>
                <a:off x="7189339" y="929155"/>
                <a:ext cx="272228" cy="282410"/>
              </a:xfrm>
              <a:prstGeom prst="flowChartConnector">
                <a:avLst/>
              </a:prstGeom>
              <a:solidFill>
                <a:srgbClr val="51237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12" name="Flowchart: Connector 11">
                <a:extLst>
                  <a:ext uri="{FF2B5EF4-FFF2-40B4-BE49-F238E27FC236}">
                    <a16:creationId xmlns:a16="http://schemas.microsoft.com/office/drawing/2014/main" id="{C90A2DD3-5CD2-44FD-8795-F243AE5FE7CB}"/>
                  </a:ext>
                </a:extLst>
              </p:cNvPr>
              <p:cNvSpPr/>
              <p:nvPr/>
            </p:nvSpPr>
            <p:spPr>
              <a:xfrm>
                <a:off x="6667414" y="1282538"/>
                <a:ext cx="272228" cy="282410"/>
              </a:xfrm>
              <a:prstGeom prst="flowChartConnector">
                <a:avLst/>
              </a:prstGeom>
              <a:solidFill>
                <a:srgbClr val="51237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grpSp>
      </p:grpSp>
    </p:spTree>
    <p:extLst>
      <p:ext uri="{BB962C8B-B14F-4D97-AF65-F5344CB8AC3E}">
        <p14:creationId xmlns:p14="http://schemas.microsoft.com/office/powerpoint/2010/main" val="251962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F692096-60C2-4B03-9D35-4F3CA00F088F}"/>
              </a:ext>
            </a:extLst>
          </p:cNvPr>
          <p:cNvGrpSpPr/>
          <p:nvPr/>
        </p:nvGrpSpPr>
        <p:grpSpPr>
          <a:xfrm>
            <a:off x="6337425" y="845529"/>
            <a:ext cx="2253343" cy="3672042"/>
            <a:chOff x="5894171" y="554775"/>
            <a:chExt cx="2470582" cy="3916136"/>
          </a:xfrm>
        </p:grpSpPr>
        <p:pic>
          <p:nvPicPr>
            <p:cNvPr id="3" name="Picture 2">
              <a:extLst>
                <a:ext uri="{FF2B5EF4-FFF2-40B4-BE49-F238E27FC236}">
                  <a16:creationId xmlns:a16="http://schemas.microsoft.com/office/drawing/2014/main" id="{4B9DEB2F-695A-4BE0-B90F-A65EC9F61ACE}"/>
                </a:ext>
              </a:extLst>
            </p:cNvPr>
            <p:cNvPicPr>
              <a:picLocks noChangeAspect="1"/>
            </p:cNvPicPr>
            <p:nvPr/>
          </p:nvPicPr>
          <p:blipFill>
            <a:blip r:embed="rId2"/>
            <a:stretch>
              <a:fillRect/>
            </a:stretch>
          </p:blipFill>
          <p:spPr>
            <a:xfrm>
              <a:off x="5894171" y="554775"/>
              <a:ext cx="2470582" cy="3916136"/>
            </a:xfrm>
            <a:prstGeom prst="rect">
              <a:avLst/>
            </a:prstGeom>
          </p:spPr>
          <p:style>
            <a:lnRef idx="0">
              <a:schemeClr val="accent4"/>
            </a:lnRef>
            <a:fillRef idx="3">
              <a:schemeClr val="accent4"/>
            </a:fillRef>
            <a:effectRef idx="3">
              <a:schemeClr val="accent4"/>
            </a:effectRef>
            <a:fontRef idx="minor">
              <a:schemeClr val="lt1"/>
            </a:fontRef>
          </p:style>
        </p:pic>
        <p:sp>
          <p:nvSpPr>
            <p:cNvPr id="5" name="Oval 4">
              <a:extLst>
                <a:ext uri="{FF2B5EF4-FFF2-40B4-BE49-F238E27FC236}">
                  <a16:creationId xmlns:a16="http://schemas.microsoft.com/office/drawing/2014/main" id="{FC855FF8-295B-45DC-90B8-8D1F24044AC3}"/>
                </a:ext>
              </a:extLst>
            </p:cNvPr>
            <p:cNvSpPr/>
            <p:nvPr/>
          </p:nvSpPr>
          <p:spPr>
            <a:xfrm>
              <a:off x="6096000" y="983582"/>
              <a:ext cx="1230086" cy="3255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810075" y="607434"/>
            <a:ext cx="5226691" cy="5478423"/>
          </a:xfrm>
          <a:prstGeom prst="rect">
            <a:avLst/>
          </a:prstGeom>
          <a:solidFill>
            <a:schemeClr val="accent6">
              <a:lumMod val="20000"/>
              <a:lumOff val="80000"/>
            </a:schemeClr>
          </a:solidFill>
          <a:ln w="38100">
            <a:solidFill>
              <a:schemeClr val="accent6">
                <a:lumMod val="50000"/>
              </a:schemeClr>
            </a:solidFill>
          </a:ln>
        </p:spPr>
        <p:txBody>
          <a:bodyPr wrap="square" rtlCol="0" anchor="t">
            <a:spAutoFit/>
          </a:bodyPr>
          <a:lstStyle/>
          <a:p>
            <a:pPr>
              <a:spcBef>
                <a:spcPts val="600"/>
              </a:spcBef>
            </a:pPr>
            <a:r>
              <a:rPr lang="en-GB" sz="2000" b="1" dirty="0">
                <a:solidFill>
                  <a:srgbClr val="512373"/>
                </a:solidFill>
              </a:rPr>
              <a:t>Let’s learn</a:t>
            </a:r>
          </a:p>
          <a:p>
            <a:pPr>
              <a:spcBef>
                <a:spcPts val="600"/>
              </a:spcBef>
            </a:pPr>
            <a:r>
              <a:rPr lang="en-GB" sz="2000" dirty="0"/>
              <a:t>You will also need to adjust when your sprites appear. The shark could appear on the splash screen, but we want to hide the others, so the scoring doesn’t start before the splash screen disappears.</a:t>
            </a:r>
          </a:p>
          <a:p>
            <a:pPr>
              <a:spcBef>
                <a:spcPts val="600"/>
              </a:spcBef>
            </a:pPr>
            <a:r>
              <a:rPr lang="en-GB" sz="2000" b="1" dirty="0">
                <a:solidFill>
                  <a:srgbClr val="512373"/>
                </a:solidFill>
              </a:rPr>
              <a:t>Let’s do</a:t>
            </a:r>
          </a:p>
          <a:p>
            <a:pPr marL="457200" indent="-457200">
              <a:spcBef>
                <a:spcPts val="600"/>
              </a:spcBef>
              <a:buAutoNum type="arabicPeriod"/>
            </a:pPr>
            <a:r>
              <a:rPr lang="en-GB" sz="2000" dirty="0"/>
              <a:t>On the fish sprite code add a </a:t>
            </a:r>
            <a:r>
              <a:rPr lang="en-GB" sz="2000" i="1" dirty="0"/>
              <a:t>wait 1 seconds </a:t>
            </a:r>
            <a:r>
              <a:rPr lang="en-GB" sz="2000" dirty="0"/>
              <a:t>block and change it to 3 seconds. We need to do this for the three fish sprites.</a:t>
            </a:r>
          </a:p>
          <a:p>
            <a:pPr marL="457200" indent="-457200">
              <a:spcBef>
                <a:spcPts val="600"/>
              </a:spcBef>
              <a:buAutoNum type="arabicPeriod"/>
            </a:pPr>
            <a:r>
              <a:rPr lang="en-GB" sz="2000" dirty="0"/>
              <a:t>On the crab sprite code: </a:t>
            </a:r>
          </a:p>
          <a:p>
            <a:pPr marL="914400" lvl="1" indent="-457200">
              <a:spcBef>
                <a:spcPts val="600"/>
              </a:spcBef>
              <a:buFont typeface="+mj-lt"/>
              <a:buAutoNum type="alphaLcParenR"/>
            </a:pPr>
            <a:r>
              <a:rPr lang="en-GB" sz="2000" dirty="0"/>
              <a:t>add a </a:t>
            </a:r>
            <a:r>
              <a:rPr lang="en-GB" sz="2000" i="1" dirty="0"/>
              <a:t>wait 3 seconds </a:t>
            </a:r>
            <a:r>
              <a:rPr lang="en-GB" sz="2000" dirty="0"/>
              <a:t>block. </a:t>
            </a:r>
          </a:p>
          <a:p>
            <a:pPr marL="914400" lvl="1" indent="-457200">
              <a:spcBef>
                <a:spcPts val="600"/>
              </a:spcBef>
              <a:buFont typeface="+mj-lt"/>
              <a:buAutoNum type="alphaLcParenR"/>
            </a:pPr>
            <a:r>
              <a:rPr lang="en-GB" sz="2000" dirty="0"/>
              <a:t>we also need to code the sprite to hide during the splash screen and appear after three seconds, so add </a:t>
            </a:r>
            <a:r>
              <a:rPr lang="en-GB" sz="2000" i="1" dirty="0"/>
              <a:t>hide</a:t>
            </a:r>
            <a:r>
              <a:rPr lang="en-GB" sz="2000" dirty="0"/>
              <a:t> and </a:t>
            </a:r>
            <a:r>
              <a:rPr lang="en-GB" sz="2000" i="1" dirty="0"/>
              <a:t>show</a:t>
            </a:r>
            <a:r>
              <a:rPr lang="en-GB" sz="2000" dirty="0"/>
              <a:t> blocks.</a:t>
            </a:r>
          </a:p>
        </p:txBody>
      </p:sp>
      <p:sp>
        <p:nvSpPr>
          <p:cNvPr id="7" name="Flowchart: Connector 13">
            <a:extLst>
              <a:ext uri="{FF2B5EF4-FFF2-40B4-BE49-F238E27FC236}">
                <a16:creationId xmlns:a16="http://schemas.microsoft.com/office/drawing/2014/main" id="{3D9CEC84-AE85-4390-9813-FA9FEEAE544B}"/>
              </a:ext>
            </a:extLst>
          </p:cNvPr>
          <p:cNvSpPr/>
          <p:nvPr/>
        </p:nvSpPr>
        <p:spPr>
          <a:xfrm>
            <a:off x="8678799" y="2640837"/>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0" name="Flowchart: Connector 13">
            <a:extLst>
              <a:ext uri="{FF2B5EF4-FFF2-40B4-BE49-F238E27FC236}">
                <a16:creationId xmlns:a16="http://schemas.microsoft.com/office/drawing/2014/main" id="{56795C88-C90D-46D6-A01C-65F7A36E7DEE}"/>
              </a:ext>
            </a:extLst>
          </p:cNvPr>
          <p:cNvSpPr/>
          <p:nvPr/>
        </p:nvSpPr>
        <p:spPr>
          <a:xfrm>
            <a:off x="6281107" y="700954"/>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grpSp>
        <p:nvGrpSpPr>
          <p:cNvPr id="24" name="Group 23">
            <a:extLst>
              <a:ext uri="{FF2B5EF4-FFF2-40B4-BE49-F238E27FC236}">
                <a16:creationId xmlns:a16="http://schemas.microsoft.com/office/drawing/2014/main" id="{1D9F8C88-3F30-4034-B268-1EEF09FC5BB9}"/>
              </a:ext>
            </a:extLst>
          </p:cNvPr>
          <p:cNvGrpSpPr/>
          <p:nvPr/>
        </p:nvGrpSpPr>
        <p:grpSpPr>
          <a:xfrm>
            <a:off x="9189075" y="2681550"/>
            <a:ext cx="2109621" cy="3501829"/>
            <a:chOff x="9189075" y="2681550"/>
            <a:chExt cx="2109621" cy="3501829"/>
          </a:xfrm>
        </p:grpSpPr>
        <p:pic>
          <p:nvPicPr>
            <p:cNvPr id="15" name="Picture 14">
              <a:extLst>
                <a:ext uri="{FF2B5EF4-FFF2-40B4-BE49-F238E27FC236}">
                  <a16:creationId xmlns:a16="http://schemas.microsoft.com/office/drawing/2014/main" id="{E6F9ECEE-6352-45A2-8B6E-F46257DED553}"/>
                </a:ext>
              </a:extLst>
            </p:cNvPr>
            <p:cNvPicPr>
              <a:picLocks noChangeAspect="1"/>
            </p:cNvPicPr>
            <p:nvPr/>
          </p:nvPicPr>
          <p:blipFill>
            <a:blip r:embed="rId3"/>
            <a:stretch>
              <a:fillRect/>
            </a:stretch>
          </p:blipFill>
          <p:spPr>
            <a:xfrm>
              <a:off x="9189075" y="2681550"/>
              <a:ext cx="2109621" cy="3501829"/>
            </a:xfrm>
            <a:prstGeom prst="rect">
              <a:avLst/>
            </a:prstGeom>
          </p:spPr>
          <p:style>
            <a:lnRef idx="0">
              <a:schemeClr val="accent4"/>
            </a:lnRef>
            <a:fillRef idx="3">
              <a:schemeClr val="accent4"/>
            </a:fillRef>
            <a:effectRef idx="3">
              <a:schemeClr val="accent4"/>
            </a:effectRef>
            <a:fontRef idx="minor">
              <a:schemeClr val="lt1"/>
            </a:fontRef>
          </p:style>
        </p:pic>
        <p:sp>
          <p:nvSpPr>
            <p:cNvPr id="21" name="Flowchart: Connector 20">
              <a:extLst>
                <a:ext uri="{FF2B5EF4-FFF2-40B4-BE49-F238E27FC236}">
                  <a16:creationId xmlns:a16="http://schemas.microsoft.com/office/drawing/2014/main" id="{E5C89382-9C29-4B93-B82B-223B25CD35A8}"/>
                </a:ext>
              </a:extLst>
            </p:cNvPr>
            <p:cNvSpPr/>
            <p:nvPr/>
          </p:nvSpPr>
          <p:spPr>
            <a:xfrm>
              <a:off x="10244764" y="3607041"/>
              <a:ext cx="272228" cy="282410"/>
            </a:xfrm>
            <a:prstGeom prst="flowChartConnector">
              <a:avLst/>
            </a:prstGeom>
            <a:solidFill>
              <a:srgbClr val="51237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22" name="Flowchart: Connector 21">
              <a:extLst>
                <a:ext uri="{FF2B5EF4-FFF2-40B4-BE49-F238E27FC236}">
                  <a16:creationId xmlns:a16="http://schemas.microsoft.com/office/drawing/2014/main" id="{D6D00577-42A6-409E-8E82-0DD0B601FC4D}"/>
                </a:ext>
              </a:extLst>
            </p:cNvPr>
            <p:cNvSpPr/>
            <p:nvPr/>
          </p:nvSpPr>
          <p:spPr>
            <a:xfrm>
              <a:off x="9790393" y="4053355"/>
              <a:ext cx="272228" cy="282410"/>
            </a:xfrm>
            <a:prstGeom prst="flowChartConnector">
              <a:avLst/>
            </a:prstGeom>
            <a:solidFill>
              <a:srgbClr val="51237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sp>
          <p:nvSpPr>
            <p:cNvPr id="23" name="Flowchart: Connector 22">
              <a:extLst>
                <a:ext uri="{FF2B5EF4-FFF2-40B4-BE49-F238E27FC236}">
                  <a16:creationId xmlns:a16="http://schemas.microsoft.com/office/drawing/2014/main" id="{BCFE7AD0-E86C-46DA-A114-55559B924B9D}"/>
                </a:ext>
              </a:extLst>
            </p:cNvPr>
            <p:cNvSpPr/>
            <p:nvPr/>
          </p:nvSpPr>
          <p:spPr>
            <a:xfrm>
              <a:off x="9731111" y="3064236"/>
              <a:ext cx="272228" cy="282410"/>
            </a:xfrm>
            <a:prstGeom prst="flowChartConnector">
              <a:avLst/>
            </a:prstGeom>
            <a:solidFill>
              <a:srgbClr val="51237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grpSp>
    </p:spTree>
    <p:extLst>
      <p:ext uri="{BB962C8B-B14F-4D97-AF65-F5344CB8AC3E}">
        <p14:creationId xmlns:p14="http://schemas.microsoft.com/office/powerpoint/2010/main" val="213620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A7216C-3F8C-4C5F-8C3E-B208DECAC98E}"/>
              </a:ext>
            </a:extLst>
          </p:cNvPr>
          <p:cNvPicPr>
            <a:picLocks noChangeAspect="1"/>
          </p:cNvPicPr>
          <p:nvPr/>
        </p:nvPicPr>
        <p:blipFill>
          <a:blip r:embed="rId2"/>
          <a:stretch>
            <a:fillRect/>
          </a:stretch>
        </p:blipFill>
        <p:spPr>
          <a:xfrm>
            <a:off x="5934022" y="784077"/>
            <a:ext cx="5377994" cy="2748642"/>
          </a:xfrm>
          <a:prstGeom prst="rect">
            <a:avLst/>
          </a:prstGeom>
        </p:spPr>
        <p:style>
          <a:lnRef idx="0">
            <a:schemeClr val="accent4"/>
          </a:lnRef>
          <a:fillRef idx="3">
            <a:schemeClr val="accent4"/>
          </a:fillRef>
          <a:effectRef idx="3">
            <a:schemeClr val="accent4"/>
          </a:effectRef>
          <a:fontRef idx="minor">
            <a:schemeClr val="lt1"/>
          </a:fontRef>
        </p:style>
      </p:pic>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732779" y="765612"/>
            <a:ext cx="4865915" cy="5170646"/>
          </a:xfrm>
          <a:prstGeom prst="rect">
            <a:avLst/>
          </a:prstGeom>
          <a:solidFill>
            <a:schemeClr val="accent6">
              <a:lumMod val="20000"/>
              <a:lumOff val="80000"/>
            </a:schemeClr>
          </a:solidFill>
          <a:ln w="38100">
            <a:solidFill>
              <a:schemeClr val="accent6">
                <a:lumMod val="50000"/>
              </a:schemeClr>
            </a:solidFill>
          </a:ln>
        </p:spPr>
        <p:txBody>
          <a:bodyPr wrap="square" rtlCol="0" anchor="t">
            <a:spAutoFit/>
          </a:bodyPr>
          <a:lstStyle/>
          <a:p>
            <a:r>
              <a:rPr lang="en-GB" sz="2000" b="1" dirty="0">
                <a:solidFill>
                  <a:srgbClr val="512373"/>
                </a:solidFill>
              </a:rPr>
              <a:t>Let’s learn</a:t>
            </a:r>
          </a:p>
          <a:p>
            <a:pPr>
              <a:spcBef>
                <a:spcPts val="600"/>
              </a:spcBef>
            </a:pPr>
            <a:r>
              <a:rPr lang="en-GB" sz="2000" dirty="0"/>
              <a:t>Scratch games can be remixed by other programmers. This means that programmers make their own version of the game by changing the code, sprites, backdrop, sound effects, etc.</a:t>
            </a:r>
          </a:p>
          <a:p>
            <a:pPr>
              <a:spcBef>
                <a:spcPts val="600"/>
              </a:spcBef>
            </a:pPr>
            <a:r>
              <a:rPr lang="en-GB" sz="2000" dirty="0"/>
              <a:t>Add further comments to your script to explain how it works. This means that other programmers can remix it more easily. Remember to use </a:t>
            </a:r>
            <a:r>
              <a:rPr lang="en-GB" sz="2000" b="1" dirty="0"/>
              <a:t>logical reasoning </a:t>
            </a:r>
            <a:r>
              <a:rPr lang="en-GB" sz="2000" dirty="0"/>
              <a:t>here.</a:t>
            </a:r>
          </a:p>
          <a:p>
            <a:pPr>
              <a:spcBef>
                <a:spcPts val="1200"/>
              </a:spcBef>
            </a:pPr>
            <a:r>
              <a:rPr lang="en-GB" sz="2000" b="1" dirty="0">
                <a:solidFill>
                  <a:srgbClr val="512373"/>
                </a:solidFill>
              </a:rPr>
              <a:t>Let’s do</a:t>
            </a:r>
          </a:p>
          <a:p>
            <a:pPr marL="457200" indent="-457200">
              <a:spcBef>
                <a:spcPts val="600"/>
              </a:spcBef>
              <a:buAutoNum type="arabicPeriod"/>
            </a:pPr>
            <a:r>
              <a:rPr lang="en-GB" sz="2000" dirty="0">
                <a:cs typeface="Calibri"/>
              </a:rPr>
              <a:t>Add some instruction in the instructions box.</a:t>
            </a:r>
          </a:p>
          <a:p>
            <a:pPr marL="457200" indent="-457200">
              <a:spcBef>
                <a:spcPts val="600"/>
              </a:spcBef>
              <a:buAutoNum type="arabicPeriod"/>
            </a:pPr>
            <a:r>
              <a:rPr lang="en-GB" sz="2000" dirty="0">
                <a:cs typeface="Calibri"/>
              </a:rPr>
              <a:t>You can share your project by clicking share.</a:t>
            </a:r>
          </a:p>
        </p:txBody>
      </p:sp>
      <p:pic>
        <p:nvPicPr>
          <p:cNvPr id="7" name="Picture 6">
            <a:extLst>
              <a:ext uri="{FF2B5EF4-FFF2-40B4-BE49-F238E27FC236}">
                <a16:creationId xmlns:a16="http://schemas.microsoft.com/office/drawing/2014/main" id="{F5D2A30C-9A73-4503-AC7C-A5F71F3F8D78}"/>
              </a:ext>
            </a:extLst>
          </p:cNvPr>
          <p:cNvPicPr>
            <a:picLocks noChangeAspect="1"/>
          </p:cNvPicPr>
          <p:nvPr/>
        </p:nvPicPr>
        <p:blipFill>
          <a:blip r:embed="rId3"/>
          <a:stretch>
            <a:fillRect/>
          </a:stretch>
        </p:blipFill>
        <p:spPr>
          <a:xfrm>
            <a:off x="5786816" y="3930791"/>
            <a:ext cx="5672404" cy="387334"/>
          </a:xfrm>
          <a:prstGeom prst="rect">
            <a:avLst/>
          </a:prstGeom>
          <a:effectLst>
            <a:outerShdw blurRad="50800" dist="38100" dir="2700000" algn="tl" rotWithShape="0">
              <a:prstClr val="black">
                <a:alpha val="40000"/>
              </a:prstClr>
            </a:outerShdw>
          </a:effectLst>
        </p:spPr>
      </p:pic>
      <p:sp>
        <p:nvSpPr>
          <p:cNvPr id="8" name="Flowchart: Connector 13">
            <a:extLst>
              <a:ext uri="{FF2B5EF4-FFF2-40B4-BE49-F238E27FC236}">
                <a16:creationId xmlns:a16="http://schemas.microsoft.com/office/drawing/2014/main" id="{F761F1A7-2BB2-4C0E-ACDE-D0BF66A4A6EE}"/>
              </a:ext>
            </a:extLst>
          </p:cNvPr>
          <p:cNvSpPr/>
          <p:nvPr/>
        </p:nvSpPr>
        <p:spPr>
          <a:xfrm>
            <a:off x="5786816" y="3605271"/>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9" name="Flowchart: Connector 13">
            <a:extLst>
              <a:ext uri="{FF2B5EF4-FFF2-40B4-BE49-F238E27FC236}">
                <a16:creationId xmlns:a16="http://schemas.microsoft.com/office/drawing/2014/main" id="{9CD3122B-54B5-4575-B613-FB768DAF70FC}"/>
              </a:ext>
            </a:extLst>
          </p:cNvPr>
          <p:cNvSpPr/>
          <p:nvPr/>
        </p:nvSpPr>
        <p:spPr>
          <a:xfrm>
            <a:off x="5786816" y="784077"/>
            <a:ext cx="390533" cy="325520"/>
          </a:xfrm>
          <a:prstGeom prst="flowChartConnector">
            <a:avLst/>
          </a:prstGeom>
          <a:solidFill>
            <a:srgbClr val="EBE5F0"/>
          </a:solidFill>
          <a:ln w="38100">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0" name="Oval 9">
            <a:extLst>
              <a:ext uri="{FF2B5EF4-FFF2-40B4-BE49-F238E27FC236}">
                <a16:creationId xmlns:a16="http://schemas.microsoft.com/office/drawing/2014/main" id="{0A1F3063-2522-4D31-8F23-2E18475432B2}"/>
              </a:ext>
            </a:extLst>
          </p:cNvPr>
          <p:cNvSpPr/>
          <p:nvPr/>
        </p:nvSpPr>
        <p:spPr>
          <a:xfrm>
            <a:off x="10428513" y="3930791"/>
            <a:ext cx="1030707" cy="38527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106248-C2D3-4DAE-93EF-ECF3E0F599B7}"/>
              </a:ext>
            </a:extLst>
          </p:cNvPr>
          <p:cNvSpPr txBox="1"/>
          <p:nvPr/>
        </p:nvSpPr>
        <p:spPr>
          <a:xfrm>
            <a:off x="5786816" y="4714142"/>
            <a:ext cx="5525200" cy="1015663"/>
          </a:xfrm>
          <a:prstGeom prst="rect">
            <a:avLst/>
          </a:prstGeom>
          <a:solidFill>
            <a:schemeClr val="accent1">
              <a:lumMod val="40000"/>
              <a:lumOff val="60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3228975" algn="l"/>
              </a:tabLst>
            </a:pPr>
            <a:r>
              <a:rPr lang="en-GB" sz="2000" b="1" dirty="0">
                <a:ea typeface="+mn-lt"/>
                <a:cs typeface="+mn-lt"/>
              </a:rPr>
              <a:t>Logical reasoning: </a:t>
            </a:r>
            <a:r>
              <a:rPr lang="en-GB" sz="2000" dirty="0">
                <a:ea typeface="+mn-lt"/>
                <a:cs typeface="+mn-lt"/>
              </a:rPr>
              <a:t>a systematic approach to solving problems or deducing information using a set of universally applicable and totally reliable rules</a:t>
            </a:r>
          </a:p>
        </p:txBody>
      </p:sp>
      <p:sp>
        <p:nvSpPr>
          <p:cNvPr id="13" name="TextBox 12">
            <a:extLst>
              <a:ext uri="{FF2B5EF4-FFF2-40B4-BE49-F238E27FC236}">
                <a16:creationId xmlns:a16="http://schemas.microsoft.com/office/drawing/2014/main" id="{6573CD2A-37D6-4A3D-B3B1-E4D03144EB5D}"/>
              </a:ext>
            </a:extLst>
          </p:cNvPr>
          <p:cNvSpPr txBox="1"/>
          <p:nvPr/>
        </p:nvSpPr>
        <p:spPr>
          <a:xfrm>
            <a:off x="5786816" y="4714141"/>
            <a:ext cx="5525200" cy="1051772"/>
          </a:xfrm>
          <a:prstGeom prst="rect">
            <a:avLst/>
          </a:prstGeom>
          <a:solidFill>
            <a:schemeClr val="accent1">
              <a:lumMod val="40000"/>
              <a:lumOff val="60000"/>
            </a:schemeClr>
          </a:solidFill>
          <a:ln w="38100"/>
        </p:spPr>
        <p:style>
          <a:lnRef idx="2">
            <a:schemeClr val="accent1"/>
          </a:lnRef>
          <a:fillRef idx="1">
            <a:schemeClr val="lt1"/>
          </a:fillRef>
          <a:effectRef idx="0">
            <a:schemeClr val="accent1"/>
          </a:effectRef>
          <a:fontRef idx="minor">
            <a:schemeClr val="dk1"/>
          </a:fontRef>
        </p:style>
        <p:txBody>
          <a:bodyPr wrap="square" tIns="216000" bIns="216000" rtlCol="0">
            <a:spAutoFit/>
          </a:bodyPr>
          <a:lstStyle/>
          <a:p>
            <a:pPr>
              <a:tabLst>
                <a:tab pos="3228975" algn="l"/>
              </a:tabLst>
            </a:pPr>
            <a:r>
              <a:rPr lang="en-GB" sz="2000" dirty="0">
                <a:ea typeface="+mn-lt"/>
                <a:cs typeface="+mn-lt"/>
              </a:rPr>
              <a:t>Do you know what </a:t>
            </a:r>
            <a:r>
              <a:rPr lang="en-GB" sz="2000" b="1" dirty="0">
                <a:ea typeface="+mn-lt"/>
                <a:cs typeface="+mn-lt"/>
              </a:rPr>
              <a:t>logical reasoning </a:t>
            </a:r>
            <a:r>
              <a:rPr lang="en-GB" sz="2000" dirty="0">
                <a:ea typeface="+mn-lt"/>
                <a:cs typeface="+mn-lt"/>
              </a:rPr>
              <a:t>is?</a:t>
            </a:r>
            <a:endParaRPr lang="en-GB" sz="2000" dirty="0"/>
          </a:p>
          <a:p>
            <a:pPr>
              <a:tabLst>
                <a:tab pos="3228975" algn="l"/>
              </a:tabLst>
            </a:pPr>
            <a:r>
              <a:rPr lang="en-GB" sz="2000" dirty="0"/>
              <a:t>Click on this box to see the definition.</a:t>
            </a:r>
          </a:p>
        </p:txBody>
      </p:sp>
    </p:spTree>
    <p:extLst>
      <p:ext uri="{BB962C8B-B14F-4D97-AF65-F5344CB8AC3E}">
        <p14:creationId xmlns:p14="http://schemas.microsoft.com/office/powerpoint/2010/main" val="1707747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89CF392F08E84BB10AC62A93A72065" ma:contentTypeVersion="17" ma:contentTypeDescription="Create a new document." ma:contentTypeScope="" ma:versionID="ce1f004106dd710307a942ad8ece7362">
  <xsd:schema xmlns:xsd="http://www.w3.org/2001/XMLSchema" xmlns:xs="http://www.w3.org/2001/XMLSchema" xmlns:p="http://schemas.microsoft.com/office/2006/metadata/properties" xmlns:ns2="ab976e31-d3d6-4222-8566-9debf25a7146" xmlns:ns3="3c895300-2cf3-4ddb-98e1-00381e8f1ef1" targetNamespace="http://schemas.microsoft.com/office/2006/metadata/properties" ma:root="true" ma:fieldsID="d76f3e8bbfe5ca43361c635d5533726e" ns2:_="" ns3:_="">
    <xsd:import namespace="ab976e31-d3d6-4222-8566-9debf25a7146"/>
    <xsd:import namespace="3c895300-2cf3-4ddb-98e1-00381e8f1e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76e31-d3d6-4222-8566-9debf25a7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a340a3-a53d-46cf-bc88-e13b67bce3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895300-2cf3-4ddb-98e1-00381e8f1e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e7465b-ce5e-4ce0-be95-f7882fa701b4}" ma:internalName="TaxCatchAll" ma:showField="CatchAllData" ma:web="3c895300-2cf3-4ddb-98e1-00381e8f1e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895300-2cf3-4ddb-98e1-00381e8f1ef1" xsi:nil="true"/>
    <lcf76f155ced4ddcb4097134ff3c332f xmlns="ab976e31-d3d6-4222-8566-9debf25a7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090B6B-9C38-4D0F-9DD1-37EC23181495}"/>
</file>

<file path=customXml/itemProps2.xml><?xml version="1.0" encoding="utf-8"?>
<ds:datastoreItem xmlns:ds="http://schemas.openxmlformats.org/officeDocument/2006/customXml" ds:itemID="{1A00B73A-3BF6-4196-9FE1-AC61223A8992}"/>
</file>

<file path=customXml/itemProps3.xml><?xml version="1.0" encoding="utf-8"?>
<ds:datastoreItem xmlns:ds="http://schemas.openxmlformats.org/officeDocument/2006/customXml" ds:itemID="{27FDD559-FD7A-4432-B710-8EBA3678C737}"/>
</file>

<file path=docProps/app.xml><?xml version="1.0" encoding="utf-8"?>
<Properties xmlns="http://schemas.openxmlformats.org/officeDocument/2006/extended-properties" xmlns:vt="http://schemas.openxmlformats.org/officeDocument/2006/docPropsVTypes">
  <TotalTime>15712</TotalTime>
  <Words>1817</Words>
  <Application>Microsoft Office PowerPoint</Application>
  <PresentationFormat>Widescreen</PresentationFormat>
  <Paragraphs>231</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MS PGothic</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Coulson</dc:creator>
  <cp:lastModifiedBy>Demi-Rose Chick</cp:lastModifiedBy>
  <cp:revision>318</cp:revision>
  <dcterms:created xsi:type="dcterms:W3CDTF">2018-09-25T11:16:15Z</dcterms:created>
  <dcterms:modified xsi:type="dcterms:W3CDTF">2023-02-06T20:38:30Z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0x010100FD89CF392F08E84BB10AC62A93A72065</vt:lpwstr>
  </property>
</Properties>
</file>