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69" r:id="rId2"/>
    <p:sldId id="256" r:id="rId3"/>
    <p:sldId id="265" r:id="rId4"/>
    <p:sldId id="271" r:id="rId5"/>
    <p:sldId id="272" r:id="rId6"/>
    <p:sldId id="273" r:id="rId7"/>
    <p:sldId id="268" r:id="rId8"/>
    <p:sldId id="267" r:id="rId9"/>
    <p:sldId id="274" r:id="rId10"/>
    <p:sldId id="275" r:id="rId11"/>
    <p:sldId id="276" r:id="rId12"/>
    <p:sldId id="277" r:id="rId13"/>
    <p:sldId id="280" r:id="rId14"/>
    <p:sldId id="278" r:id="rId15"/>
    <p:sldId id="281" r:id="rId16"/>
    <p:sldId id="279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6BE3A-4CEA-4D14-BB05-72F1D842E775}" type="doc">
      <dgm:prSet loTypeId="urn:microsoft.com/office/officeart/2005/8/layout/radial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2D6A0E-773E-4E7D-9364-40FDE87F2BE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2"/>
        </a:ext>
      </dgm:extLst>
    </dgm:pt>
    <dgm:pt modelId="{85E0603D-BFBD-4148-92AB-BFB8D40D3BA4}" type="parTrans" cxnId="{72D8EEA1-DACB-4AA5-BD4F-321FE51B8776}">
      <dgm:prSet/>
      <dgm:spPr/>
      <dgm:t>
        <a:bodyPr/>
        <a:lstStyle/>
        <a:p>
          <a:endParaRPr lang="en-US"/>
        </a:p>
      </dgm:t>
    </dgm:pt>
    <dgm:pt modelId="{8461864B-9B28-4D6E-9DD5-34E846F1F41C}" type="sibTrans" cxnId="{72D8EEA1-DACB-4AA5-BD4F-321FE51B8776}">
      <dgm:prSet/>
      <dgm:spPr/>
      <dgm:t>
        <a:bodyPr/>
        <a:lstStyle/>
        <a:p>
          <a:endParaRPr lang="en-US"/>
        </a:p>
      </dgm:t>
    </dgm:pt>
    <dgm:pt modelId="{5FC5BF31-9729-4CB7-9B0E-68C59794FAD2}" type="pres">
      <dgm:prSet presAssocID="{A646BE3A-4CEA-4D14-BB05-72F1D842E77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029873-3658-4FDE-9558-CE533E3A6E80}" type="pres">
      <dgm:prSet presAssocID="{A646BE3A-4CEA-4D14-BB05-72F1D842E775}" presName="radial" presStyleCnt="0">
        <dgm:presLayoutVars>
          <dgm:animLvl val="ctr"/>
        </dgm:presLayoutVars>
      </dgm:prSet>
      <dgm:spPr/>
    </dgm:pt>
    <dgm:pt modelId="{08EE8CEA-22E8-43EA-982A-B5FF16FF5A6E}" type="pres">
      <dgm:prSet presAssocID="{362D6A0E-773E-4E7D-9364-40FDE87F2BE0}" presName="centerShape" presStyleLbl="vennNode1" presStyleIdx="0" presStyleCnt="1" custLinFactNeighborX="-1574" custLinFactNeighborY="-113"/>
      <dgm:spPr/>
      <dgm:t>
        <a:bodyPr/>
        <a:lstStyle/>
        <a:p>
          <a:endParaRPr lang="en-US"/>
        </a:p>
      </dgm:t>
    </dgm:pt>
  </dgm:ptLst>
  <dgm:cxnLst>
    <dgm:cxn modelId="{F2372548-A35B-4469-B60A-8B7EF8413E46}" type="presOf" srcId="{362D6A0E-773E-4E7D-9364-40FDE87F2BE0}" destId="{08EE8CEA-22E8-43EA-982A-B5FF16FF5A6E}" srcOrd="0" destOrd="0" presId="urn:microsoft.com/office/officeart/2005/8/layout/radial3"/>
    <dgm:cxn modelId="{72D8EEA1-DACB-4AA5-BD4F-321FE51B8776}" srcId="{A646BE3A-4CEA-4D14-BB05-72F1D842E775}" destId="{362D6A0E-773E-4E7D-9364-40FDE87F2BE0}" srcOrd="0" destOrd="0" parTransId="{85E0603D-BFBD-4148-92AB-BFB8D40D3BA4}" sibTransId="{8461864B-9B28-4D6E-9DD5-34E846F1F41C}"/>
    <dgm:cxn modelId="{0F561F2C-26C5-416D-AD77-5CFEAAF240E8}" type="presOf" srcId="{A646BE3A-4CEA-4D14-BB05-72F1D842E775}" destId="{5FC5BF31-9729-4CB7-9B0E-68C59794FAD2}" srcOrd="0" destOrd="0" presId="urn:microsoft.com/office/officeart/2005/8/layout/radial3"/>
    <dgm:cxn modelId="{A41E15D4-F090-447E-A4C7-23BA66F9BC3D}" type="presParOf" srcId="{5FC5BF31-9729-4CB7-9B0E-68C59794FAD2}" destId="{8F029873-3658-4FDE-9558-CE533E3A6E80}" srcOrd="0" destOrd="0" presId="urn:microsoft.com/office/officeart/2005/8/layout/radial3"/>
    <dgm:cxn modelId="{EFFCF9E6-E516-4E14-8B29-511F4F2E8794}" type="presParOf" srcId="{8F029873-3658-4FDE-9558-CE533E3A6E80}" destId="{08EE8CEA-22E8-43EA-982A-B5FF16FF5A6E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E8CEA-22E8-43EA-982A-B5FF16FF5A6E}">
      <dsp:nvSpPr>
        <dsp:cNvPr id="0" name=""/>
        <dsp:cNvSpPr/>
      </dsp:nvSpPr>
      <dsp:spPr>
        <a:xfrm>
          <a:off x="0" y="0"/>
          <a:ext cx="4124325" cy="41243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3993" y="603993"/>
        <a:ext cx="2916339" cy="2916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4/27/2024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4/27/2024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8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7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" y="295863"/>
            <a:ext cx="12188827" cy="6323264"/>
            <a:chOff x="-2" y="295863"/>
            <a:chExt cx="12188827" cy="6323264"/>
          </a:xfrm>
        </p:grpSpPr>
        <p:sp>
          <p:nvSpPr>
            <p:cNvPr id="33" name="Rectangle 32"/>
            <p:cNvSpPr/>
            <p:nvPr/>
          </p:nvSpPr>
          <p:spPr>
            <a:xfrm>
              <a:off x="-1" y="1905000"/>
              <a:ext cx="12188826" cy="3200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2" y="1795132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" y="5142116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6" name="Oval 2"/>
            <p:cNvSpPr>
              <a:spLocks noChangeArrowheads="1"/>
            </p:cNvSpPr>
            <p:nvPr/>
          </p:nvSpPr>
          <p:spPr bwMode="grayWhite">
            <a:xfrm>
              <a:off x="534293" y="5791419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"/>
            <p:cNvSpPr>
              <a:spLocks noChangeArrowheads="1"/>
            </p:cNvSpPr>
            <p:nvPr/>
          </p:nvSpPr>
          <p:spPr bwMode="grayWhite">
            <a:xfrm>
              <a:off x="696482" y="5958903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"/>
            <p:cNvSpPr>
              <a:spLocks noChangeArrowheads="1"/>
            </p:cNvSpPr>
            <p:nvPr/>
          </p:nvSpPr>
          <p:spPr bwMode="grayWhite">
            <a:xfrm>
              <a:off x="213400" y="5778215"/>
              <a:ext cx="310863" cy="321012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grayWhite">
            <a:xfrm>
              <a:off x="284358" y="5851489"/>
              <a:ext cx="40547" cy="418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grayWhite">
            <a:xfrm>
              <a:off x="10486137" y="5404864"/>
              <a:ext cx="473052" cy="488496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grayWhite">
            <a:xfrm>
              <a:off x="10594263" y="5516520"/>
              <a:ext cx="65889" cy="680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grayWhite">
            <a:xfrm>
              <a:off x="6575012" y="621437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grayWhite">
            <a:xfrm>
              <a:off x="6664554" y="630683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grayWhite">
            <a:xfrm>
              <a:off x="3520863" y="57338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grayWhite">
            <a:xfrm>
              <a:off x="3610405" y="58262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grayWhite">
            <a:xfrm>
              <a:off x="5845161" y="295863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grayWhite">
            <a:xfrm>
              <a:off x="6007350" y="463347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grayWhite">
            <a:xfrm>
              <a:off x="5439688" y="63083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1"/>
            <p:cNvSpPr>
              <a:spLocks noChangeArrowheads="1"/>
            </p:cNvSpPr>
            <p:nvPr/>
          </p:nvSpPr>
          <p:spPr bwMode="grayWhite">
            <a:xfrm>
              <a:off x="5529230" y="72329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grayWhite">
            <a:xfrm>
              <a:off x="6575012" y="29586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4"/>
            <p:cNvSpPr>
              <a:spLocks noChangeArrowheads="1"/>
            </p:cNvSpPr>
            <p:nvPr/>
          </p:nvSpPr>
          <p:spPr bwMode="grayWhite">
            <a:xfrm>
              <a:off x="6664554" y="38832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grayWhite">
            <a:xfrm>
              <a:off x="11218217" y="589639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grayWhite">
            <a:xfrm>
              <a:off x="11344927" y="720486"/>
              <a:ext cx="79405" cy="819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grayWhite">
            <a:xfrm>
              <a:off x="11312827" y="1372978"/>
              <a:ext cx="229768" cy="237270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grayWhite">
            <a:xfrm>
              <a:off x="11366890" y="1428806"/>
              <a:ext cx="27032" cy="279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2"/>
            <p:cNvSpPr>
              <a:spLocks noChangeArrowheads="1"/>
            </p:cNvSpPr>
            <p:nvPr/>
          </p:nvSpPr>
          <p:spPr bwMode="grayWhite">
            <a:xfrm>
              <a:off x="1303864" y="669938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grayWhite">
            <a:xfrm>
              <a:off x="1428885" y="799041"/>
              <a:ext cx="81095" cy="837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5"/>
            <p:cNvSpPr>
              <a:spLocks noChangeArrowheads="1"/>
            </p:cNvSpPr>
            <p:nvPr/>
          </p:nvSpPr>
          <p:spPr bwMode="grayWhite">
            <a:xfrm>
              <a:off x="1871526" y="8374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6"/>
            <p:cNvSpPr>
              <a:spLocks noChangeArrowheads="1"/>
            </p:cNvSpPr>
            <p:nvPr/>
          </p:nvSpPr>
          <p:spPr bwMode="grayWhite">
            <a:xfrm>
              <a:off x="1961068" y="9298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23D7-2A27-4B34-A31C-02090805ABAC}" type="datetime1">
              <a:rPr lang="en-US" smtClean="0"/>
              <a:t>4/27/2024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F1F3-2254-4E04-B960-C1DB42B67330}" type="datetime1">
              <a:rPr lang="en-US" smtClean="0"/>
              <a:t>4/27/2024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0DE7-A14C-48CB-AB8E-D3357522F5F2}" type="datetime1">
              <a:rPr lang="en-US" smtClean="0"/>
              <a:t>4/27/2024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7548-FD58-4384-A951-C87160C229EB}" type="datetime1">
              <a:rPr lang="en-US" smtClean="0"/>
              <a:t>4/27/2024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3194-3577-4D3C-A927-FE879CBA54D5}" type="datetime1">
              <a:rPr lang="en-US" smtClean="0"/>
              <a:t>4/27/2024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41120" y="1901952"/>
            <a:ext cx="4572000" cy="41239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we</a:t>
            </a:r>
          </a:p>
          <a:p>
            <a:pPr lvl="5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C53B-D6DF-4D88-8598-DAA646F1ABC6}" type="datetime1">
              <a:rPr lang="en-US" smtClean="0"/>
              <a:t>4/27/2024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985-7297-49C2-8AF7-445853E5DC92}" type="datetime1">
              <a:rPr lang="en-US" smtClean="0"/>
              <a:t>4/27/2024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B2E-E929-49CA-BA6D-3C562126F566}" type="datetime1">
              <a:rPr lang="en-US" smtClean="0"/>
              <a:t>4/27/2024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CFE0-ED18-4B5C-AA30-B675E1042721}" type="datetime1">
              <a:rPr lang="en-US" smtClean="0"/>
              <a:t>4/27/2024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AAB-3A39-450E-9B38-6FB42E71A3AF}" type="datetime1">
              <a:rPr lang="en-US" smtClean="0"/>
              <a:t>4/27/2024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331-03F7-4310-9C27-C65B2378D791}" type="datetime1">
              <a:rPr lang="en-US" smtClean="0"/>
              <a:t>4/27/2024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7873" y="-19258"/>
            <a:ext cx="12188953" cy="6869723"/>
            <a:chOff x="7873" y="-19258"/>
            <a:chExt cx="12188953" cy="6869723"/>
          </a:xfrm>
        </p:grpSpPr>
        <p:sp>
          <p:nvSpPr>
            <p:cNvPr id="10" name="Rectangle 9"/>
            <p:cNvSpPr/>
            <p:nvPr/>
          </p:nvSpPr>
          <p:spPr>
            <a:xfrm>
              <a:off x="7873" y="-19258"/>
              <a:ext cx="12188952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999" y="6472513"/>
              <a:ext cx="12188827" cy="377952"/>
              <a:chOff x="-1" y="6480048"/>
              <a:chExt cx="12188827" cy="37795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583680"/>
                <a:ext cx="12188826" cy="27432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50000"/>
                    </a:schemeClr>
                  </a:gs>
                  <a:gs pos="0">
                    <a:schemeClr val="accent1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1" y="6480048"/>
                <a:ext cx="12188826" cy="7315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80000"/>
                    </a:schemeClr>
                  </a:gs>
                  <a:gs pos="0">
                    <a:schemeClr val="accent1">
                      <a:lumMod val="60000"/>
                      <a:lumOff val="40000"/>
                      <a:alpha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/>
              </a:p>
            </p:txBody>
          </p:sp>
        </p:grpSp>
        <p:grpSp>
          <p:nvGrpSpPr>
            <p:cNvPr id="48" name="Group 47" hidden="1"/>
            <p:cNvGrpSpPr/>
            <p:nvPr/>
          </p:nvGrpSpPr>
          <p:grpSpPr>
            <a:xfrm>
              <a:off x="14350" y="-7605"/>
              <a:ext cx="11722100" cy="6536383"/>
              <a:chOff x="6350" y="6350"/>
              <a:chExt cx="11722100" cy="6536383"/>
            </a:xfrm>
          </p:grpSpPr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6350" y="5340350"/>
                <a:ext cx="673100" cy="673100"/>
                <a:chOff x="4" y="3364"/>
                <a:chExt cx="424" cy="424"/>
              </a:xfrm>
            </p:grpSpPr>
            <p:sp>
              <p:nvSpPr>
                <p:cNvPr id="45" name="Oval 7"/>
                <p:cNvSpPr>
                  <a:spLocks noChangeArrowheads="1"/>
                </p:cNvSpPr>
                <p:nvPr/>
              </p:nvSpPr>
              <p:spPr bwMode="grayWhite">
                <a:xfrm>
                  <a:off x="4" y="336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8"/>
                <p:cNvSpPr>
                  <a:spLocks noChangeArrowheads="1"/>
                </p:cNvSpPr>
                <p:nvPr/>
              </p:nvSpPr>
              <p:spPr bwMode="grayWhite">
                <a:xfrm>
                  <a:off x="100" y="346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539750" y="5873750"/>
                <a:ext cx="292100" cy="292100"/>
                <a:chOff x="340" y="3700"/>
                <a:chExt cx="184" cy="184"/>
              </a:xfrm>
            </p:grpSpPr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grayWhite">
                <a:xfrm>
                  <a:off x="340" y="3700"/>
                  <a:ext cx="184" cy="18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11"/>
                <p:cNvSpPr>
                  <a:spLocks noChangeArrowheads="1"/>
                </p:cNvSpPr>
                <p:nvPr/>
              </p:nvSpPr>
              <p:spPr bwMode="grayWhite">
                <a:xfrm>
                  <a:off x="382" y="3742"/>
                  <a:ext cx="24" cy="2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131763" y="6038850"/>
                <a:ext cx="444500" cy="444500"/>
                <a:chOff x="83" y="3804"/>
                <a:chExt cx="280" cy="280"/>
              </a:xfrm>
            </p:grpSpPr>
            <p:sp>
              <p:nvSpPr>
                <p:cNvPr id="41" name="Oval 13"/>
                <p:cNvSpPr>
                  <a:spLocks noChangeArrowheads="1"/>
                </p:cNvSpPr>
                <p:nvPr/>
              </p:nvSpPr>
              <p:spPr bwMode="grayWhite">
                <a:xfrm>
                  <a:off x="83" y="3804"/>
                  <a:ext cx="280" cy="28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grayWhite">
                <a:xfrm>
                  <a:off x="147" y="3868"/>
                  <a:ext cx="39" cy="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>
                <a:off x="2476500" y="6174433"/>
                <a:ext cx="368300" cy="368300"/>
                <a:chOff x="1560" y="4076"/>
                <a:chExt cx="232" cy="232"/>
              </a:xfrm>
            </p:grpSpPr>
            <p:sp>
              <p:nvSpPr>
                <p:cNvPr id="39" name="Oval 16"/>
                <p:cNvSpPr>
                  <a:spLocks noChangeArrowheads="1"/>
                </p:cNvSpPr>
                <p:nvPr/>
              </p:nvSpPr>
              <p:spPr bwMode="grayWhite">
                <a:xfrm>
                  <a:off x="1560" y="407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7"/>
                <p:cNvSpPr>
                  <a:spLocks noChangeArrowheads="1"/>
                </p:cNvSpPr>
                <p:nvPr/>
              </p:nvSpPr>
              <p:spPr bwMode="grayWhite">
                <a:xfrm>
                  <a:off x="1613" y="412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6350" y="4425950"/>
                <a:ext cx="368300" cy="368300"/>
                <a:chOff x="4" y="2788"/>
                <a:chExt cx="232" cy="232"/>
              </a:xfrm>
            </p:grpSpPr>
            <p:sp>
              <p:nvSpPr>
                <p:cNvPr id="37" name="Oval 19"/>
                <p:cNvSpPr>
                  <a:spLocks noChangeArrowheads="1"/>
                </p:cNvSpPr>
                <p:nvPr/>
              </p:nvSpPr>
              <p:spPr bwMode="grayWhite">
                <a:xfrm>
                  <a:off x="4" y="2788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Oval 20"/>
                <p:cNvSpPr>
                  <a:spLocks noChangeArrowheads="1"/>
                </p:cNvSpPr>
                <p:nvPr/>
              </p:nvSpPr>
              <p:spPr bwMode="grayWhite">
                <a:xfrm>
                  <a:off x="57" y="2841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10674350" y="5808663"/>
                <a:ext cx="673100" cy="673100"/>
                <a:chOff x="4132" y="3844"/>
                <a:chExt cx="424" cy="424"/>
              </a:xfrm>
            </p:grpSpPr>
            <p:sp>
              <p:nvSpPr>
                <p:cNvPr id="35" name="Oval 22"/>
                <p:cNvSpPr>
                  <a:spLocks noChangeArrowheads="1"/>
                </p:cNvSpPr>
                <p:nvPr/>
              </p:nvSpPr>
              <p:spPr bwMode="grayWhite">
                <a:xfrm>
                  <a:off x="4132" y="384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23"/>
                <p:cNvSpPr>
                  <a:spLocks noChangeArrowheads="1"/>
                </p:cNvSpPr>
                <p:nvPr/>
              </p:nvSpPr>
              <p:spPr bwMode="grayWhite">
                <a:xfrm>
                  <a:off x="4228" y="394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10293350" y="6113463"/>
                <a:ext cx="368300" cy="368300"/>
                <a:chOff x="3892" y="4036"/>
                <a:chExt cx="232" cy="232"/>
              </a:xfrm>
            </p:grpSpPr>
            <p:sp>
              <p:nvSpPr>
                <p:cNvPr id="33" name="Oval 25"/>
                <p:cNvSpPr>
                  <a:spLocks noChangeArrowheads="1"/>
                </p:cNvSpPr>
                <p:nvPr/>
              </p:nvSpPr>
              <p:spPr bwMode="grayWhite">
                <a:xfrm>
                  <a:off x="3892" y="403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26"/>
                <p:cNvSpPr>
                  <a:spLocks noChangeArrowheads="1"/>
                </p:cNvSpPr>
                <p:nvPr/>
              </p:nvSpPr>
              <p:spPr bwMode="grayWhite">
                <a:xfrm>
                  <a:off x="3945" y="408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0"/>
              <p:cNvGrpSpPr>
                <a:grpSpLocks/>
              </p:cNvGrpSpPr>
              <p:nvPr/>
            </p:nvGrpSpPr>
            <p:grpSpPr bwMode="auto">
              <a:xfrm>
                <a:off x="11360150" y="5808663"/>
                <a:ext cx="368300" cy="368300"/>
                <a:chOff x="4564" y="3844"/>
                <a:chExt cx="232" cy="232"/>
              </a:xfrm>
            </p:grpSpPr>
            <p:sp>
              <p:nvSpPr>
                <p:cNvPr id="31" name="Oval 28"/>
                <p:cNvSpPr>
                  <a:spLocks noChangeArrowheads="1"/>
                </p:cNvSpPr>
                <p:nvPr/>
              </p:nvSpPr>
              <p:spPr bwMode="grayWhite">
                <a:xfrm>
                  <a:off x="4564" y="3844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29"/>
                <p:cNvSpPr>
                  <a:spLocks noChangeArrowheads="1"/>
                </p:cNvSpPr>
                <p:nvPr/>
              </p:nvSpPr>
              <p:spPr bwMode="grayWhite">
                <a:xfrm>
                  <a:off x="4617" y="3897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33"/>
              <p:cNvGrpSpPr>
                <a:grpSpLocks/>
              </p:cNvGrpSpPr>
              <p:nvPr/>
            </p:nvGrpSpPr>
            <p:grpSpPr bwMode="auto">
              <a:xfrm>
                <a:off x="11087100" y="1901952"/>
                <a:ext cx="520700" cy="520700"/>
                <a:chOff x="5420" y="1139"/>
                <a:chExt cx="328" cy="328"/>
              </a:xfrm>
            </p:grpSpPr>
            <p:sp>
              <p:nvSpPr>
                <p:cNvPr id="29" name="Oval 31"/>
                <p:cNvSpPr>
                  <a:spLocks noChangeArrowheads="1"/>
                </p:cNvSpPr>
                <p:nvPr/>
              </p:nvSpPr>
              <p:spPr bwMode="grayWhite">
                <a:xfrm>
                  <a:off x="5420" y="1139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32"/>
                <p:cNvSpPr>
                  <a:spLocks noChangeArrowheads="1"/>
                </p:cNvSpPr>
                <p:nvPr/>
              </p:nvSpPr>
              <p:spPr bwMode="grayWhite">
                <a:xfrm>
                  <a:off x="5495" y="1214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36"/>
              <p:cNvGrpSpPr>
                <a:grpSpLocks/>
              </p:cNvGrpSpPr>
              <p:nvPr/>
            </p:nvGrpSpPr>
            <p:grpSpPr bwMode="auto">
              <a:xfrm>
                <a:off x="11176000" y="2614739"/>
                <a:ext cx="215900" cy="215900"/>
                <a:chOff x="5476" y="1588"/>
                <a:chExt cx="136" cy="136"/>
              </a:xfrm>
            </p:grpSpPr>
            <p:sp>
              <p:nvSpPr>
                <p:cNvPr id="27" name="Oval 34"/>
                <p:cNvSpPr>
                  <a:spLocks noChangeArrowheads="1"/>
                </p:cNvSpPr>
                <p:nvPr/>
              </p:nvSpPr>
              <p:spPr bwMode="grayWhite">
                <a:xfrm>
                  <a:off x="5476" y="1588"/>
                  <a:ext cx="136" cy="136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35"/>
                <p:cNvSpPr>
                  <a:spLocks noChangeArrowheads="1"/>
                </p:cNvSpPr>
                <p:nvPr/>
              </p:nvSpPr>
              <p:spPr bwMode="grayWhite">
                <a:xfrm>
                  <a:off x="5508" y="1620"/>
                  <a:ext cx="16" cy="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39"/>
              <p:cNvGrpSpPr>
                <a:grpSpLocks/>
              </p:cNvGrpSpPr>
              <p:nvPr/>
            </p:nvGrpSpPr>
            <p:grpSpPr bwMode="auto">
              <a:xfrm>
                <a:off x="1377950" y="6350"/>
                <a:ext cx="520700" cy="520700"/>
                <a:chOff x="868" y="4"/>
                <a:chExt cx="328" cy="328"/>
              </a:xfrm>
            </p:grpSpPr>
            <p:sp>
              <p:nvSpPr>
                <p:cNvPr id="25" name="Oval 37"/>
                <p:cNvSpPr>
                  <a:spLocks noChangeArrowheads="1"/>
                </p:cNvSpPr>
                <p:nvPr/>
              </p:nvSpPr>
              <p:spPr bwMode="grayWhite">
                <a:xfrm>
                  <a:off x="868" y="4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8"/>
                <p:cNvSpPr>
                  <a:spLocks noChangeArrowheads="1"/>
                </p:cNvSpPr>
                <p:nvPr/>
              </p:nvSpPr>
              <p:spPr bwMode="grayWhite">
                <a:xfrm>
                  <a:off x="942" y="7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1911350" y="158750"/>
                <a:ext cx="368300" cy="368300"/>
                <a:chOff x="1204" y="100"/>
                <a:chExt cx="232" cy="232"/>
              </a:xfrm>
            </p:grpSpPr>
            <p:sp>
              <p:nvSpPr>
                <p:cNvPr id="23" name="Oval 40"/>
                <p:cNvSpPr>
                  <a:spLocks noChangeArrowheads="1"/>
                </p:cNvSpPr>
                <p:nvPr/>
              </p:nvSpPr>
              <p:spPr bwMode="grayWhite">
                <a:xfrm>
                  <a:off x="1204" y="100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41"/>
                <p:cNvSpPr>
                  <a:spLocks noChangeArrowheads="1"/>
                </p:cNvSpPr>
                <p:nvPr/>
              </p:nvSpPr>
              <p:spPr bwMode="grayWhite">
                <a:xfrm>
                  <a:off x="1257" y="153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14350" y="-7605"/>
              <a:ext cx="11722100" cy="6536383"/>
              <a:chOff x="14350" y="-7605"/>
              <a:chExt cx="11722100" cy="6536383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4350" y="5326395"/>
                <a:ext cx="673100" cy="673100"/>
                <a:chOff x="14350" y="5326395"/>
                <a:chExt cx="673100" cy="673100"/>
              </a:xfrm>
            </p:grpSpPr>
            <p:sp>
              <p:nvSpPr>
                <p:cNvPr id="83" name="Oval 7"/>
                <p:cNvSpPr>
                  <a:spLocks noChangeArrowheads="1"/>
                </p:cNvSpPr>
                <p:nvPr/>
              </p:nvSpPr>
              <p:spPr bwMode="grayWhite">
                <a:xfrm>
                  <a:off x="14350" y="5326395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8"/>
                <p:cNvSpPr>
                  <a:spLocks noChangeArrowheads="1"/>
                </p:cNvSpPr>
                <p:nvPr/>
              </p:nvSpPr>
              <p:spPr bwMode="grayWhite">
                <a:xfrm>
                  <a:off x="166750" y="5478795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547750" y="5859795"/>
                <a:ext cx="292100" cy="292100"/>
                <a:chOff x="547750" y="5859795"/>
                <a:chExt cx="292100" cy="292100"/>
              </a:xfrm>
            </p:grpSpPr>
            <p:sp>
              <p:nvSpPr>
                <p:cNvPr id="81" name="Oval 10"/>
                <p:cNvSpPr>
                  <a:spLocks noChangeArrowheads="1"/>
                </p:cNvSpPr>
                <p:nvPr/>
              </p:nvSpPr>
              <p:spPr bwMode="grayWhite">
                <a:xfrm>
                  <a:off x="547750" y="5859795"/>
                  <a:ext cx="292100" cy="292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11"/>
                <p:cNvSpPr>
                  <a:spLocks noChangeArrowheads="1"/>
                </p:cNvSpPr>
                <p:nvPr/>
              </p:nvSpPr>
              <p:spPr bwMode="grayWhite">
                <a:xfrm>
                  <a:off x="614425" y="5926470"/>
                  <a:ext cx="38100" cy="381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39763" y="6024895"/>
                <a:ext cx="444500" cy="444500"/>
                <a:chOff x="139763" y="6024895"/>
                <a:chExt cx="444500" cy="444500"/>
              </a:xfrm>
            </p:grpSpPr>
            <p:sp>
              <p:nvSpPr>
                <p:cNvPr id="79" name="Oval 13"/>
                <p:cNvSpPr>
                  <a:spLocks noChangeArrowheads="1"/>
                </p:cNvSpPr>
                <p:nvPr/>
              </p:nvSpPr>
              <p:spPr bwMode="grayWhite">
                <a:xfrm>
                  <a:off x="139763" y="6024895"/>
                  <a:ext cx="444500" cy="4445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14"/>
                <p:cNvSpPr>
                  <a:spLocks noChangeArrowheads="1"/>
                </p:cNvSpPr>
                <p:nvPr/>
              </p:nvSpPr>
              <p:spPr bwMode="grayWhite">
                <a:xfrm>
                  <a:off x="241363" y="6126495"/>
                  <a:ext cx="61913" cy="619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484500" y="6160478"/>
                <a:ext cx="368300" cy="368300"/>
                <a:chOff x="2484500" y="6160478"/>
                <a:chExt cx="368300" cy="368300"/>
              </a:xfrm>
            </p:grpSpPr>
            <p:sp>
              <p:nvSpPr>
                <p:cNvPr id="77" name="Oval 16"/>
                <p:cNvSpPr>
                  <a:spLocks noChangeArrowheads="1"/>
                </p:cNvSpPr>
                <p:nvPr/>
              </p:nvSpPr>
              <p:spPr bwMode="grayWhite">
                <a:xfrm>
                  <a:off x="2484500" y="616047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17"/>
                <p:cNvSpPr>
                  <a:spLocks noChangeArrowheads="1"/>
                </p:cNvSpPr>
                <p:nvPr/>
              </p:nvSpPr>
              <p:spPr bwMode="grayWhite">
                <a:xfrm>
                  <a:off x="2568638" y="624461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4350" y="4411995"/>
                <a:ext cx="368300" cy="368300"/>
                <a:chOff x="14350" y="4411995"/>
                <a:chExt cx="368300" cy="368300"/>
              </a:xfrm>
            </p:grpSpPr>
            <p:sp>
              <p:nvSpPr>
                <p:cNvPr id="75" name="Oval 19"/>
                <p:cNvSpPr>
                  <a:spLocks noChangeArrowheads="1"/>
                </p:cNvSpPr>
                <p:nvPr/>
              </p:nvSpPr>
              <p:spPr bwMode="grayWhite">
                <a:xfrm>
                  <a:off x="14350" y="44119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20"/>
                <p:cNvSpPr>
                  <a:spLocks noChangeArrowheads="1"/>
                </p:cNvSpPr>
                <p:nvPr/>
              </p:nvSpPr>
              <p:spPr bwMode="grayWhite">
                <a:xfrm>
                  <a:off x="98488" y="44961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10682350" y="5794708"/>
                <a:ext cx="673100" cy="673100"/>
                <a:chOff x="10682350" y="5794708"/>
                <a:chExt cx="673100" cy="673100"/>
              </a:xfrm>
            </p:grpSpPr>
            <p:sp>
              <p:nvSpPr>
                <p:cNvPr id="73" name="Oval 22"/>
                <p:cNvSpPr>
                  <a:spLocks noChangeArrowheads="1"/>
                </p:cNvSpPr>
                <p:nvPr/>
              </p:nvSpPr>
              <p:spPr bwMode="grayWhite">
                <a:xfrm>
                  <a:off x="10682350" y="5794708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23"/>
                <p:cNvSpPr>
                  <a:spLocks noChangeArrowheads="1"/>
                </p:cNvSpPr>
                <p:nvPr/>
              </p:nvSpPr>
              <p:spPr bwMode="grayWhite">
                <a:xfrm>
                  <a:off x="10834750" y="5947108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10301350" y="6099508"/>
                <a:ext cx="368300" cy="368300"/>
                <a:chOff x="10301350" y="6099508"/>
                <a:chExt cx="368300" cy="368300"/>
              </a:xfrm>
            </p:grpSpPr>
            <p:sp>
              <p:nvSpPr>
                <p:cNvPr id="71" name="Oval 25"/>
                <p:cNvSpPr>
                  <a:spLocks noChangeArrowheads="1"/>
                </p:cNvSpPr>
                <p:nvPr/>
              </p:nvSpPr>
              <p:spPr bwMode="grayWhite">
                <a:xfrm>
                  <a:off x="10301350" y="60995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26"/>
                <p:cNvSpPr>
                  <a:spLocks noChangeArrowheads="1"/>
                </p:cNvSpPr>
                <p:nvPr/>
              </p:nvSpPr>
              <p:spPr bwMode="grayWhite">
                <a:xfrm>
                  <a:off x="10385488" y="61836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11368150" y="5794708"/>
                <a:ext cx="368300" cy="368300"/>
                <a:chOff x="11368150" y="5794708"/>
                <a:chExt cx="368300" cy="368300"/>
              </a:xfrm>
            </p:grpSpPr>
            <p:sp>
              <p:nvSpPr>
                <p:cNvPr id="69" name="Oval 28"/>
                <p:cNvSpPr>
                  <a:spLocks noChangeArrowheads="1"/>
                </p:cNvSpPr>
                <p:nvPr/>
              </p:nvSpPr>
              <p:spPr bwMode="grayWhite">
                <a:xfrm>
                  <a:off x="11368150" y="57947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29"/>
                <p:cNvSpPr>
                  <a:spLocks noChangeArrowheads="1"/>
                </p:cNvSpPr>
                <p:nvPr/>
              </p:nvSpPr>
              <p:spPr bwMode="grayWhite">
                <a:xfrm>
                  <a:off x="11452288" y="58788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11095100" y="1887997"/>
                <a:ext cx="520700" cy="520700"/>
                <a:chOff x="11095100" y="1887997"/>
                <a:chExt cx="520700" cy="520700"/>
              </a:xfrm>
            </p:grpSpPr>
            <p:sp>
              <p:nvSpPr>
                <p:cNvPr id="67" name="Oval 31"/>
                <p:cNvSpPr>
                  <a:spLocks noChangeArrowheads="1"/>
                </p:cNvSpPr>
                <p:nvPr/>
              </p:nvSpPr>
              <p:spPr bwMode="grayWhite">
                <a:xfrm>
                  <a:off x="11095100" y="1887997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32"/>
                <p:cNvSpPr>
                  <a:spLocks noChangeArrowheads="1"/>
                </p:cNvSpPr>
                <p:nvPr/>
              </p:nvSpPr>
              <p:spPr bwMode="grayWhite">
                <a:xfrm>
                  <a:off x="11214163" y="2007060"/>
                  <a:ext cx="74613" cy="746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11184000" y="2600784"/>
                <a:ext cx="215900" cy="215900"/>
                <a:chOff x="11184000" y="2600784"/>
                <a:chExt cx="215900" cy="215900"/>
              </a:xfrm>
            </p:grpSpPr>
            <p:sp>
              <p:nvSpPr>
                <p:cNvPr id="65" name="Oval 34"/>
                <p:cNvSpPr>
                  <a:spLocks noChangeArrowheads="1"/>
                </p:cNvSpPr>
                <p:nvPr/>
              </p:nvSpPr>
              <p:spPr bwMode="grayWhite">
                <a:xfrm>
                  <a:off x="11184000" y="2600784"/>
                  <a:ext cx="215900" cy="2159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Oval 35"/>
                <p:cNvSpPr>
                  <a:spLocks noChangeArrowheads="1"/>
                </p:cNvSpPr>
                <p:nvPr/>
              </p:nvSpPr>
              <p:spPr bwMode="grayWhite">
                <a:xfrm>
                  <a:off x="11234800" y="2651584"/>
                  <a:ext cx="25400" cy="254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1385950" y="-7605"/>
                <a:ext cx="520700" cy="520700"/>
                <a:chOff x="1385950" y="-7605"/>
                <a:chExt cx="520700" cy="520700"/>
              </a:xfrm>
            </p:grpSpPr>
            <p:sp>
              <p:nvSpPr>
                <p:cNvPr id="63" name="Oval 37"/>
                <p:cNvSpPr>
                  <a:spLocks noChangeArrowheads="1"/>
                </p:cNvSpPr>
                <p:nvPr/>
              </p:nvSpPr>
              <p:spPr bwMode="grayWhite">
                <a:xfrm>
                  <a:off x="1385950" y="-7605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38"/>
                <p:cNvSpPr>
                  <a:spLocks noChangeArrowheads="1"/>
                </p:cNvSpPr>
                <p:nvPr/>
              </p:nvSpPr>
              <p:spPr bwMode="grayWhite">
                <a:xfrm>
                  <a:off x="1503425" y="109870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1919350" y="144795"/>
                <a:ext cx="368300" cy="368300"/>
                <a:chOff x="1919350" y="144795"/>
                <a:chExt cx="368300" cy="368300"/>
              </a:xfrm>
            </p:grpSpPr>
            <p:sp>
              <p:nvSpPr>
                <p:cNvPr id="61" name="Oval 40"/>
                <p:cNvSpPr>
                  <a:spLocks noChangeArrowheads="1"/>
                </p:cNvSpPr>
                <p:nvPr/>
              </p:nvSpPr>
              <p:spPr bwMode="grayWhite">
                <a:xfrm>
                  <a:off x="1919350" y="1447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41"/>
                <p:cNvSpPr>
                  <a:spLocks noChangeArrowheads="1"/>
                </p:cNvSpPr>
                <p:nvPr/>
              </p:nvSpPr>
              <p:spPr bwMode="grayWhite">
                <a:xfrm>
                  <a:off x="2003488" y="2289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598763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598763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13C09FF-A05A-44B7-B7F9-9715502B619B}" type="datetime1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98763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0604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iteracyshed.com/bubbles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07772" y="307003"/>
            <a:ext cx="9509760" cy="123342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27278"/>
                </a:solidFill>
                <a:latin typeface="Twinkl Cursive Unlooped" panose="02000000000000000000" pitchFamily="2" charset="0"/>
              </a:rPr>
              <a:t>Bubbles</a:t>
            </a:r>
            <a:r>
              <a:rPr lang="en-US" sz="4800" dirty="0" smtClean="0">
                <a:latin typeface="Twinkl Cursive Unlooped" panose="02000000000000000000" pitchFamily="2" charset="0"/>
              </a:rPr>
              <a:t> by Gabby </a:t>
            </a:r>
            <a:r>
              <a:rPr lang="en-US" sz="4800" dirty="0" err="1" smtClean="0">
                <a:latin typeface="Twinkl Cursive Unlooped" panose="02000000000000000000" pitchFamily="2" charset="0"/>
              </a:rPr>
              <a:t>Zapota</a:t>
            </a:r>
            <a:r>
              <a:rPr lang="en-US" sz="4800" dirty="0" smtClean="0">
                <a:latin typeface="Twinkl Cursive Unlooped" panose="02000000000000000000" pitchFamily="2" charset="0"/>
              </a:rPr>
              <a:t> </a:t>
            </a:r>
            <a:endParaRPr lang="en-US" sz="4800" dirty="0">
              <a:latin typeface="Twinkl Cursive Unlooped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836" y="1540427"/>
            <a:ext cx="8853605" cy="4653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209802" y="121921"/>
            <a:ext cx="1808027" cy="1200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910" y="722128"/>
            <a:ext cx="2952271" cy="31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7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6" y="232229"/>
            <a:ext cx="10537371" cy="1233424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Twinkl Cursive Unlooped" panose="02000000000000000000" pitchFamily="2" charset="0"/>
              </a:rPr>
              <a:t>Jumping, floating and spinning through the air!</a:t>
            </a:r>
            <a:endParaRPr lang="en-GB" sz="3600" dirty="0">
              <a:latin typeface="Twinkl Cursive Unloope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595" y="1896292"/>
            <a:ext cx="73533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1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6" y="813635"/>
            <a:ext cx="10537371" cy="1233424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Twinkl Cursive Unlooped" panose="02000000000000000000" pitchFamily="2" charset="0"/>
              </a:rPr>
              <a:t>Descending down, </a:t>
            </a:r>
            <a:br>
              <a:rPr lang="en-GB" sz="3600" dirty="0" smtClean="0">
                <a:latin typeface="Twinkl Cursive Unlooped" panose="02000000000000000000" pitchFamily="2" charset="0"/>
              </a:rPr>
            </a:br>
            <a:r>
              <a:rPr lang="en-GB" sz="3600" dirty="0">
                <a:latin typeface="Twinkl Cursive Unlooped" panose="02000000000000000000" pitchFamily="2" charset="0"/>
              </a:rPr>
              <a:t> </a:t>
            </a:r>
            <a:r>
              <a:rPr lang="en-GB" sz="3600" dirty="0" smtClean="0">
                <a:latin typeface="Twinkl Cursive Unlooped" panose="02000000000000000000" pitchFamily="2" charset="0"/>
              </a:rPr>
              <a:t>                       down, </a:t>
            </a:r>
            <a:br>
              <a:rPr lang="en-GB" sz="3600" dirty="0" smtClean="0">
                <a:latin typeface="Twinkl Cursive Unlooped" panose="02000000000000000000" pitchFamily="2" charset="0"/>
              </a:rPr>
            </a:br>
            <a:r>
              <a:rPr lang="en-GB" sz="3600" dirty="0">
                <a:latin typeface="Twinkl Cursive Unlooped" panose="02000000000000000000" pitchFamily="2" charset="0"/>
              </a:rPr>
              <a:t> </a:t>
            </a:r>
            <a:r>
              <a:rPr lang="en-GB" sz="3600" dirty="0" smtClean="0">
                <a:latin typeface="Twinkl Cursive Unlooped" panose="02000000000000000000" pitchFamily="2" charset="0"/>
              </a:rPr>
              <a:t>                            down </a:t>
            </a:r>
            <a:br>
              <a:rPr lang="en-GB" sz="3600" dirty="0" smtClean="0">
                <a:latin typeface="Twinkl Cursive Unlooped" panose="02000000000000000000" pitchFamily="2" charset="0"/>
              </a:rPr>
            </a:br>
            <a:r>
              <a:rPr lang="en-GB" sz="3600" dirty="0">
                <a:latin typeface="Twinkl Cursive Unlooped" panose="02000000000000000000" pitchFamily="2" charset="0"/>
              </a:rPr>
              <a:t> </a:t>
            </a:r>
            <a:r>
              <a:rPr lang="en-GB" sz="3600" dirty="0" smtClean="0">
                <a:latin typeface="Twinkl Cursive Unlooped" panose="02000000000000000000" pitchFamily="2" charset="0"/>
              </a:rPr>
              <a:t>                                  and SPLASH!</a:t>
            </a:r>
            <a:endParaRPr lang="en-GB" sz="3600" dirty="0">
              <a:latin typeface="Twinkl Cursive Unloope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186" y="2047059"/>
            <a:ext cx="58864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0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92" y="-74639"/>
            <a:ext cx="10537371" cy="1233424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Twinkl Cursive Unlooped" panose="02000000000000000000" pitchFamily="2" charset="0"/>
              </a:rPr>
              <a:t>Deep, down under the sea!</a:t>
            </a:r>
            <a:endParaRPr lang="en-GB" sz="3600" dirty="0">
              <a:latin typeface="Twinkl Cursive Unloope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2" y="1158785"/>
            <a:ext cx="113728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0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8045" y="1724451"/>
            <a:ext cx="11530149" cy="123342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winkl Cursive Unlooped" panose="02000000000000000000" pitchFamily="2" charset="0"/>
              </a:rPr>
              <a:t/>
            </a:r>
            <a:br>
              <a:rPr lang="en-US" sz="4000" dirty="0" smtClean="0">
                <a:latin typeface="Twinkl Cursive Unlooped" panose="02000000000000000000" pitchFamily="2" charset="0"/>
              </a:rPr>
            </a:br>
            <a:r>
              <a:rPr lang="en-US" sz="4000" dirty="0" smtClean="0">
                <a:latin typeface="Twinkl Cursive Unlooped" panose="02000000000000000000" pitchFamily="2" charset="0"/>
              </a:rPr>
              <a:t>Thursday 2</a:t>
            </a:r>
            <a:r>
              <a:rPr lang="en-US" sz="4000" baseline="30000" dirty="0" smtClean="0">
                <a:latin typeface="Twinkl Cursive Unlooped" panose="02000000000000000000" pitchFamily="2" charset="0"/>
              </a:rPr>
              <a:t>nd</a:t>
            </a:r>
            <a:r>
              <a:rPr lang="en-US" sz="4000" dirty="0" smtClean="0">
                <a:latin typeface="Twinkl Cursive Unlooped" panose="02000000000000000000" pitchFamily="2" charset="0"/>
              </a:rPr>
              <a:t> May 2024</a:t>
            </a:r>
            <a:r>
              <a:rPr lang="en-US" sz="4000" dirty="0">
                <a:latin typeface="Twinkl Cursive Unlooped" panose="02000000000000000000" pitchFamily="2" charset="0"/>
              </a:rPr>
              <a:t/>
            </a:r>
            <a:br>
              <a:rPr lang="en-US" sz="4000" dirty="0">
                <a:latin typeface="Twinkl Cursive Unlooped" panose="02000000000000000000" pitchFamily="2" charset="0"/>
              </a:rPr>
            </a:br>
            <a:r>
              <a:rPr lang="en-US" sz="4000" dirty="0" smtClean="0">
                <a:latin typeface="Twinkl Cursive Unlooped" panose="02000000000000000000" pitchFamily="2" charset="0"/>
              </a:rPr>
              <a:t>LO: Using your senses describe what you see under the sea…</a:t>
            </a:r>
            <a:r>
              <a:rPr lang="en-GB" sz="4000" dirty="0">
                <a:solidFill>
                  <a:srgbClr val="000000"/>
                </a:solidFill>
                <a:latin typeface="Twinkl Cursive Unlooped" panose="02000000000000000000" pitchFamily="2" charset="0"/>
              </a:rPr>
              <a:t/>
            </a:r>
            <a:br>
              <a:rPr lang="en-GB" sz="4000" dirty="0">
                <a:solidFill>
                  <a:srgbClr val="000000"/>
                </a:solidFill>
                <a:latin typeface="Twinkl Cursive Unlooped" panose="02000000000000000000" pitchFamily="2" charset="0"/>
              </a:rPr>
            </a:br>
            <a:endParaRPr lang="en-US" sz="4000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48918" y="2329348"/>
            <a:ext cx="7480300" cy="356618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 flipH="1">
            <a:off x="6088128" y="5821680"/>
            <a:ext cx="201882" cy="90133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6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92" y="-74639"/>
            <a:ext cx="11582399" cy="1233424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Twinkl Cursive Unlooped" panose="02000000000000000000" pitchFamily="2" charset="0"/>
              </a:rPr>
              <a:t>Describe the setting below…. </a:t>
            </a:r>
            <a:br>
              <a:rPr lang="en-GB" sz="3600" dirty="0" smtClean="0">
                <a:latin typeface="Twinkl Cursive Unlooped" panose="02000000000000000000" pitchFamily="2" charset="0"/>
              </a:rPr>
            </a:br>
            <a:r>
              <a:rPr lang="en-GB" sz="3600" dirty="0" smtClean="0">
                <a:latin typeface="Twinkl Cursive Unlooped" panose="02000000000000000000" pitchFamily="2" charset="0"/>
              </a:rPr>
              <a:t>What can Gabby see, hear, taste, smell and touch?</a:t>
            </a:r>
            <a:endParaRPr lang="en-GB" sz="3600" dirty="0">
              <a:latin typeface="Twinkl Cursive Unloope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" y="1524050"/>
            <a:ext cx="10697936" cy="51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1588" y="853594"/>
            <a:ext cx="11530149" cy="123342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winkl Cursive Unlooped" panose="02000000000000000000" pitchFamily="2" charset="0"/>
              </a:rPr>
              <a:t/>
            </a:r>
            <a:br>
              <a:rPr lang="en-US" sz="4000" dirty="0" smtClean="0">
                <a:latin typeface="Twinkl Cursive Unlooped" panose="02000000000000000000" pitchFamily="2" charset="0"/>
              </a:rPr>
            </a:br>
            <a:r>
              <a:rPr lang="en-US" sz="4000" dirty="0" smtClean="0">
                <a:latin typeface="Twinkl Cursive Unlooped" panose="02000000000000000000" pitchFamily="2" charset="0"/>
              </a:rPr>
              <a:t>Friday 3</a:t>
            </a:r>
            <a:r>
              <a:rPr lang="en-US" sz="4000" baseline="30000" dirty="0">
                <a:latin typeface="Twinkl Cursive Unlooped" panose="02000000000000000000" pitchFamily="2" charset="0"/>
              </a:rPr>
              <a:t>r</a:t>
            </a:r>
            <a:r>
              <a:rPr lang="en-US" sz="4000" baseline="30000" dirty="0" smtClean="0">
                <a:latin typeface="Twinkl Cursive Unlooped" panose="02000000000000000000" pitchFamily="2" charset="0"/>
              </a:rPr>
              <a:t>d</a:t>
            </a:r>
            <a:r>
              <a:rPr lang="en-US" sz="4000" dirty="0" smtClean="0">
                <a:latin typeface="Twinkl Cursive Unlooped" panose="02000000000000000000" pitchFamily="2" charset="0"/>
              </a:rPr>
              <a:t> May 2024</a:t>
            </a:r>
            <a:r>
              <a:rPr lang="en-US" sz="4000" dirty="0">
                <a:latin typeface="Twinkl Cursive Unlooped" panose="02000000000000000000" pitchFamily="2" charset="0"/>
              </a:rPr>
              <a:t/>
            </a:r>
            <a:br>
              <a:rPr lang="en-US" sz="4000" dirty="0">
                <a:latin typeface="Twinkl Cursive Unlooped" panose="02000000000000000000" pitchFamily="2" charset="0"/>
              </a:rPr>
            </a:br>
            <a:r>
              <a:rPr lang="en-US" sz="4000" dirty="0" smtClean="0">
                <a:latin typeface="Twinkl Cursive Unlooped" panose="02000000000000000000" pitchFamily="2" charset="0"/>
              </a:rPr>
              <a:t>LO: Using your senses describe what you see under the sea…</a:t>
            </a:r>
            <a:r>
              <a:rPr lang="en-GB" sz="4000" dirty="0">
                <a:solidFill>
                  <a:srgbClr val="000000"/>
                </a:solidFill>
                <a:latin typeface="Twinkl Cursive Unlooped" panose="02000000000000000000" pitchFamily="2" charset="0"/>
              </a:rPr>
              <a:t/>
            </a:r>
            <a:br>
              <a:rPr lang="en-GB" sz="4000" dirty="0">
                <a:solidFill>
                  <a:srgbClr val="000000"/>
                </a:solidFill>
                <a:latin typeface="Twinkl Cursive Unlooped" panose="02000000000000000000" pitchFamily="2" charset="0"/>
              </a:rPr>
            </a:br>
            <a:endParaRPr lang="en-US" sz="4000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0457" y="1719748"/>
            <a:ext cx="10711543" cy="510666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 flipH="1">
            <a:off x="735082" y="3371743"/>
            <a:ext cx="201882" cy="90133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77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412" y="1399177"/>
            <a:ext cx="9509760" cy="123342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winkl Cursive Unlooped" panose="02000000000000000000" pitchFamily="2" charset="0"/>
              </a:rPr>
              <a:t>Friday 3</a:t>
            </a:r>
            <a:r>
              <a:rPr lang="en-US" sz="3600" baseline="30000" dirty="0" smtClean="0">
                <a:latin typeface="Twinkl Cursive Unlooped" panose="02000000000000000000" pitchFamily="2" charset="0"/>
              </a:rPr>
              <a:t>rd</a:t>
            </a:r>
            <a:r>
              <a:rPr lang="en-US" sz="3600" dirty="0" smtClean="0">
                <a:latin typeface="Twinkl Cursive Unlooped" panose="02000000000000000000" pitchFamily="2" charset="0"/>
              </a:rPr>
              <a:t> May </a:t>
            </a:r>
            <a:r>
              <a:rPr lang="en-US" sz="3600" dirty="0">
                <a:latin typeface="Twinkl Cursive Unlooped" panose="02000000000000000000" pitchFamily="2" charset="0"/>
              </a:rPr>
              <a:t>2024</a:t>
            </a:r>
            <a:br>
              <a:rPr lang="en-US" sz="3600" dirty="0">
                <a:latin typeface="Twinkl Cursive Unlooped" panose="02000000000000000000" pitchFamily="2" charset="0"/>
              </a:rPr>
            </a:br>
            <a:r>
              <a:rPr lang="en-US" sz="3600" dirty="0">
                <a:latin typeface="Twinkl Cursive Unlooped" panose="02000000000000000000" pitchFamily="2" charset="0"/>
              </a:rPr>
              <a:t>LO: </a:t>
            </a:r>
            <a:r>
              <a:rPr lang="en-US" sz="3600" dirty="0" smtClean="0">
                <a:latin typeface="Twinkl Cursive Unlooped" panose="02000000000000000000" pitchFamily="2" charset="0"/>
              </a:rPr>
              <a:t>If you could wish upon a star like Gabby, what would you wish for?</a:t>
            </a:r>
            <a:br>
              <a:rPr lang="en-US" sz="3600" dirty="0" smtClean="0">
                <a:latin typeface="Twinkl Cursive Unlooped" panose="02000000000000000000" pitchFamily="2" charset="0"/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Use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some subordination 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eg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 when / if / that / because) to join clauses.</a:t>
            </a:r>
            <a:r>
              <a:rPr lang="en-GB" dirty="0">
                <a:solidFill>
                  <a:srgbClr val="000000"/>
                </a:solidFill>
                <a:latin typeface="Twinkl Cursive Unlooped" panose="02000000000000000000" pitchFamily="2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Twinkl Cursive Unlooped" panose="02000000000000000000" pitchFamily="2" charset="0"/>
              </a:rPr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3228" y="2786050"/>
            <a:ext cx="5696004" cy="270832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484" y="2516778"/>
            <a:ext cx="4572000" cy="32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714" y="-616712"/>
            <a:ext cx="9509760" cy="1233424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7030A0"/>
                </a:solidFill>
                <a:latin typeface="Twinkl Cursive Unlooped" panose="02000000000000000000" pitchFamily="2" charset="0"/>
              </a:rPr>
              <a:t>Wish upon a star…</a:t>
            </a:r>
            <a:endParaRPr lang="en-GB" sz="4000" dirty="0">
              <a:solidFill>
                <a:srgbClr val="7030A0"/>
              </a:solidFill>
              <a:latin typeface="Twinkl Cursive Unlooped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779202"/>
            <a:ext cx="7228594" cy="587846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4275" y="121920"/>
            <a:ext cx="4902926" cy="6535745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4833259" y="544070"/>
            <a:ext cx="1939608" cy="1977706"/>
          </a:xfrm>
          <a:prstGeom prst="star5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0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73532" y="69668"/>
            <a:ext cx="5251268" cy="594795"/>
          </a:xfrm>
        </p:spPr>
        <p:txBody>
          <a:bodyPr>
            <a:normAutofit/>
          </a:bodyPr>
          <a:lstStyle/>
          <a:p>
            <a:r>
              <a:rPr lang="en-US" dirty="0" smtClean="0"/>
              <a:t>Year 1 Writing Targets- Reports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257" y="992777"/>
            <a:ext cx="6004560" cy="5373189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Twinkl Cursive Unlooped" panose="02000000000000000000" pitchFamily="2" charset="0"/>
              </a:rPr>
              <a:t>Write sentences in order to create short narratives and non-fiction texts.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Use some features of different text types (although these may not be consistent).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Re-read their writing to check that it makes sense and make suggested changes.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Use adjectives to describe.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Use simple sentence structures.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Use the joining word (conjunction) ‘and’ to link ideas and sentences.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Capital letters for names, places, the days of the week and the personal pronoun ‘I’.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Beginning to use finger spaces.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Beginning to use full stops to end sentences.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Beginning to use question marks.</a:t>
            </a:r>
          </a:p>
          <a:p>
            <a:r>
              <a:rPr lang="en-GB" dirty="0">
                <a:latin typeface="Twinkl Cursive Unlooped" panose="02000000000000000000" pitchFamily="2" charset="0"/>
              </a:rPr>
              <a:t>Beginning to use exclamation marks.</a:t>
            </a:r>
          </a:p>
          <a:p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265817" y="992778"/>
            <a:ext cx="5072743" cy="5145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0604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Twinkl Cursive Unlooped" panose="02000000000000000000" pitchFamily="2" charset="0"/>
              </a:rPr>
              <a:t>Spell most words containing previously taught phonemes and GPCs accurately.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Spell most Y1 common exception words and days of the week accurately.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Use -s and -</a:t>
            </a:r>
            <a:r>
              <a:rPr lang="en-GB" dirty="0" err="1" smtClean="0">
                <a:latin typeface="Twinkl Cursive Unlooped" panose="02000000000000000000" pitchFamily="2" charset="0"/>
              </a:rPr>
              <a:t>es</a:t>
            </a:r>
            <a:r>
              <a:rPr lang="en-GB" dirty="0" smtClean="0">
                <a:latin typeface="Twinkl Cursive Unlooped" panose="02000000000000000000" pitchFamily="2" charset="0"/>
              </a:rPr>
              <a:t> to form regular plurals correctly.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Use the prefix ‘un’.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Add the suffixes –</a:t>
            </a:r>
            <a:r>
              <a:rPr lang="en-GB" dirty="0" err="1" smtClean="0">
                <a:latin typeface="Twinkl Cursive Unlooped" panose="02000000000000000000" pitchFamily="2" charset="0"/>
              </a:rPr>
              <a:t>ing</a:t>
            </a:r>
            <a:r>
              <a:rPr lang="en-GB" dirty="0" smtClean="0">
                <a:latin typeface="Twinkl Cursive Unlooped" panose="02000000000000000000" pitchFamily="2" charset="0"/>
              </a:rPr>
              <a:t>, -</a:t>
            </a:r>
            <a:r>
              <a:rPr lang="en-GB" dirty="0" err="1" smtClean="0">
                <a:latin typeface="Twinkl Cursive Unlooped" panose="02000000000000000000" pitchFamily="2" charset="0"/>
              </a:rPr>
              <a:t>ed</a:t>
            </a:r>
            <a:r>
              <a:rPr lang="en-GB" dirty="0" smtClean="0">
                <a:latin typeface="Twinkl Cursive Unlooped" panose="02000000000000000000" pitchFamily="2" charset="0"/>
              </a:rPr>
              <a:t>, -</a:t>
            </a:r>
            <a:r>
              <a:rPr lang="en-GB" dirty="0" err="1" smtClean="0">
                <a:latin typeface="Twinkl Cursive Unlooped" panose="02000000000000000000" pitchFamily="2" charset="0"/>
              </a:rPr>
              <a:t>er</a:t>
            </a:r>
            <a:r>
              <a:rPr lang="en-GB" dirty="0" smtClean="0">
                <a:latin typeface="Twinkl Cursive Unlooped" panose="02000000000000000000" pitchFamily="2" charset="0"/>
              </a:rPr>
              <a:t> and –</a:t>
            </a:r>
            <a:r>
              <a:rPr lang="en-GB" dirty="0" err="1" smtClean="0">
                <a:latin typeface="Twinkl Cursive Unlooped" panose="02000000000000000000" pitchFamily="2" charset="0"/>
              </a:rPr>
              <a:t>est</a:t>
            </a:r>
            <a:r>
              <a:rPr lang="en-GB" dirty="0" smtClean="0">
                <a:latin typeface="Twinkl Cursive Unlooped" panose="02000000000000000000" pitchFamily="2" charset="0"/>
              </a:rPr>
              <a:t> to root words (with no change to the root word).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Write lower case and capital letters in the correct direction, starting and finishing in the right place.</a:t>
            </a:r>
          </a:p>
          <a:p>
            <a:r>
              <a:rPr lang="en-GB" dirty="0" smtClean="0">
                <a:latin typeface="Twinkl Cursive Unlooped" panose="02000000000000000000" pitchFamily="2" charset="0"/>
              </a:rPr>
              <a:t>Write lower case and capital letters in the correct direction, starting and finishing in the right place with a good level of consistency.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75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86445" y="0"/>
            <a:ext cx="6331131" cy="629630"/>
          </a:xfrm>
        </p:spPr>
        <p:txBody>
          <a:bodyPr>
            <a:normAutofit/>
          </a:bodyPr>
          <a:lstStyle/>
          <a:p>
            <a:r>
              <a:rPr lang="en-US" dirty="0" smtClean="0"/>
              <a:t>Year 2 Writing Targets- Reports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2182" y="1048512"/>
            <a:ext cx="4907280" cy="4981066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Write simple, coherent narratives about personal experiences and those of others (real </a:t>
            </a:r>
            <a:r>
              <a:rPr lang="en-GB" dirty="0" smtClean="0">
                <a:solidFill>
                  <a:srgbClr val="000000"/>
                </a:solidFill>
                <a:latin typeface="Twinkl Cursive Unlooped" panose="02000000000000000000" pitchFamily="2" charset="0"/>
              </a:rPr>
              <a:t>or fictional</a:t>
            </a:r>
            <a:r>
              <a:rPr lang="en-GB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).</a:t>
            </a:r>
          </a:p>
          <a:p>
            <a:r>
              <a:rPr lang="en-GB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Write about real events, recording these simply and clearly.</a:t>
            </a:r>
          </a:p>
          <a:p>
            <a:r>
              <a:rPr lang="en-GB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Demarcate most sentences in their writing with capital letters and full stops.</a:t>
            </a:r>
          </a:p>
          <a:p>
            <a:r>
              <a:rPr lang="en-GB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Use question marks correctly when required.</a:t>
            </a:r>
          </a:p>
          <a:p>
            <a:r>
              <a:rPr lang="en-GB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Use present tense mostly correctly and consistently.</a:t>
            </a:r>
          </a:p>
          <a:p>
            <a:r>
              <a:rPr lang="en-GB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Use past tense mostly correctly and consistently.</a:t>
            </a:r>
          </a:p>
          <a:p>
            <a:r>
              <a:rPr lang="en-GB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Use co-ordination (</a:t>
            </a:r>
            <a:r>
              <a:rPr lang="en-GB" dirty="0" err="1">
                <a:solidFill>
                  <a:srgbClr val="000000"/>
                </a:solidFill>
                <a:latin typeface="Twinkl Cursive Unlooped" panose="02000000000000000000" pitchFamily="2" charset="0"/>
              </a:rPr>
              <a:t>eg</a:t>
            </a:r>
            <a:r>
              <a:rPr lang="en-GB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 or / and / but) to join clauses.</a:t>
            </a:r>
          </a:p>
          <a:p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778137" y="1280160"/>
            <a:ext cx="5873932" cy="4880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0604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0000"/>
                </a:solidFill>
                <a:latin typeface="Twinkl Cursive Unlooped" panose="02000000000000000000" pitchFamily="2" charset="0"/>
              </a:rPr>
              <a:t>Use some subordination (</a:t>
            </a:r>
            <a:r>
              <a:rPr lang="en-GB" dirty="0" err="1" smtClean="0">
                <a:solidFill>
                  <a:srgbClr val="000000"/>
                </a:solidFill>
                <a:latin typeface="Twinkl Cursive Unlooped" panose="02000000000000000000" pitchFamily="2" charset="0"/>
              </a:rPr>
              <a:t>eg</a:t>
            </a:r>
            <a:r>
              <a:rPr lang="en-GB" dirty="0" smtClean="0">
                <a:solidFill>
                  <a:srgbClr val="000000"/>
                </a:solidFill>
                <a:latin typeface="Twinkl Cursive Unlooped" panose="02000000000000000000" pitchFamily="2" charset="0"/>
              </a:rPr>
              <a:t> when / if / that / because) to join clauses.</a:t>
            </a:r>
          </a:p>
          <a:p>
            <a:r>
              <a:rPr lang="en-GB" dirty="0" smtClean="0">
                <a:solidFill>
                  <a:srgbClr val="000000"/>
                </a:solidFill>
                <a:latin typeface="Twinkl Cursive Unlooped" panose="02000000000000000000" pitchFamily="2" charset="0"/>
              </a:rPr>
              <a:t>Segment spoken words into phonemes and represent these by graphemes, spelling many of these</a:t>
            </a:r>
          </a:p>
          <a:p>
            <a:r>
              <a:rPr lang="en-GB" dirty="0" smtClean="0">
                <a:solidFill>
                  <a:srgbClr val="000000"/>
                </a:solidFill>
                <a:latin typeface="Twinkl Cursive Unlooped" panose="02000000000000000000" pitchFamily="2" charset="0"/>
              </a:rPr>
              <a:t>words correctly and making phonically-plausible attempts at others.</a:t>
            </a:r>
          </a:p>
          <a:p>
            <a:r>
              <a:rPr lang="en-GB" dirty="0" smtClean="0">
                <a:solidFill>
                  <a:srgbClr val="000000"/>
                </a:solidFill>
                <a:latin typeface="Twinkl Cursive Unlooped" panose="02000000000000000000" pitchFamily="2" charset="0"/>
              </a:rPr>
              <a:t>Spell many common exception words.</a:t>
            </a:r>
          </a:p>
          <a:p>
            <a:r>
              <a:rPr lang="en-GB" dirty="0" smtClean="0">
                <a:solidFill>
                  <a:srgbClr val="000000"/>
                </a:solidFill>
                <a:latin typeface="Twinkl Cursive Unlooped" panose="02000000000000000000" pitchFamily="2" charset="0"/>
              </a:rPr>
              <a:t>Form capital letters and digits of the correct size, orientation and relationship to one another and to lower-case letters.</a:t>
            </a:r>
          </a:p>
          <a:p>
            <a:r>
              <a:rPr lang="en-GB" dirty="0" smtClean="0">
                <a:solidFill>
                  <a:srgbClr val="000000"/>
                </a:solidFill>
                <a:latin typeface="Twinkl Cursive Unlooped" panose="02000000000000000000" pitchFamily="2" charset="0"/>
              </a:rPr>
              <a:t>Use spacing between words that reflects the size of the letters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16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winkl Cursive Unlooped" panose="02000000000000000000" pitchFamily="2" charset="0"/>
              </a:rPr>
              <a:t>Bubbles</a:t>
            </a:r>
            <a:endParaRPr lang="en-US" dirty="0">
              <a:latin typeface="Twinkl Cursive Unlooped" panose="02000000000000000000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b="1" dirty="0" smtClean="0">
                <a:latin typeface="Twinkl Cursive Unlooped" panose="02000000000000000000" pitchFamily="2" charset="0"/>
              </a:rPr>
              <a:t>A Literacy Shed Film by </a:t>
            </a:r>
            <a:r>
              <a:rPr lang="en-US" sz="3300" b="1" dirty="0" smtClean="0">
                <a:latin typeface="Twinkl Cursive Unlooped" panose="02000000000000000000" pitchFamily="2" charset="0"/>
              </a:rPr>
              <a:t>Gabby </a:t>
            </a:r>
            <a:r>
              <a:rPr lang="en-US" sz="3300" b="1" dirty="0" err="1" smtClean="0">
                <a:latin typeface="Twinkl Cursive Unlooped" panose="02000000000000000000" pitchFamily="2" charset="0"/>
              </a:rPr>
              <a:t>Zapota</a:t>
            </a:r>
            <a:endParaRPr lang="en-US" sz="3300" b="1" dirty="0" smtClean="0">
              <a:latin typeface="Twinkl Cursive Unlooped" panose="02000000000000000000" pitchFamily="2" charset="0"/>
            </a:endParaRPr>
          </a:p>
          <a:p>
            <a:endParaRPr lang="en-US" dirty="0">
              <a:latin typeface="Twinkl Cursive Unlooped" panose="02000000000000000000" pitchFamily="2" charset="0"/>
            </a:endParaRPr>
          </a:p>
          <a:p>
            <a:endParaRPr lang="en-US" dirty="0" smtClean="0">
              <a:latin typeface="Twinkl Cursive Unlooped" panose="02000000000000000000" pitchFamily="2" charset="0"/>
            </a:endParaRPr>
          </a:p>
          <a:p>
            <a:r>
              <a:rPr lang="en-US" dirty="0">
                <a:latin typeface="Twinkl Cursive Unlooped" panose="02000000000000000000" pitchFamily="2" charset="0"/>
                <a:hlinkClick r:id="rId2"/>
              </a:rPr>
              <a:t>https://</a:t>
            </a:r>
            <a:r>
              <a:rPr lang="en-US" dirty="0" smtClean="0">
                <a:latin typeface="Twinkl Cursive Unlooped" panose="02000000000000000000" pitchFamily="2" charset="0"/>
                <a:hlinkClick r:id="rId2"/>
              </a:rPr>
              <a:t>www.literacyshed.com/bubbles.html</a:t>
            </a:r>
            <a:endParaRPr lang="en-US" dirty="0" smtClean="0">
              <a:latin typeface="Twinkl Cursive Unlooped" panose="02000000000000000000" pitchFamily="2" charset="0"/>
            </a:endParaRPr>
          </a:p>
          <a:p>
            <a:endParaRPr lang="en-US" dirty="0">
              <a:latin typeface="Twinkl Cursive Unlooped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510" y="1296399"/>
            <a:ext cx="2055286" cy="21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2217" y="493486"/>
            <a:ext cx="9509760" cy="123342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winkl Cursive Unlooped" panose="02000000000000000000" pitchFamily="2" charset="0"/>
              </a:rPr>
              <a:t/>
            </a:r>
            <a:br>
              <a:rPr lang="en-US" sz="4000" dirty="0" smtClean="0">
                <a:latin typeface="Twinkl Cursive Unlooped" panose="02000000000000000000" pitchFamily="2" charset="0"/>
              </a:rPr>
            </a:br>
            <a:r>
              <a:rPr lang="en-US" sz="4000" dirty="0" smtClean="0">
                <a:latin typeface="Twinkl Cursive Unlooped" panose="02000000000000000000" pitchFamily="2" charset="0"/>
              </a:rPr>
              <a:t>Monday 29</a:t>
            </a:r>
            <a:r>
              <a:rPr lang="en-US" sz="4000" baseline="30000" dirty="0" smtClean="0">
                <a:latin typeface="Twinkl Cursive Unlooped" panose="02000000000000000000" pitchFamily="2" charset="0"/>
              </a:rPr>
              <a:t>th</a:t>
            </a:r>
            <a:r>
              <a:rPr lang="en-US" sz="4000" dirty="0" smtClean="0">
                <a:latin typeface="Twinkl Cursive Unlooped" panose="02000000000000000000" pitchFamily="2" charset="0"/>
              </a:rPr>
              <a:t> April 2024</a:t>
            </a:r>
            <a:r>
              <a:rPr lang="en-US" sz="4000" dirty="0">
                <a:latin typeface="Twinkl Cursive Unlooped" panose="02000000000000000000" pitchFamily="2" charset="0"/>
              </a:rPr>
              <a:t/>
            </a:r>
            <a:br>
              <a:rPr lang="en-US" sz="4000" dirty="0">
                <a:latin typeface="Twinkl Cursive Unlooped" panose="02000000000000000000" pitchFamily="2" charset="0"/>
              </a:rPr>
            </a:br>
            <a:r>
              <a:rPr lang="en-US" sz="4000" dirty="0" smtClean="0">
                <a:latin typeface="Twinkl Cursive Unlooped" panose="02000000000000000000" pitchFamily="2" charset="0"/>
              </a:rPr>
              <a:t>LO: To make sensible predictions about this image?</a:t>
            </a:r>
            <a:endParaRPr lang="en-US" sz="4000" dirty="0">
              <a:latin typeface="Twinkl Cursive Unlooped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759131" y="1483940"/>
            <a:ext cx="5085806" cy="418533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winkl Cursive Unlooped" panose="02000000000000000000" pitchFamily="2" charset="0"/>
              </a:rPr>
              <a:t>Who is she?</a:t>
            </a:r>
          </a:p>
          <a:p>
            <a:r>
              <a:rPr lang="en-US" sz="2400" dirty="0" smtClean="0">
                <a:latin typeface="Twinkl Cursive Unlooped" panose="02000000000000000000" pitchFamily="2" charset="0"/>
              </a:rPr>
              <a:t>What is she doing?</a:t>
            </a:r>
          </a:p>
          <a:p>
            <a:r>
              <a:rPr lang="en-US" sz="2400" dirty="0" smtClean="0">
                <a:latin typeface="Twinkl Cursive Unlooped" panose="02000000000000000000" pitchFamily="2" charset="0"/>
              </a:rPr>
              <a:t>Where is she going?</a:t>
            </a:r>
          </a:p>
          <a:p>
            <a:r>
              <a:rPr lang="en-US" sz="2400" dirty="0" smtClean="0">
                <a:latin typeface="Twinkl Cursive Unlooped" panose="02000000000000000000" pitchFamily="2" charset="0"/>
              </a:rPr>
              <a:t>How does she feel?</a:t>
            </a:r>
            <a:endParaRPr lang="en-US" sz="2400" dirty="0" smtClean="0">
              <a:latin typeface="Twinkl Cursive Unlooped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160" y="1386859"/>
            <a:ext cx="4572000" cy="293259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winkl Cursive Unlooped" panose="02000000000000000000" pitchFamily="2" charset="0"/>
              </a:rPr>
              <a:t>What will she </a:t>
            </a:r>
            <a:r>
              <a:rPr lang="en-US" sz="2400" dirty="0" smtClean="0">
                <a:latin typeface="Twinkl Cursive Unlooped" panose="02000000000000000000" pitchFamily="2" charset="0"/>
              </a:rPr>
              <a:t>discover?</a:t>
            </a:r>
          </a:p>
          <a:p>
            <a:r>
              <a:rPr lang="en-US" sz="2400" dirty="0" smtClean="0">
                <a:latin typeface="Twinkl Cursive Unlooped" panose="02000000000000000000" pitchFamily="2" charset="0"/>
              </a:rPr>
              <a:t>What is the object lying on the sand?</a:t>
            </a:r>
          </a:p>
          <a:p>
            <a:r>
              <a:rPr lang="en-US" sz="2400" dirty="0" smtClean="0">
                <a:latin typeface="Twinkl Cursive Unlooped" panose="02000000000000000000" pitchFamily="2" charset="0"/>
              </a:rPr>
              <a:t>Why is she there?</a:t>
            </a:r>
          </a:p>
          <a:p>
            <a:r>
              <a:rPr lang="en-US" sz="2400" dirty="0" smtClean="0">
                <a:latin typeface="Twinkl Cursive Unlooped" panose="02000000000000000000" pitchFamily="2" charset="0"/>
              </a:rPr>
              <a:t>How would you feel if you discovered an object on the beach? </a:t>
            </a:r>
            <a:r>
              <a:rPr lang="en-US" sz="2400" dirty="0" smtClean="0">
                <a:solidFill>
                  <a:srgbClr val="7030A0"/>
                </a:solidFill>
                <a:latin typeface="Twinkl Cursive Unlooped" panose="02000000000000000000" pitchFamily="2" charset="0"/>
              </a:rPr>
              <a:t>(0-12 seconds)</a:t>
            </a:r>
            <a:endParaRPr lang="en-US" sz="2400" dirty="0">
              <a:solidFill>
                <a:srgbClr val="7030A0"/>
              </a:solidFill>
              <a:latin typeface="Twinkl Cursive Unlooped" panose="02000000000000000000" pitchFamily="2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17" y="3735976"/>
            <a:ext cx="4783744" cy="2514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354" t="72326" r="28650"/>
          <a:stretch/>
        </p:blipFill>
        <p:spPr>
          <a:xfrm>
            <a:off x="6252754" y="4496449"/>
            <a:ext cx="3995058" cy="162691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3954721">
            <a:off x="9572090" y="3735976"/>
            <a:ext cx="1122036" cy="222939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8045" y="1724451"/>
            <a:ext cx="11530149" cy="123342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winkl Cursive Unlooped" panose="02000000000000000000" pitchFamily="2" charset="0"/>
              </a:rPr>
              <a:t/>
            </a:r>
            <a:br>
              <a:rPr lang="en-US" sz="4000" dirty="0" smtClean="0">
                <a:latin typeface="Twinkl Cursive Unlooped" panose="02000000000000000000" pitchFamily="2" charset="0"/>
              </a:rPr>
            </a:br>
            <a:r>
              <a:rPr lang="en-US" sz="4000" dirty="0" smtClean="0">
                <a:latin typeface="Twinkl Cursive Unlooped" panose="02000000000000000000" pitchFamily="2" charset="0"/>
              </a:rPr>
              <a:t>Tuesday 30</a:t>
            </a:r>
            <a:r>
              <a:rPr lang="en-US" sz="4000" baseline="30000" dirty="0" smtClean="0">
                <a:latin typeface="Twinkl Cursive Unlooped" panose="02000000000000000000" pitchFamily="2" charset="0"/>
              </a:rPr>
              <a:t>th</a:t>
            </a:r>
            <a:r>
              <a:rPr lang="en-US" sz="4000" dirty="0" smtClean="0">
                <a:latin typeface="Twinkl Cursive Unlooped" panose="02000000000000000000" pitchFamily="2" charset="0"/>
              </a:rPr>
              <a:t> April 2024</a:t>
            </a:r>
            <a:r>
              <a:rPr lang="en-US" sz="4000" dirty="0">
                <a:latin typeface="Twinkl Cursive Unlooped" panose="02000000000000000000" pitchFamily="2" charset="0"/>
              </a:rPr>
              <a:t/>
            </a:r>
            <a:br>
              <a:rPr lang="en-US" sz="4000" dirty="0">
                <a:latin typeface="Twinkl Cursive Unlooped" panose="02000000000000000000" pitchFamily="2" charset="0"/>
              </a:rPr>
            </a:br>
            <a:r>
              <a:rPr lang="en-US" sz="4000" dirty="0" smtClean="0">
                <a:latin typeface="Twinkl Cursive Unlooped" panose="02000000000000000000" pitchFamily="2" charset="0"/>
              </a:rPr>
              <a:t>LO: To </a:t>
            </a:r>
            <a:r>
              <a:rPr lang="en-GB" sz="4000" dirty="0" smtClean="0">
                <a:solidFill>
                  <a:srgbClr val="000000"/>
                </a:solidFill>
                <a:latin typeface="Twinkl Cursive Unlooped" panose="02000000000000000000" pitchFamily="2" charset="0"/>
              </a:rPr>
              <a:t>demarcate </a:t>
            </a:r>
            <a:r>
              <a:rPr lang="en-GB" sz="4000" dirty="0">
                <a:solidFill>
                  <a:srgbClr val="000000"/>
                </a:solidFill>
                <a:latin typeface="Twinkl Cursive Unlooped" panose="02000000000000000000" pitchFamily="2" charset="0"/>
              </a:rPr>
              <a:t>most sentences in their writing with capital letters and full </a:t>
            </a:r>
            <a:r>
              <a:rPr lang="en-GB" sz="4000" dirty="0" smtClean="0">
                <a:solidFill>
                  <a:srgbClr val="000000"/>
                </a:solidFill>
                <a:latin typeface="Twinkl Cursive Unlooped" panose="02000000000000000000" pitchFamily="2" charset="0"/>
              </a:rPr>
              <a:t>stops (Y2).</a:t>
            </a:r>
            <a:br>
              <a:rPr lang="en-GB" sz="4000" dirty="0" smtClean="0">
                <a:solidFill>
                  <a:srgbClr val="000000"/>
                </a:solidFill>
                <a:latin typeface="Twinkl Cursive Unlooped" panose="02000000000000000000" pitchFamily="2" charset="0"/>
              </a:rPr>
            </a:b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winkl Cursive Unlooped" panose="02000000000000000000" pitchFamily="2" charset="0"/>
              </a:rPr>
              <a:t>Beginning to use full stops to end 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Twinkl Cursive Unlooped" panose="02000000000000000000" pitchFamily="2" charset="0"/>
              </a:rPr>
              <a:t>sentences (Y1).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winkl Cursive Unlooped" panose="02000000000000000000" pitchFamily="2" charset="0"/>
              </a:rPr>
              <a:t/>
            </a:r>
            <a:br>
              <a:rPr lang="en-GB" sz="4000" dirty="0">
                <a:solidFill>
                  <a:schemeClr val="accent6">
                    <a:lumMod val="50000"/>
                  </a:schemeClr>
                </a:solidFill>
                <a:latin typeface="Twinkl Cursive Unlooped" panose="02000000000000000000" pitchFamily="2" charset="0"/>
              </a:rPr>
            </a:br>
            <a:r>
              <a:rPr lang="en-GB" sz="4000" dirty="0">
                <a:solidFill>
                  <a:srgbClr val="000000"/>
                </a:solidFill>
                <a:latin typeface="Twinkl Cursive Unlooped" panose="02000000000000000000" pitchFamily="2" charset="0"/>
              </a:rPr>
              <a:t/>
            </a:r>
            <a:br>
              <a:rPr lang="en-GB" sz="4000" dirty="0">
                <a:solidFill>
                  <a:srgbClr val="000000"/>
                </a:solidFill>
                <a:latin typeface="Twinkl Cursive Unlooped" panose="02000000000000000000" pitchFamily="2" charset="0"/>
              </a:rPr>
            </a:br>
            <a:endParaRPr lang="en-US" sz="4000" dirty="0">
              <a:latin typeface="Twinkl Cursive Unlooped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51137" y="1893244"/>
            <a:ext cx="7480664" cy="4829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winkl Cursive Unlooped" panose="02000000000000000000" pitchFamily="2" charset="0"/>
              </a:rPr>
              <a:t>What happens when she blows the very first bubble?  </a:t>
            </a:r>
            <a:r>
              <a:rPr lang="en-US" sz="2400" dirty="0" smtClean="0">
                <a:solidFill>
                  <a:srgbClr val="7030A0"/>
                </a:solidFill>
                <a:latin typeface="Twinkl Cursive Unlooped" panose="02000000000000000000" pitchFamily="2" charset="0"/>
              </a:rPr>
              <a:t>(20seconds- stop)</a:t>
            </a:r>
          </a:p>
          <a:p>
            <a:r>
              <a:rPr lang="en-US" sz="2400" dirty="0" smtClean="0">
                <a:latin typeface="Twinkl Cursive Unlooped" panose="02000000000000000000" pitchFamily="2" charset="0"/>
              </a:rPr>
              <a:t>How will her mood change?</a:t>
            </a:r>
          </a:p>
          <a:p>
            <a:pPr marL="4572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>Talk partners</a:t>
            </a:r>
          </a:p>
          <a:p>
            <a:r>
              <a:rPr lang="en-US" sz="2400" dirty="0" smtClean="0">
                <a:latin typeface="Twinkl Cursive Unlooped" panose="02000000000000000000" pitchFamily="2" charset="0"/>
              </a:rPr>
              <a:t>Discuss what could happen...</a:t>
            </a:r>
          </a:p>
          <a:p>
            <a:r>
              <a:rPr lang="en-US" sz="2400" dirty="0" smtClean="0">
                <a:latin typeface="Twinkl Cursive Unlooped" panose="02000000000000000000" pitchFamily="2" charset="0"/>
              </a:rPr>
              <a:t>Are they magical bubbles?</a:t>
            </a:r>
          </a:p>
          <a:p>
            <a:r>
              <a:rPr lang="en-US" sz="2400" dirty="0" smtClean="0">
                <a:latin typeface="Twinkl Cursive Unlooped" panose="02000000000000000000" pitchFamily="2" charset="0"/>
              </a:rPr>
              <a:t>How will her mood change?</a:t>
            </a:r>
          </a:p>
          <a:p>
            <a:r>
              <a:rPr lang="en-US" sz="2400" dirty="0" smtClean="0">
                <a:latin typeface="Twinkl Cursive Unlooped" panose="02000000000000000000" pitchFamily="2" charset="0"/>
              </a:rPr>
              <a:t>If you had found these bubbles</a:t>
            </a:r>
          </a:p>
          <a:p>
            <a:r>
              <a:rPr lang="en-US" sz="2400" dirty="0" smtClean="0">
                <a:latin typeface="Twinkl Cursive Unlooped" panose="02000000000000000000" pitchFamily="2" charset="0"/>
              </a:rPr>
              <a:t>Where would you like to go and why?</a:t>
            </a:r>
            <a:endParaRPr lang="en-US" sz="2400" dirty="0" smtClean="0">
              <a:latin typeface="Twinkl Cursive Unlooped" panose="02000000000000000000" pitchFamily="2" charset="0"/>
            </a:endParaRPr>
          </a:p>
          <a:p>
            <a:endParaRPr lang="en-US" sz="2400" dirty="0" smtClean="0">
              <a:latin typeface="Twinkl Cursive Unlooped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7067932">
            <a:off x="11063437" y="270909"/>
            <a:ext cx="309369" cy="12708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90" r="24005"/>
          <a:stretch/>
        </p:blipFill>
        <p:spPr>
          <a:xfrm>
            <a:off x="6395803" y="2406903"/>
            <a:ext cx="5381897" cy="4316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 rot="4682658">
            <a:off x="7990986" y="-729192"/>
            <a:ext cx="309369" cy="12708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96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63" y="2186643"/>
            <a:ext cx="8696325" cy="450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8045" y="1724451"/>
            <a:ext cx="11530149" cy="123342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winkl Cursive Unlooped" panose="02000000000000000000" pitchFamily="2" charset="0"/>
              </a:rPr>
              <a:t/>
            </a:r>
            <a:br>
              <a:rPr lang="en-US" sz="4000" dirty="0" smtClean="0">
                <a:latin typeface="Twinkl Cursive Unlooped" panose="02000000000000000000" pitchFamily="2" charset="0"/>
              </a:rPr>
            </a:br>
            <a:r>
              <a:rPr lang="en-US" sz="4000" dirty="0" smtClean="0">
                <a:latin typeface="Twinkl Cursive Unlooped" panose="02000000000000000000" pitchFamily="2" charset="0"/>
              </a:rPr>
              <a:t>Wednesday 1</a:t>
            </a:r>
            <a:r>
              <a:rPr lang="en-US" sz="4000" baseline="30000" dirty="0" smtClean="0">
                <a:latin typeface="Twinkl Cursive Unlooped" panose="02000000000000000000" pitchFamily="2" charset="0"/>
              </a:rPr>
              <a:t>st</a:t>
            </a:r>
            <a:r>
              <a:rPr lang="en-US" sz="4000" dirty="0" smtClean="0">
                <a:latin typeface="Twinkl Cursive Unlooped" panose="02000000000000000000" pitchFamily="2" charset="0"/>
              </a:rPr>
              <a:t> May 2024</a:t>
            </a:r>
            <a:r>
              <a:rPr lang="en-US" sz="4000" dirty="0">
                <a:latin typeface="Twinkl Cursive Unlooped" panose="02000000000000000000" pitchFamily="2" charset="0"/>
              </a:rPr>
              <a:t/>
            </a:r>
            <a:br>
              <a:rPr lang="en-US" sz="4000" dirty="0">
                <a:latin typeface="Twinkl Cursive Unlooped" panose="02000000000000000000" pitchFamily="2" charset="0"/>
              </a:rPr>
            </a:br>
            <a:r>
              <a:rPr lang="en-US" sz="4000" dirty="0" smtClean="0">
                <a:latin typeface="Twinkl Cursive Unlooped" panose="02000000000000000000" pitchFamily="2" charset="0"/>
              </a:rPr>
              <a:t>LO: To go on a magical adventure…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winkl Cursive Unlooped" panose="02000000000000000000" pitchFamily="2" charset="0"/>
              </a:rPr>
              <a:t/>
            </a:r>
            <a:br>
              <a:rPr lang="en-GB" sz="4000" dirty="0">
                <a:solidFill>
                  <a:schemeClr val="accent6">
                    <a:lumMod val="50000"/>
                  </a:schemeClr>
                </a:solidFill>
                <a:latin typeface="Twinkl Cursive Unlooped" panose="02000000000000000000" pitchFamily="2" charset="0"/>
              </a:rPr>
            </a:br>
            <a:r>
              <a:rPr lang="en-GB" sz="4000" dirty="0">
                <a:solidFill>
                  <a:srgbClr val="000000"/>
                </a:solidFill>
                <a:latin typeface="Twinkl Cursive Unlooped" panose="02000000000000000000" pitchFamily="2" charset="0"/>
              </a:rPr>
              <a:t/>
            </a:r>
            <a:br>
              <a:rPr lang="en-GB" sz="4000" dirty="0">
                <a:solidFill>
                  <a:srgbClr val="000000"/>
                </a:solidFill>
                <a:latin typeface="Twinkl Cursive Unlooped" panose="02000000000000000000" pitchFamily="2" charset="0"/>
              </a:rPr>
            </a:br>
            <a:endParaRPr lang="en-US" sz="4000" dirty="0">
              <a:latin typeface="Twinkl Cursive Unlooped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51137" y="1893244"/>
            <a:ext cx="7480664" cy="482977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400" dirty="0" smtClean="0">
              <a:latin typeface="Twinkl Cursive Unlooped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10800000" flipH="1">
            <a:off x="4920344" y="5837204"/>
            <a:ext cx="201882" cy="90133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690" r="24005"/>
          <a:stretch/>
        </p:blipFill>
        <p:spPr>
          <a:xfrm>
            <a:off x="9564334" y="54954"/>
            <a:ext cx="1939689" cy="1555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 rot="3515484">
            <a:off x="8614262" y="639759"/>
            <a:ext cx="309369" cy="207946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 rot="10800000" flipH="1">
            <a:off x="6088128" y="5821680"/>
            <a:ext cx="201882" cy="90133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03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46" y="2171117"/>
            <a:ext cx="8696325" cy="450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36053"/>
            <a:ext cx="11530149" cy="123342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winkl Cursive Unlooped" panose="02000000000000000000" pitchFamily="2" charset="0"/>
              </a:rPr>
              <a:t/>
            </a:r>
            <a:br>
              <a:rPr lang="en-US" sz="4000" dirty="0" smtClean="0">
                <a:latin typeface="Twinkl Cursive Unlooped" panose="02000000000000000000" pitchFamily="2" charset="0"/>
              </a:rPr>
            </a:br>
            <a:r>
              <a:rPr lang="en-US" sz="4000" dirty="0" smtClean="0">
                <a:latin typeface="Twinkl Cursive Unlooped" panose="02000000000000000000" pitchFamily="2" charset="0"/>
              </a:rPr>
              <a:t>Wednesday 1</a:t>
            </a:r>
            <a:r>
              <a:rPr lang="en-US" sz="4000" baseline="30000" dirty="0" smtClean="0">
                <a:latin typeface="Twinkl Cursive Unlooped" panose="02000000000000000000" pitchFamily="2" charset="0"/>
              </a:rPr>
              <a:t>st</a:t>
            </a:r>
            <a:r>
              <a:rPr lang="en-US" sz="4000" dirty="0" smtClean="0">
                <a:latin typeface="Twinkl Cursive Unlooped" panose="02000000000000000000" pitchFamily="2" charset="0"/>
              </a:rPr>
              <a:t> May 2024</a:t>
            </a:r>
            <a:r>
              <a:rPr lang="en-US" sz="4000" dirty="0">
                <a:latin typeface="Twinkl Cursive Unlooped" panose="02000000000000000000" pitchFamily="2" charset="0"/>
              </a:rPr>
              <a:t/>
            </a:r>
            <a:br>
              <a:rPr lang="en-US" sz="4000" dirty="0">
                <a:latin typeface="Twinkl Cursive Unlooped" panose="02000000000000000000" pitchFamily="2" charset="0"/>
              </a:rPr>
            </a:br>
            <a:r>
              <a:rPr lang="en-US" sz="4000" dirty="0" smtClean="0">
                <a:latin typeface="Twinkl Cursive Unlooped" panose="02000000000000000000" pitchFamily="2" charset="0"/>
              </a:rPr>
              <a:t>LO: To sequence Gabby’s magical adventure…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winkl Cursive Unlooped" panose="02000000000000000000" pitchFamily="2" charset="0"/>
              </a:rPr>
              <a:t/>
            </a:r>
            <a:br>
              <a:rPr lang="en-GB" sz="4000" dirty="0">
                <a:solidFill>
                  <a:schemeClr val="accent6">
                    <a:lumMod val="50000"/>
                  </a:schemeClr>
                </a:solidFill>
                <a:latin typeface="Twinkl Cursive Unlooped" panose="02000000000000000000" pitchFamily="2" charset="0"/>
              </a:rPr>
            </a:br>
            <a:endParaRPr lang="en-US" sz="4000" dirty="0">
              <a:latin typeface="Twinkl Cursive Unlooped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843974" y="1231394"/>
            <a:ext cx="8932497" cy="482977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>
                <a:latin typeface="Twinkl Cursive Unlooped" panose="02000000000000000000" pitchFamily="2" charset="0"/>
              </a:rPr>
              <a:t>Describe Gabby’s exciting journey, sequencing where </a:t>
            </a:r>
            <a:r>
              <a:rPr lang="en-US" sz="2400" dirty="0" smtClean="0">
                <a:latin typeface="Twinkl Cursive Unlooped" panose="02000000000000000000" pitchFamily="2" charset="0"/>
              </a:rPr>
              <a:t>the </a:t>
            </a:r>
            <a:r>
              <a:rPr lang="en-US" sz="2400" dirty="0" smtClean="0">
                <a:latin typeface="Twinkl Cursive Unlooped" panose="02000000000000000000" pitchFamily="2" charset="0"/>
              </a:rPr>
              <a:t>bubble takes her (using time adverbials)…</a:t>
            </a:r>
          </a:p>
        </p:txBody>
      </p:sp>
      <p:sp>
        <p:nvSpPr>
          <p:cNvPr id="6" name="Down Arrow 5"/>
          <p:cNvSpPr/>
          <p:nvPr/>
        </p:nvSpPr>
        <p:spPr>
          <a:xfrm rot="10800000" flipH="1">
            <a:off x="4920344" y="5837204"/>
            <a:ext cx="201882" cy="90133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690" r="24005"/>
          <a:stretch/>
        </p:blipFill>
        <p:spPr>
          <a:xfrm>
            <a:off x="10012643" y="113907"/>
            <a:ext cx="1939689" cy="1555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 rot="2746598">
            <a:off x="9278982" y="1131387"/>
            <a:ext cx="309369" cy="207946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 rot="10800000" flipH="1">
            <a:off x="6088128" y="5821680"/>
            <a:ext cx="201882" cy="90133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012643" y="2625938"/>
            <a:ext cx="2115964" cy="381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>First,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>Next, 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>After that,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>Soon,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>Meanwhile,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>Suddenly,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>Then,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>Finally</a:t>
            </a:r>
          </a:p>
          <a:p>
            <a:pPr marL="45720" indent="0">
              <a:buNone/>
            </a:pPr>
            <a:endParaRPr lang="en-US" dirty="0" smtClean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2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171268"/>
            <a:ext cx="9509760" cy="123342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winkl Cursive Unlooped" panose="02000000000000000000" pitchFamily="2" charset="0"/>
              </a:rPr>
              <a:t>Bubble Adventure…</a:t>
            </a:r>
            <a:endParaRPr lang="en-US" sz="4000" dirty="0">
              <a:latin typeface="Twinkl Cursive Unlooped" panose="02000000000000000000" pitchFamily="2" charset="0"/>
            </a:endParaRPr>
          </a:p>
        </p:txBody>
      </p:sp>
      <p:graphicFrame>
        <p:nvGraphicFramePr>
          <p:cNvPr id="9" name="Content Placeholder 3" descr="Radial Venn diagram with five groups clustered around task description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5505554"/>
              </p:ext>
            </p:extLst>
          </p:nvPr>
        </p:nvGraphicFramePr>
        <p:xfrm>
          <a:off x="5877968" y="-98688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 title="Task description"/>
          <p:cNvSpPr/>
          <p:nvPr/>
        </p:nvSpPr>
        <p:spPr>
          <a:xfrm>
            <a:off x="203323" y="2953765"/>
            <a:ext cx="4121812" cy="3535219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8" name="Group 7"/>
          <p:cNvGrpSpPr/>
          <p:nvPr/>
        </p:nvGrpSpPr>
        <p:grpSpPr>
          <a:xfrm>
            <a:off x="3496806" y="1707963"/>
            <a:ext cx="2167804" cy="1999198"/>
            <a:chOff x="818485" y="-446083"/>
            <a:chExt cx="2167804" cy="1999198"/>
          </a:xfrm>
          <a:scene3d>
            <a:camera prst="orthographicFront"/>
            <a:lightRig rig="flat" dir="t"/>
          </a:scene3d>
        </p:grpSpPr>
        <p:sp>
          <p:nvSpPr>
            <p:cNvPr id="10" name="Oval 9" title="Group 1"/>
            <p:cNvSpPr/>
            <p:nvPr/>
          </p:nvSpPr>
          <p:spPr>
            <a:xfrm>
              <a:off x="818485" y="-446083"/>
              <a:ext cx="2167804" cy="1999198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accent2">
                <a:alpha val="50000"/>
                <a:hueOff val="-291913"/>
                <a:satOff val="-2547"/>
                <a:lumOff val="-329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 txBox="1"/>
            <p:nvPr/>
          </p:nvSpPr>
          <p:spPr>
            <a:xfrm>
              <a:off x="1135953" y="-153307"/>
              <a:ext cx="1532868" cy="14136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94453" y="4566578"/>
            <a:ext cx="2000594" cy="1977944"/>
            <a:chOff x="2729994" y="2831853"/>
            <a:chExt cx="1266699" cy="1266699"/>
          </a:xfrm>
          <a:scene3d>
            <a:camera prst="orthographicFront"/>
            <a:lightRig rig="flat" dir="t"/>
          </a:scene3d>
        </p:grpSpPr>
        <p:sp>
          <p:nvSpPr>
            <p:cNvPr id="13" name="Oval 12" title="Group 4"/>
            <p:cNvSpPr/>
            <p:nvPr/>
          </p:nvSpPr>
          <p:spPr>
            <a:xfrm>
              <a:off x="2729994" y="2831853"/>
              <a:ext cx="1266699" cy="1266699"/>
            </a:xfrm>
            <a:prstGeom prst="ellipse">
              <a:avLst/>
            </a:prstGeom>
            <a:blipFill rotWithShape="0">
              <a:blip r:embed="rId10"/>
              <a:stretch>
                <a:fillRect/>
              </a:stretch>
            </a:blip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accent2">
                <a:alpha val="50000"/>
                <a:hueOff val="-973042"/>
                <a:satOff val="-8489"/>
                <a:lumOff val="-1098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2808586" y="3017357"/>
              <a:ext cx="895691" cy="8956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 dirty="0" smtClean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26672" y="4216677"/>
            <a:ext cx="2005965" cy="2049365"/>
            <a:chOff x="0" y="3075278"/>
            <a:chExt cx="1143855" cy="1143855"/>
          </a:xfrm>
          <a:scene3d>
            <a:camera prst="orthographicFront"/>
            <a:lightRig rig="flat" dir="t"/>
          </a:scene3d>
        </p:grpSpPr>
        <p:sp>
          <p:nvSpPr>
            <p:cNvPr id="16" name="Oval 15" title="Group 5"/>
            <p:cNvSpPr/>
            <p:nvPr/>
          </p:nvSpPr>
          <p:spPr>
            <a:xfrm>
              <a:off x="0" y="3075278"/>
              <a:ext cx="1143855" cy="1143855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50000"/>
                <a:hueOff val="-1459563"/>
                <a:satOff val="-12734"/>
                <a:lumOff val="-16471"/>
                <a:alphaOff val="0"/>
              </a:schemeClr>
            </a:fillRef>
            <a:effectRef idx="0">
              <a:schemeClr val="accent2">
                <a:alpha val="50000"/>
                <a:hueOff val="-1459563"/>
                <a:satOff val="-12734"/>
                <a:lumOff val="-1647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 txBox="1"/>
            <p:nvPr/>
          </p:nvSpPr>
          <p:spPr>
            <a:xfrm>
              <a:off x="167514" y="3242792"/>
              <a:ext cx="808827" cy="8088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?</a:t>
              </a:r>
              <a:endParaRPr lang="en-US" sz="27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84794" y="2192078"/>
            <a:ext cx="3276534" cy="3051581"/>
            <a:chOff x="1521986" y="0"/>
            <a:chExt cx="3276534" cy="3051581"/>
          </a:xfrm>
          <a:scene3d>
            <a:camera prst="orthographicFront"/>
            <a:lightRig rig="flat" dir="t"/>
          </a:scene3d>
        </p:grpSpPr>
        <p:sp>
          <p:nvSpPr>
            <p:cNvPr id="19" name="Oval 18" title="Group 3"/>
            <p:cNvSpPr/>
            <p:nvPr/>
          </p:nvSpPr>
          <p:spPr>
            <a:xfrm>
              <a:off x="1521986" y="0"/>
              <a:ext cx="3276534" cy="3051581"/>
            </a:xfrm>
            <a:prstGeom prst="ellipse">
              <a:avLst/>
            </a:prstGeom>
            <a:blipFill rotWithShape="0">
              <a:blip r:embed="rId11"/>
              <a:stretch>
                <a:fillRect/>
              </a:stretch>
            </a:blip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0">
              <a:schemeClr val="accent2">
                <a:alpha val="50000"/>
                <a:hueOff val="-1459563"/>
                <a:satOff val="-12734"/>
                <a:lumOff val="-1647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/>
            <p:cNvSpPr txBox="1"/>
            <p:nvPr/>
          </p:nvSpPr>
          <p:spPr>
            <a:xfrm>
              <a:off x="2001823" y="446894"/>
              <a:ext cx="2316860" cy="21577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7470" tIns="77470" rIns="77470" bIns="77470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100" kern="1200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4719" y="4328908"/>
            <a:ext cx="1851929" cy="183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4625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460" y="0"/>
            <a:ext cx="9509760" cy="1233424"/>
          </a:xfrm>
        </p:spPr>
        <p:txBody>
          <a:bodyPr/>
          <a:lstStyle/>
          <a:p>
            <a:r>
              <a:rPr lang="en-US" sz="3600" dirty="0" smtClean="0">
                <a:latin typeface="Twinkl Cursive Unlooped" panose="02000000000000000000" pitchFamily="2" charset="0"/>
              </a:rPr>
              <a:t>Floating up into the sky above!  Look way down below…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1536062"/>
            <a:ext cx="98774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4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516765"/>
              </p:ext>
            </p:extLst>
          </p:nvPr>
        </p:nvGraphicFramePr>
        <p:xfrm>
          <a:off x="6278563" y="1901825"/>
          <a:ext cx="4572000" cy="21074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867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67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867">
                <a:tc>
                  <a:txBody>
                    <a:bodyPr/>
                    <a:lstStyle/>
                    <a:p>
                      <a:r>
                        <a:rPr lang="en-US" dirty="0"/>
                        <a:t>Class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867">
                <a:tc>
                  <a:txBody>
                    <a:bodyPr/>
                    <a:lstStyle/>
                    <a:p>
                      <a:r>
                        <a:rPr lang="en-US" dirty="0"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070" y="1439527"/>
            <a:ext cx="9182100" cy="490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9302" y="-48895"/>
            <a:ext cx="9509760" cy="1233424"/>
          </a:xfrm>
        </p:spPr>
        <p:txBody>
          <a:bodyPr/>
          <a:lstStyle/>
          <a:p>
            <a:r>
              <a:rPr lang="en-GB" dirty="0" err="1" smtClean="0">
                <a:latin typeface="Twinkl Cursive Unlooped" panose="02000000000000000000" pitchFamily="2" charset="0"/>
              </a:rPr>
              <a:t>Bouce</a:t>
            </a:r>
            <a:r>
              <a:rPr lang="en-GB" dirty="0" smtClean="0">
                <a:latin typeface="Twinkl Cursive Unlooped" panose="02000000000000000000" pitchFamily="2" charset="0"/>
              </a:rPr>
              <a:t>! Bounce! </a:t>
            </a:r>
            <a:r>
              <a:rPr lang="en-GB" dirty="0" err="1" smtClean="0">
                <a:latin typeface="Twinkl Cursive Unlooped" panose="02000000000000000000" pitchFamily="2" charset="0"/>
              </a:rPr>
              <a:t>Bouce</a:t>
            </a:r>
            <a:r>
              <a:rPr lang="en-GB" dirty="0" smtClean="0">
                <a:latin typeface="Twinkl Cursive Unlooped" panose="02000000000000000000" pitchFamily="2" charset="0"/>
              </a:rPr>
              <a:t>!</a:t>
            </a:r>
            <a:endParaRPr lang="en-GB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alpha val="80000"/>
              </a:schemeClr>
            </a:gs>
            <a:gs pos="0">
              <a:schemeClr val="phClr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20000"/>
                <a:lumOff val="80000"/>
                <a:alpha val="59000"/>
              </a:schemeClr>
            </a:gs>
            <a:gs pos="40000">
              <a:schemeClr val="phClr">
                <a:lumMod val="20000"/>
                <a:lumOff val="80000"/>
                <a:alpha val="66000"/>
              </a:schemeClr>
            </a:gs>
            <a:gs pos="100000">
              <a:schemeClr val="phClr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bbles design slides.potx" id="{791C1007-8C16-4095-A382-97B1C9AA36B9}" vid="{20473F13-1D64-4A4A-9CE1-7C3468AE82BE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8" ma:contentTypeDescription="Create a new document." ma:contentTypeScope="" ma:versionID="f690232ced66c7425daea09fbafd805f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bbde35522deb102a951f815fe751225a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E620F7-E206-4FC6-A7D6-95F73A7967A6}"/>
</file>

<file path=customXml/itemProps2.xml><?xml version="1.0" encoding="utf-8"?>
<ds:datastoreItem xmlns:ds="http://schemas.openxmlformats.org/officeDocument/2006/customXml" ds:itemID="{0E5C9BA1-8D6E-4E1E-864B-412BFFD58EF1}"/>
</file>

<file path=customXml/itemProps3.xml><?xml version="1.0" encoding="utf-8"?>
<ds:datastoreItem xmlns:ds="http://schemas.openxmlformats.org/officeDocument/2006/customXml" ds:itemID="{B10A3C9B-0988-4641-9285-6532036D55E8}"/>
</file>

<file path=docProps/app.xml><?xml version="1.0" encoding="utf-8"?>
<Properties xmlns="http://schemas.openxmlformats.org/officeDocument/2006/extended-properties" xmlns:vt="http://schemas.openxmlformats.org/officeDocument/2006/docPropsVTypes">
  <Template>Bubbles design slides</Template>
  <TotalTime>341</TotalTime>
  <Words>826</Words>
  <Application>Microsoft Office PowerPoint</Application>
  <PresentationFormat>Widescreen</PresentationFormat>
  <Paragraphs>100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Century Gothic</vt:lpstr>
      <vt:lpstr>Courier New</vt:lpstr>
      <vt:lpstr>Twinkl Cursive Unlooped</vt:lpstr>
      <vt:lpstr>Bubbles design template</vt:lpstr>
      <vt:lpstr>Bubbles by Gabby Zapota </vt:lpstr>
      <vt:lpstr>Bubbles</vt:lpstr>
      <vt:lpstr> Monday 29th April 2024 LO: To make sensible predictions about this image?</vt:lpstr>
      <vt:lpstr> Tuesday 30th April 2024 LO: To demarcate most sentences in their writing with capital letters and full stops (Y2). Beginning to use full stops to end sentences (Y1).  </vt:lpstr>
      <vt:lpstr> Wednesday 1st May 2024 LO: To go on a magical adventure…  </vt:lpstr>
      <vt:lpstr> Wednesday 1st May 2024 LO: To sequence Gabby’s magical adventure… </vt:lpstr>
      <vt:lpstr>Bubble Adventure…</vt:lpstr>
      <vt:lpstr>Floating up into the sky above!  Look way down below…</vt:lpstr>
      <vt:lpstr>Bouce! Bounce! Bouce!</vt:lpstr>
      <vt:lpstr>Jumping, floating and spinning through the air!</vt:lpstr>
      <vt:lpstr>Descending down,                          down,                               down                                     and SPLASH!</vt:lpstr>
      <vt:lpstr>Deep, down under the sea!</vt:lpstr>
      <vt:lpstr> Thursday 2nd May 2024 LO: Using your senses describe what you see under the sea… </vt:lpstr>
      <vt:lpstr>Describe the setting below….  What can Gabby see, hear, taste, smell and touch?</vt:lpstr>
      <vt:lpstr> Friday 3rd May 2024 LO: Using your senses describe what you see under the sea… </vt:lpstr>
      <vt:lpstr>Friday 3rd May 2024 LO: If you could wish upon a star like Gabby, what would you wish for? Use some subordination (eg when / if / that / because) to join clauses. </vt:lpstr>
      <vt:lpstr>Wish upon a star…</vt:lpstr>
      <vt:lpstr>Year 1 Writing Targets- Reports</vt:lpstr>
      <vt:lpstr>Year 2 Writing Targets- Reports</vt:lpstr>
    </vt:vector>
  </TitlesOfParts>
  <Company>Solihull 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Bubbles by Gabby Zapota</dc:title>
  <dc:creator>Paula REDFERN</dc:creator>
  <cp:lastModifiedBy>Paula REDFERN</cp:lastModifiedBy>
  <cp:revision>13</cp:revision>
  <dcterms:created xsi:type="dcterms:W3CDTF">2024-04-27T12:05:19Z</dcterms:created>
  <dcterms:modified xsi:type="dcterms:W3CDTF">2024-04-27T17:46:35Z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