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9.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3.xml" ContentType="application/vnd.openxmlformats-officedocument.presentationml.slide+xml"/>
  <Override PartName="/ppt/slides/slide6.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Masters/slideMaster1.xml" ContentType="application/vnd.openxmlformats-officedocument.presentationml.slideMaster+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6.xml" ContentType="application/vnd.openxmlformats-officedocument.presentationml.slideLayout+xml"/>
  <Override PartName="/ppt/slideLayouts/slideLayout8.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7.xml" ContentType="application/vnd.openxmlformats-officedocument.presentationml.slideLayout+xml"/>
  <Override PartName="/ppt/theme/theme1.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1" r:id="rId2"/>
    <p:sldId id="262" r:id="rId3"/>
    <p:sldId id="263" r:id="rId4"/>
    <p:sldId id="264" r:id="rId5"/>
    <p:sldId id="266" r:id="rId6"/>
    <p:sldId id="269" r:id="rId7"/>
    <p:sldId id="268" r:id="rId8"/>
    <p:sldId id="267" r:id="rId9"/>
    <p:sldId id="270"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varScale="1">
        <p:scale>
          <a:sx n="96" d="100"/>
          <a:sy n="96" d="100"/>
        </p:scale>
        <p:origin x="86" y="13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17"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customXml" Target="../customXml/item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5537F9A4-E58A-450B-BCD0-45BFB923F98B}" type="datetimeFigureOut">
              <a:rPr lang="en-GB" smtClean="0"/>
              <a:t>15/09/2024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AED1164-D151-4E32-8288-60D01BF67042}" type="slidenum">
              <a:rPr lang="en-GB" smtClean="0"/>
              <a:t>‹#›</a:t>
            </a:fld>
            <a:endParaRPr lang="en-GB"/>
          </a:p>
        </p:txBody>
      </p:sp>
    </p:spTree>
    <p:extLst>
      <p:ext uri="{BB962C8B-B14F-4D97-AF65-F5344CB8AC3E}">
        <p14:creationId xmlns:p14="http://schemas.microsoft.com/office/powerpoint/2010/main" val="4734352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537F9A4-E58A-450B-BCD0-45BFB923F98B}" type="datetimeFigureOut">
              <a:rPr lang="en-GB" smtClean="0"/>
              <a:t>15/09/2024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AED1164-D151-4E32-8288-60D01BF67042}" type="slidenum">
              <a:rPr lang="en-GB" smtClean="0"/>
              <a:t>‹#›</a:t>
            </a:fld>
            <a:endParaRPr lang="en-GB"/>
          </a:p>
        </p:txBody>
      </p:sp>
    </p:spTree>
    <p:extLst>
      <p:ext uri="{BB962C8B-B14F-4D97-AF65-F5344CB8AC3E}">
        <p14:creationId xmlns:p14="http://schemas.microsoft.com/office/powerpoint/2010/main" val="15501176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537F9A4-E58A-450B-BCD0-45BFB923F98B}" type="datetimeFigureOut">
              <a:rPr lang="en-GB" smtClean="0"/>
              <a:t>15/09/2024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AED1164-D151-4E32-8288-60D01BF67042}" type="slidenum">
              <a:rPr lang="en-GB" smtClean="0"/>
              <a:t>‹#›</a:t>
            </a:fld>
            <a:endParaRPr lang="en-GB"/>
          </a:p>
        </p:txBody>
      </p:sp>
    </p:spTree>
    <p:extLst>
      <p:ext uri="{BB962C8B-B14F-4D97-AF65-F5344CB8AC3E}">
        <p14:creationId xmlns:p14="http://schemas.microsoft.com/office/powerpoint/2010/main" val="9255744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537F9A4-E58A-450B-BCD0-45BFB923F98B}" type="datetimeFigureOut">
              <a:rPr lang="en-GB" smtClean="0"/>
              <a:t>15/09/2024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AED1164-D151-4E32-8288-60D01BF67042}" type="slidenum">
              <a:rPr lang="en-GB" smtClean="0"/>
              <a:t>‹#›</a:t>
            </a:fld>
            <a:endParaRPr lang="en-GB"/>
          </a:p>
        </p:txBody>
      </p:sp>
    </p:spTree>
    <p:extLst>
      <p:ext uri="{BB962C8B-B14F-4D97-AF65-F5344CB8AC3E}">
        <p14:creationId xmlns:p14="http://schemas.microsoft.com/office/powerpoint/2010/main" val="18557048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537F9A4-E58A-450B-BCD0-45BFB923F98B}" type="datetimeFigureOut">
              <a:rPr lang="en-GB" smtClean="0"/>
              <a:t>15/09/2024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AED1164-D151-4E32-8288-60D01BF67042}" type="slidenum">
              <a:rPr lang="en-GB" smtClean="0"/>
              <a:t>‹#›</a:t>
            </a:fld>
            <a:endParaRPr lang="en-GB"/>
          </a:p>
        </p:txBody>
      </p:sp>
    </p:spTree>
    <p:extLst>
      <p:ext uri="{BB962C8B-B14F-4D97-AF65-F5344CB8AC3E}">
        <p14:creationId xmlns:p14="http://schemas.microsoft.com/office/powerpoint/2010/main" val="31269445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5537F9A4-E58A-450B-BCD0-45BFB923F98B}" type="datetimeFigureOut">
              <a:rPr lang="en-GB" smtClean="0"/>
              <a:t>15/09/2024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AED1164-D151-4E32-8288-60D01BF67042}" type="slidenum">
              <a:rPr lang="en-GB" smtClean="0"/>
              <a:t>‹#›</a:t>
            </a:fld>
            <a:endParaRPr lang="en-GB"/>
          </a:p>
        </p:txBody>
      </p:sp>
    </p:spTree>
    <p:extLst>
      <p:ext uri="{BB962C8B-B14F-4D97-AF65-F5344CB8AC3E}">
        <p14:creationId xmlns:p14="http://schemas.microsoft.com/office/powerpoint/2010/main" val="35918414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5537F9A4-E58A-450B-BCD0-45BFB923F98B}" type="datetimeFigureOut">
              <a:rPr lang="en-GB" smtClean="0"/>
              <a:t>15/09/2024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AED1164-D151-4E32-8288-60D01BF67042}" type="slidenum">
              <a:rPr lang="en-GB" smtClean="0"/>
              <a:t>‹#›</a:t>
            </a:fld>
            <a:endParaRPr lang="en-GB"/>
          </a:p>
        </p:txBody>
      </p:sp>
    </p:spTree>
    <p:extLst>
      <p:ext uri="{BB962C8B-B14F-4D97-AF65-F5344CB8AC3E}">
        <p14:creationId xmlns:p14="http://schemas.microsoft.com/office/powerpoint/2010/main" val="11548312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5537F9A4-E58A-450B-BCD0-45BFB923F98B}" type="datetimeFigureOut">
              <a:rPr lang="en-GB" smtClean="0"/>
              <a:t>15/09/2024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AED1164-D151-4E32-8288-60D01BF67042}" type="slidenum">
              <a:rPr lang="en-GB" smtClean="0"/>
              <a:t>‹#›</a:t>
            </a:fld>
            <a:endParaRPr lang="en-GB"/>
          </a:p>
        </p:txBody>
      </p:sp>
    </p:spTree>
    <p:extLst>
      <p:ext uri="{BB962C8B-B14F-4D97-AF65-F5344CB8AC3E}">
        <p14:creationId xmlns:p14="http://schemas.microsoft.com/office/powerpoint/2010/main" val="18595728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37F9A4-E58A-450B-BCD0-45BFB923F98B}" type="datetimeFigureOut">
              <a:rPr lang="en-GB" smtClean="0"/>
              <a:t>15/09/2024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AED1164-D151-4E32-8288-60D01BF67042}" type="slidenum">
              <a:rPr lang="en-GB" smtClean="0"/>
              <a:t>‹#›</a:t>
            </a:fld>
            <a:endParaRPr lang="en-GB"/>
          </a:p>
        </p:txBody>
      </p:sp>
    </p:spTree>
    <p:extLst>
      <p:ext uri="{BB962C8B-B14F-4D97-AF65-F5344CB8AC3E}">
        <p14:creationId xmlns:p14="http://schemas.microsoft.com/office/powerpoint/2010/main" val="37499163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537F9A4-E58A-450B-BCD0-45BFB923F98B}" type="datetimeFigureOut">
              <a:rPr lang="en-GB" smtClean="0"/>
              <a:t>15/09/2024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AED1164-D151-4E32-8288-60D01BF67042}" type="slidenum">
              <a:rPr lang="en-GB" smtClean="0"/>
              <a:t>‹#›</a:t>
            </a:fld>
            <a:endParaRPr lang="en-GB"/>
          </a:p>
        </p:txBody>
      </p:sp>
    </p:spTree>
    <p:extLst>
      <p:ext uri="{BB962C8B-B14F-4D97-AF65-F5344CB8AC3E}">
        <p14:creationId xmlns:p14="http://schemas.microsoft.com/office/powerpoint/2010/main" val="11107533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537F9A4-E58A-450B-BCD0-45BFB923F98B}" type="datetimeFigureOut">
              <a:rPr lang="en-GB" smtClean="0"/>
              <a:t>15/09/2024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AED1164-D151-4E32-8288-60D01BF67042}" type="slidenum">
              <a:rPr lang="en-GB" smtClean="0"/>
              <a:t>‹#›</a:t>
            </a:fld>
            <a:endParaRPr lang="en-GB"/>
          </a:p>
        </p:txBody>
      </p:sp>
    </p:spTree>
    <p:extLst>
      <p:ext uri="{BB962C8B-B14F-4D97-AF65-F5344CB8AC3E}">
        <p14:creationId xmlns:p14="http://schemas.microsoft.com/office/powerpoint/2010/main" val="40579525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4">
                <a:lumMod val="0"/>
                <a:lumOff val="100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37F9A4-E58A-450B-BCD0-45BFB923F98B}" type="datetimeFigureOut">
              <a:rPr lang="en-GB" smtClean="0"/>
              <a:t>15/09/2024</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ED1164-D151-4E32-8288-60D01BF67042}" type="slidenum">
              <a:rPr lang="en-GB" smtClean="0"/>
              <a:t>‹#›</a:t>
            </a:fld>
            <a:endParaRPr lang="en-GB"/>
          </a:p>
        </p:txBody>
      </p:sp>
    </p:spTree>
    <p:extLst>
      <p:ext uri="{BB962C8B-B14F-4D97-AF65-F5344CB8AC3E}">
        <p14:creationId xmlns:p14="http://schemas.microsoft.com/office/powerpoint/2010/main" val="9740952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 Id="rId14" Type="http://schemas.openxmlformats.org/officeDocument/2006/relationships/image" Target="../media/image1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6772" y="430599"/>
            <a:ext cx="9144000" cy="2387600"/>
          </a:xfrm>
        </p:spPr>
        <p:txBody>
          <a:bodyPr/>
          <a:lstStyle/>
          <a:p>
            <a:endParaRPr lang="en-GB" dirty="0"/>
          </a:p>
        </p:txBody>
      </p:sp>
      <p:sp>
        <p:nvSpPr>
          <p:cNvPr id="3" name="Subtitle 2"/>
          <p:cNvSpPr>
            <a:spLocks noGrp="1"/>
          </p:cNvSpPr>
          <p:nvPr>
            <p:ph type="subTitle" idx="1"/>
          </p:nvPr>
        </p:nvSpPr>
        <p:spPr>
          <a:xfrm>
            <a:off x="580445" y="3045446"/>
            <a:ext cx="10996654" cy="1655762"/>
          </a:xfrm>
        </p:spPr>
        <p:txBody>
          <a:bodyPr>
            <a:normAutofit/>
          </a:bodyPr>
          <a:lstStyle/>
          <a:p>
            <a:r>
              <a:rPr lang="en-GB" sz="3200" dirty="0" smtClean="0">
                <a:latin typeface="Twinkl Cursive Unlooped" panose="02000000000000000000" pitchFamily="2" charset="0"/>
              </a:rPr>
              <a:t>LO: To understand what being created in the image and likeness of God means.</a:t>
            </a:r>
            <a:endParaRPr lang="en-GB" sz="3200" dirty="0">
              <a:latin typeface="Twinkl Cursive Unlooped" panose="02000000000000000000" pitchFamily="2" charset="0"/>
            </a:endParaRPr>
          </a:p>
        </p:txBody>
      </p:sp>
    </p:spTree>
    <p:extLst>
      <p:ext uri="{BB962C8B-B14F-4D97-AF65-F5344CB8AC3E}">
        <p14:creationId xmlns:p14="http://schemas.microsoft.com/office/powerpoint/2010/main" val="34732170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3467" y="645284"/>
            <a:ext cx="11259047" cy="634875"/>
          </a:xfrm>
        </p:spPr>
        <p:txBody>
          <a:bodyPr>
            <a:normAutofit/>
          </a:bodyPr>
          <a:lstStyle/>
          <a:p>
            <a:r>
              <a:rPr lang="en-GB" sz="3200" dirty="0" smtClean="0">
                <a:latin typeface="Twinkl Cursive Unlooped" panose="02000000000000000000" pitchFamily="2" charset="0"/>
              </a:rPr>
              <a:t>What does “image and likeness” mean?</a:t>
            </a:r>
            <a:endParaRPr lang="en-GB" sz="3200" dirty="0">
              <a:latin typeface="Twinkl Cursive Unlooped" panose="02000000000000000000" pitchFamily="2" charset="0"/>
            </a:endParaRPr>
          </a:p>
        </p:txBody>
      </p:sp>
      <p:sp>
        <p:nvSpPr>
          <p:cNvPr id="3" name="Subtitle 2"/>
          <p:cNvSpPr>
            <a:spLocks noGrp="1"/>
          </p:cNvSpPr>
          <p:nvPr>
            <p:ph type="subTitle" idx="1"/>
          </p:nvPr>
        </p:nvSpPr>
        <p:spPr>
          <a:xfrm>
            <a:off x="628152" y="1948165"/>
            <a:ext cx="10988702" cy="1655762"/>
          </a:xfrm>
        </p:spPr>
        <p:txBody>
          <a:bodyPr>
            <a:normAutofit/>
          </a:bodyPr>
          <a:lstStyle/>
          <a:p>
            <a:r>
              <a:rPr lang="en-GB" sz="3200" dirty="0" smtClean="0">
                <a:solidFill>
                  <a:schemeClr val="accent1">
                    <a:lumMod val="75000"/>
                  </a:schemeClr>
                </a:solidFill>
                <a:latin typeface="Twinkl Cursive Unlooped" panose="02000000000000000000" pitchFamily="2" charset="0"/>
              </a:rPr>
              <a:t>Why do you think God created human beings?</a:t>
            </a:r>
            <a:endParaRPr lang="en-GB" sz="3200" dirty="0">
              <a:solidFill>
                <a:schemeClr val="accent1">
                  <a:lumMod val="75000"/>
                </a:schemeClr>
              </a:solidFill>
              <a:latin typeface="Twinkl Cursive Unlooped" panose="02000000000000000000" pitchFamily="2" charset="0"/>
            </a:endParaRPr>
          </a:p>
        </p:txBody>
      </p:sp>
      <p:sp>
        <p:nvSpPr>
          <p:cNvPr id="5" name="Rectangle 4"/>
          <p:cNvSpPr/>
          <p:nvPr/>
        </p:nvSpPr>
        <p:spPr>
          <a:xfrm>
            <a:off x="826936" y="5268590"/>
            <a:ext cx="10845578" cy="1077218"/>
          </a:xfrm>
          <a:prstGeom prst="rect">
            <a:avLst/>
          </a:prstGeom>
        </p:spPr>
        <p:txBody>
          <a:bodyPr wrap="square">
            <a:spAutoFit/>
          </a:bodyPr>
          <a:lstStyle/>
          <a:p>
            <a:pPr algn="ctr"/>
            <a:r>
              <a:rPr lang="en-GB" sz="3200" dirty="0" smtClean="0">
                <a:solidFill>
                  <a:schemeClr val="accent1">
                    <a:lumMod val="50000"/>
                  </a:schemeClr>
                </a:solidFill>
                <a:latin typeface="Twinkl Cursive Unlooped" panose="02000000000000000000" pitchFamily="2" charset="0"/>
              </a:rPr>
              <a:t>What does the creation story tell you about the way God thinks about human beings?</a:t>
            </a:r>
            <a:endParaRPr lang="en-GB" sz="3200" dirty="0">
              <a:solidFill>
                <a:schemeClr val="accent1">
                  <a:lumMod val="50000"/>
                </a:schemeClr>
              </a:solidFill>
              <a:latin typeface="Twinkl Cursive Unlooped" panose="02000000000000000000" pitchFamily="2" charset="0"/>
            </a:endParaRPr>
          </a:p>
        </p:txBody>
      </p:sp>
      <p:pic>
        <p:nvPicPr>
          <p:cNvPr id="6" name="Picture 5"/>
          <p:cNvPicPr>
            <a:picLocks noChangeAspect="1"/>
          </p:cNvPicPr>
          <p:nvPr/>
        </p:nvPicPr>
        <p:blipFill>
          <a:blip r:embed="rId2"/>
          <a:stretch>
            <a:fillRect/>
          </a:stretch>
        </p:blipFill>
        <p:spPr>
          <a:xfrm>
            <a:off x="3705286" y="2870420"/>
            <a:ext cx="4078586" cy="2124537"/>
          </a:xfrm>
          <a:prstGeom prst="rect">
            <a:avLst/>
          </a:prstGeom>
        </p:spPr>
      </p:pic>
    </p:spTree>
    <p:extLst>
      <p:ext uri="{BB962C8B-B14F-4D97-AF65-F5344CB8AC3E}">
        <p14:creationId xmlns:p14="http://schemas.microsoft.com/office/powerpoint/2010/main" val="1793404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1485665"/>
          </a:xfrm>
        </p:spPr>
        <p:txBody>
          <a:bodyPr/>
          <a:lstStyle/>
          <a:p>
            <a:endParaRPr lang="en-GB" dirty="0"/>
          </a:p>
        </p:txBody>
      </p:sp>
      <p:sp>
        <p:nvSpPr>
          <p:cNvPr id="3" name="Subtitle 2"/>
          <p:cNvSpPr>
            <a:spLocks noGrp="1"/>
          </p:cNvSpPr>
          <p:nvPr>
            <p:ph type="subTitle" idx="1"/>
          </p:nvPr>
        </p:nvSpPr>
        <p:spPr>
          <a:xfrm>
            <a:off x="584420" y="763056"/>
            <a:ext cx="11100021" cy="1655762"/>
          </a:xfrm>
        </p:spPr>
        <p:txBody>
          <a:bodyPr/>
          <a:lstStyle/>
          <a:p>
            <a:r>
              <a:rPr lang="en-GB" sz="3200" dirty="0" smtClean="0">
                <a:latin typeface="Twinkl Cursive Unlooped" panose="02000000000000000000" pitchFamily="2" charset="0"/>
              </a:rPr>
              <a:t>If human beings are created in the image and likeness of God, what effect should that have on the way human beings treat one another? </a:t>
            </a:r>
          </a:p>
          <a:p>
            <a:endParaRPr lang="en-GB" dirty="0"/>
          </a:p>
        </p:txBody>
      </p:sp>
      <p:sp>
        <p:nvSpPr>
          <p:cNvPr id="5" name="Rectangle 4"/>
          <p:cNvSpPr/>
          <p:nvPr/>
        </p:nvSpPr>
        <p:spPr>
          <a:xfrm>
            <a:off x="584420" y="2617478"/>
            <a:ext cx="11100021" cy="1569660"/>
          </a:xfrm>
          <a:prstGeom prst="rect">
            <a:avLst/>
          </a:prstGeom>
        </p:spPr>
        <p:txBody>
          <a:bodyPr wrap="square">
            <a:spAutoFit/>
          </a:bodyPr>
          <a:lstStyle/>
          <a:p>
            <a:r>
              <a:rPr lang="en-GB" sz="3200" dirty="0" smtClean="0">
                <a:solidFill>
                  <a:schemeClr val="accent1">
                    <a:lumMod val="75000"/>
                  </a:schemeClr>
                </a:solidFill>
                <a:latin typeface="Twinkl Cursive Unlooped" panose="02000000000000000000" pitchFamily="2" charset="0"/>
              </a:rPr>
              <a:t>God created human beings to be like God – to show the attributes and characteristics of God.  </a:t>
            </a:r>
            <a:r>
              <a:rPr lang="en-GB" sz="3200" b="1" dirty="0" smtClean="0">
                <a:solidFill>
                  <a:schemeClr val="accent1">
                    <a:lumMod val="75000"/>
                  </a:schemeClr>
                </a:solidFill>
                <a:latin typeface="Twinkl Cursive Unlooped" panose="02000000000000000000" pitchFamily="2" charset="0"/>
              </a:rPr>
              <a:t>How can we think and act more like God?</a:t>
            </a:r>
            <a:endParaRPr lang="en-GB" sz="3200" b="1" dirty="0">
              <a:solidFill>
                <a:schemeClr val="accent1">
                  <a:lumMod val="75000"/>
                </a:schemeClr>
              </a:solidFill>
              <a:latin typeface="Twinkl Cursive Unlooped" panose="02000000000000000000" pitchFamily="2" charset="0"/>
            </a:endParaRPr>
          </a:p>
        </p:txBody>
      </p:sp>
      <p:sp>
        <p:nvSpPr>
          <p:cNvPr id="6" name="Rectangle 5"/>
          <p:cNvSpPr/>
          <p:nvPr/>
        </p:nvSpPr>
        <p:spPr>
          <a:xfrm>
            <a:off x="548639" y="4458853"/>
            <a:ext cx="11171582" cy="2062103"/>
          </a:xfrm>
          <a:prstGeom prst="rect">
            <a:avLst/>
          </a:prstGeom>
        </p:spPr>
        <p:txBody>
          <a:bodyPr wrap="square">
            <a:spAutoFit/>
          </a:bodyPr>
          <a:lstStyle/>
          <a:p>
            <a:r>
              <a:rPr lang="en-GB" sz="3200" dirty="0" smtClean="0">
                <a:solidFill>
                  <a:schemeClr val="accent1">
                    <a:lumMod val="50000"/>
                  </a:schemeClr>
                </a:solidFill>
                <a:latin typeface="Twinkl Cursive Unlooped" panose="02000000000000000000" pitchFamily="2" charset="0"/>
              </a:rPr>
              <a:t>It is so important that we always show respect, care and consideration for other people and for ourselves. </a:t>
            </a:r>
          </a:p>
          <a:p>
            <a:r>
              <a:rPr lang="en-GB" sz="3200" dirty="0" smtClean="0">
                <a:solidFill>
                  <a:schemeClr val="accent1">
                    <a:lumMod val="50000"/>
                  </a:schemeClr>
                </a:solidFill>
                <a:latin typeface="Twinkl Cursive Unlooped" panose="02000000000000000000" pitchFamily="2" charset="0"/>
              </a:rPr>
              <a:t>Can you think of any stories and events that show people respecting or failing to show respect for other people?</a:t>
            </a:r>
            <a:endParaRPr lang="en-GB" sz="3200" dirty="0">
              <a:solidFill>
                <a:schemeClr val="accent1">
                  <a:lumMod val="50000"/>
                </a:schemeClr>
              </a:solidFill>
              <a:latin typeface="Twinkl Cursive Unlooped" panose="02000000000000000000" pitchFamily="2" charset="0"/>
            </a:endParaRPr>
          </a:p>
        </p:txBody>
      </p:sp>
    </p:spTree>
    <p:extLst>
      <p:ext uri="{BB962C8B-B14F-4D97-AF65-F5344CB8AC3E}">
        <p14:creationId xmlns:p14="http://schemas.microsoft.com/office/powerpoint/2010/main" val="3208594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circle(in)">
                                      <p:cBhvr>
                                        <p:cTn id="14" dur="20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9986" y="3564434"/>
            <a:ext cx="7492779" cy="1707281"/>
          </a:xfrm>
        </p:spPr>
        <p:txBody>
          <a:bodyPr>
            <a:normAutofit fontScale="90000"/>
          </a:bodyPr>
          <a:lstStyle/>
          <a:p>
            <a:r>
              <a:rPr lang="en-GB" sz="4000" b="1" dirty="0" smtClean="0">
                <a:latin typeface="Twinkl Cursive Unlooped" panose="02000000000000000000" pitchFamily="2" charset="0"/>
              </a:rPr>
              <a:t>Task: Write about /draw how we can live in the image of God.</a:t>
            </a:r>
            <a:br>
              <a:rPr lang="en-GB" sz="4000" b="1" dirty="0" smtClean="0">
                <a:latin typeface="Twinkl Cursive Unlooped" panose="02000000000000000000" pitchFamily="2" charset="0"/>
              </a:rPr>
            </a:br>
            <a:endParaRPr lang="en-GB" sz="4000" b="1" dirty="0">
              <a:latin typeface="Twinkl Cursive Unlooped" panose="02000000000000000000" pitchFamily="2" charset="0"/>
            </a:endParaRPr>
          </a:p>
        </p:txBody>
      </p:sp>
      <p:sp>
        <p:nvSpPr>
          <p:cNvPr id="3" name="Subtitle 2"/>
          <p:cNvSpPr>
            <a:spLocks noGrp="1"/>
          </p:cNvSpPr>
          <p:nvPr>
            <p:ph type="subTitle" idx="1"/>
          </p:nvPr>
        </p:nvSpPr>
        <p:spPr>
          <a:xfrm>
            <a:off x="540687" y="326447"/>
            <a:ext cx="11092070" cy="1655762"/>
          </a:xfrm>
        </p:spPr>
        <p:txBody>
          <a:bodyPr>
            <a:noAutofit/>
          </a:bodyPr>
          <a:lstStyle/>
          <a:p>
            <a:r>
              <a:rPr lang="en-GB" sz="2800" dirty="0" smtClean="0">
                <a:latin typeface="Twinkl Cursive Unlooped" panose="02000000000000000000" pitchFamily="2" charset="0"/>
              </a:rPr>
              <a:t>Let us pray together:</a:t>
            </a:r>
          </a:p>
          <a:p>
            <a:r>
              <a:rPr lang="en-GB" sz="2800" dirty="0" smtClean="0">
                <a:solidFill>
                  <a:srgbClr val="7030A0"/>
                </a:solidFill>
                <a:latin typeface="Twinkl Cursive Unlooped" panose="02000000000000000000" pitchFamily="2" charset="0"/>
              </a:rPr>
              <a:t>Dear God, You created each of us in your own image. You created each of us in Your image, to be like You and to have a special place in the world. Because we are like God, we can love and we can choose what is right. The way we act and treat others should be like you did, God. Help us to be like you. </a:t>
            </a:r>
          </a:p>
          <a:p>
            <a:r>
              <a:rPr lang="en-GB" sz="2800" dirty="0" smtClean="0">
                <a:solidFill>
                  <a:srgbClr val="7030A0"/>
                </a:solidFill>
                <a:latin typeface="Twinkl Cursive Unlooped" panose="02000000000000000000" pitchFamily="2" charset="0"/>
              </a:rPr>
              <a:t>AMEN</a:t>
            </a:r>
          </a:p>
        </p:txBody>
      </p:sp>
      <p:pic>
        <p:nvPicPr>
          <p:cNvPr id="4" name="Picture 3"/>
          <p:cNvPicPr>
            <a:picLocks noChangeAspect="1"/>
          </p:cNvPicPr>
          <p:nvPr/>
        </p:nvPicPr>
        <p:blipFill>
          <a:blip r:embed="rId2"/>
          <a:stretch>
            <a:fillRect/>
          </a:stretch>
        </p:blipFill>
        <p:spPr>
          <a:xfrm>
            <a:off x="8318471" y="3095790"/>
            <a:ext cx="3600534" cy="3600534"/>
          </a:xfrm>
          <a:prstGeom prst="rect">
            <a:avLst/>
          </a:prstGeom>
        </p:spPr>
      </p:pic>
      <p:pic>
        <p:nvPicPr>
          <p:cNvPr id="5" name="Picture 4"/>
          <p:cNvPicPr>
            <a:picLocks noChangeAspect="1"/>
          </p:cNvPicPr>
          <p:nvPr/>
        </p:nvPicPr>
        <p:blipFill>
          <a:blip r:embed="rId3"/>
          <a:stretch>
            <a:fillRect/>
          </a:stretch>
        </p:blipFill>
        <p:spPr>
          <a:xfrm>
            <a:off x="2345635" y="4812582"/>
            <a:ext cx="3391520" cy="1805967"/>
          </a:xfrm>
          <a:prstGeom prst="rect">
            <a:avLst/>
          </a:prstGeom>
        </p:spPr>
      </p:pic>
    </p:spTree>
    <p:extLst>
      <p:ext uri="{BB962C8B-B14F-4D97-AF65-F5344CB8AC3E}">
        <p14:creationId xmlns:p14="http://schemas.microsoft.com/office/powerpoint/2010/main" val="25785088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82595" y="1122362"/>
            <a:ext cx="10440061" cy="2972559"/>
          </a:xfrm>
        </p:spPr>
        <p:txBody>
          <a:bodyPr>
            <a:normAutofit/>
          </a:bodyPr>
          <a:lstStyle/>
          <a:p>
            <a:r>
              <a:rPr lang="en-GB" sz="3600" dirty="0">
                <a:latin typeface="Twinkl Cursive Unlooped" panose="02000000000000000000" pitchFamily="2" charset="0"/>
              </a:rPr>
              <a:t>LO: To understand that we should see diversity as a source of blessing.</a:t>
            </a:r>
          </a:p>
        </p:txBody>
      </p:sp>
      <p:sp>
        <p:nvSpPr>
          <p:cNvPr id="3" name="Subtitle 2"/>
          <p:cNvSpPr>
            <a:spLocks noGrp="1"/>
          </p:cNvSpPr>
          <p:nvPr>
            <p:ph type="subTitle" idx="1"/>
          </p:nvPr>
        </p:nvSpPr>
        <p:spPr/>
        <p:txBody>
          <a:bodyPr/>
          <a:lstStyle/>
          <a:p>
            <a:endParaRPr lang="en-GB"/>
          </a:p>
        </p:txBody>
      </p:sp>
    </p:spTree>
    <p:extLst>
      <p:ext uri="{BB962C8B-B14F-4D97-AF65-F5344CB8AC3E}">
        <p14:creationId xmlns:p14="http://schemas.microsoft.com/office/powerpoint/2010/main" val="14908322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92969"/>
          </a:xfrm>
        </p:spPr>
        <p:txBody>
          <a:bodyPr>
            <a:normAutofit fontScale="90000"/>
          </a:bodyPr>
          <a:lstStyle/>
          <a:p>
            <a:endParaRPr lang="en-GB" dirty="0"/>
          </a:p>
        </p:txBody>
      </p:sp>
      <p:sp>
        <p:nvSpPr>
          <p:cNvPr id="3" name="Subtitle 2"/>
          <p:cNvSpPr>
            <a:spLocks noGrp="1"/>
          </p:cNvSpPr>
          <p:nvPr>
            <p:ph type="subTitle" idx="1"/>
          </p:nvPr>
        </p:nvSpPr>
        <p:spPr>
          <a:xfrm>
            <a:off x="596347" y="1268847"/>
            <a:ext cx="10774018" cy="1655762"/>
          </a:xfrm>
        </p:spPr>
        <p:txBody>
          <a:bodyPr>
            <a:noAutofit/>
          </a:bodyPr>
          <a:lstStyle/>
          <a:p>
            <a:r>
              <a:rPr lang="en-GB" sz="3200" dirty="0">
                <a:solidFill>
                  <a:srgbClr val="002060"/>
                </a:solidFill>
                <a:latin typeface="Twinkl Cursive Unlooped" panose="02000000000000000000" pitchFamily="2" charset="0"/>
              </a:rPr>
              <a:t>God </a:t>
            </a:r>
            <a:r>
              <a:rPr lang="en-GB" sz="3200" dirty="0" smtClean="0">
                <a:solidFill>
                  <a:srgbClr val="002060"/>
                </a:solidFill>
                <a:latin typeface="Twinkl Cursive Unlooped" panose="02000000000000000000" pitchFamily="2" charset="0"/>
              </a:rPr>
              <a:t>created </a:t>
            </a:r>
            <a:r>
              <a:rPr lang="en-GB" sz="3200" dirty="0">
                <a:solidFill>
                  <a:srgbClr val="002060"/>
                </a:solidFill>
                <a:latin typeface="Twinkl Cursive Unlooped" panose="02000000000000000000" pitchFamily="2" charset="0"/>
              </a:rPr>
              <a:t>an entire human race. </a:t>
            </a:r>
            <a:endParaRPr lang="en-GB" sz="3200" dirty="0" smtClean="0">
              <a:solidFill>
                <a:srgbClr val="002060"/>
              </a:solidFill>
              <a:latin typeface="Twinkl Cursive Unlooped" panose="02000000000000000000" pitchFamily="2" charset="0"/>
            </a:endParaRPr>
          </a:p>
          <a:p>
            <a:endParaRPr lang="en-GB" sz="3200" dirty="0">
              <a:solidFill>
                <a:srgbClr val="002060"/>
              </a:solidFill>
              <a:latin typeface="Twinkl Cursive Unlooped" panose="02000000000000000000" pitchFamily="2" charset="0"/>
            </a:endParaRPr>
          </a:p>
          <a:p>
            <a:r>
              <a:rPr lang="en-GB" sz="3200" dirty="0" smtClean="0">
                <a:solidFill>
                  <a:srgbClr val="002060"/>
                </a:solidFill>
                <a:latin typeface="Twinkl Cursive Unlooped" panose="02000000000000000000" pitchFamily="2" charset="0"/>
              </a:rPr>
              <a:t>Is </a:t>
            </a:r>
            <a:r>
              <a:rPr lang="en-GB" sz="3200" dirty="0">
                <a:solidFill>
                  <a:srgbClr val="002060"/>
                </a:solidFill>
                <a:latin typeface="Twinkl Cursive Unlooped" panose="02000000000000000000" pitchFamily="2" charset="0"/>
              </a:rPr>
              <a:t>everybody the same? </a:t>
            </a:r>
          </a:p>
          <a:p>
            <a:endParaRPr lang="en-GB" sz="3200" dirty="0">
              <a:solidFill>
                <a:srgbClr val="002060"/>
              </a:solidFill>
              <a:latin typeface="Twinkl Cursive Unlooped" panose="02000000000000000000" pitchFamily="2" charset="0"/>
            </a:endParaRPr>
          </a:p>
          <a:p>
            <a:r>
              <a:rPr lang="en-GB" sz="3200" dirty="0">
                <a:solidFill>
                  <a:srgbClr val="002060"/>
                </a:solidFill>
                <a:latin typeface="Twinkl Cursive Unlooped" panose="02000000000000000000" pitchFamily="2" charset="0"/>
              </a:rPr>
              <a:t>What differences do </a:t>
            </a:r>
            <a:r>
              <a:rPr lang="en-GB" sz="3200" dirty="0" smtClean="0">
                <a:solidFill>
                  <a:srgbClr val="002060"/>
                </a:solidFill>
                <a:latin typeface="Twinkl Cursive Unlooped" panose="02000000000000000000" pitchFamily="2" charset="0"/>
              </a:rPr>
              <a:t>people </a:t>
            </a:r>
            <a:r>
              <a:rPr lang="en-GB" sz="3200" dirty="0">
                <a:solidFill>
                  <a:srgbClr val="002060"/>
                </a:solidFill>
                <a:latin typeface="Twinkl Cursive Unlooped" panose="02000000000000000000" pitchFamily="2" charset="0"/>
              </a:rPr>
              <a:t>have across the world?</a:t>
            </a:r>
            <a:r>
              <a:rPr lang="en-GB" sz="3200" dirty="0">
                <a:latin typeface="Twinkl Cursive Unlooped" panose="02000000000000000000" pitchFamily="2" charset="0"/>
              </a:rPr>
              <a:t> </a:t>
            </a:r>
          </a:p>
        </p:txBody>
      </p:sp>
      <p:pic>
        <p:nvPicPr>
          <p:cNvPr id="4" name="Picture 3"/>
          <p:cNvPicPr>
            <a:picLocks noChangeAspect="1"/>
          </p:cNvPicPr>
          <p:nvPr/>
        </p:nvPicPr>
        <p:blipFill>
          <a:blip r:embed="rId2"/>
          <a:stretch>
            <a:fillRect/>
          </a:stretch>
        </p:blipFill>
        <p:spPr>
          <a:xfrm>
            <a:off x="4911793" y="4305507"/>
            <a:ext cx="2143125" cy="2143125"/>
          </a:xfrm>
          <a:prstGeom prst="rect">
            <a:avLst/>
          </a:prstGeom>
        </p:spPr>
      </p:pic>
    </p:spTree>
    <p:extLst>
      <p:ext uri="{BB962C8B-B14F-4D97-AF65-F5344CB8AC3E}">
        <p14:creationId xmlns:p14="http://schemas.microsoft.com/office/powerpoint/2010/main" val="34574749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51303" y="316357"/>
            <a:ext cx="11176871" cy="1676280"/>
          </a:xfrm>
        </p:spPr>
        <p:txBody>
          <a:bodyPr>
            <a:normAutofit/>
          </a:bodyPr>
          <a:lstStyle/>
          <a:p>
            <a:r>
              <a:rPr lang="en-GB" sz="2200" dirty="0" smtClean="0">
                <a:solidFill>
                  <a:schemeClr val="accent1">
                    <a:lumMod val="50000"/>
                  </a:schemeClr>
                </a:solidFill>
                <a:latin typeface="Twinkl Cursive Unlooped" panose="02000000000000000000" pitchFamily="2" charset="0"/>
              </a:rPr>
              <a:t>God made us all. God has created every person to be a little different. We all have different abilities, and different gifts. Even though we are all are different from others, we are all special.  </a:t>
            </a:r>
            <a:br>
              <a:rPr lang="en-GB" sz="2200" dirty="0" smtClean="0">
                <a:solidFill>
                  <a:schemeClr val="accent1">
                    <a:lumMod val="50000"/>
                  </a:schemeClr>
                </a:solidFill>
                <a:latin typeface="Twinkl Cursive Unlooped" panose="02000000000000000000" pitchFamily="2" charset="0"/>
              </a:rPr>
            </a:br>
            <a:r>
              <a:rPr lang="en-GB" sz="2200" dirty="0" smtClean="0">
                <a:solidFill>
                  <a:schemeClr val="accent1">
                    <a:lumMod val="50000"/>
                  </a:schemeClr>
                </a:solidFill>
                <a:latin typeface="Twinkl Cursive Unlooped" panose="02000000000000000000" pitchFamily="2" charset="0"/>
              </a:rPr>
              <a:t>God’s plan for the creation of human beings was that they would be different, every single one of them. No two human beings are exactly alike. Isn’t that a wonderful thing?</a:t>
            </a:r>
            <a:r>
              <a:rPr lang="en-GB" sz="2400" dirty="0" smtClean="0">
                <a:solidFill>
                  <a:schemeClr val="accent1">
                    <a:lumMod val="50000"/>
                  </a:schemeClr>
                </a:solidFill>
                <a:latin typeface="Twinkl Cursive Unlooped" panose="02000000000000000000" pitchFamily="2" charset="0"/>
              </a:rPr>
              <a:t> </a:t>
            </a:r>
            <a:endParaRPr lang="en-GB" sz="2400" dirty="0">
              <a:solidFill>
                <a:schemeClr val="accent1">
                  <a:lumMod val="50000"/>
                </a:schemeClr>
              </a:solidFill>
              <a:latin typeface="Twinkl Cursive Unlooped" panose="02000000000000000000" pitchFamily="2" charset="0"/>
            </a:endParaRPr>
          </a:p>
        </p:txBody>
      </p:sp>
      <p:pic>
        <p:nvPicPr>
          <p:cNvPr id="5" name="Picture 4"/>
          <p:cNvPicPr>
            <a:picLocks noChangeAspect="1"/>
          </p:cNvPicPr>
          <p:nvPr/>
        </p:nvPicPr>
        <p:blipFill>
          <a:blip r:embed="rId2"/>
          <a:stretch>
            <a:fillRect/>
          </a:stretch>
        </p:blipFill>
        <p:spPr>
          <a:xfrm>
            <a:off x="848661" y="3859881"/>
            <a:ext cx="1983172" cy="1559886"/>
          </a:xfrm>
          <a:prstGeom prst="rect">
            <a:avLst/>
          </a:prstGeom>
        </p:spPr>
      </p:pic>
      <p:pic>
        <p:nvPicPr>
          <p:cNvPr id="7" name="Picture 6"/>
          <p:cNvPicPr>
            <a:picLocks noChangeAspect="1"/>
          </p:cNvPicPr>
          <p:nvPr/>
        </p:nvPicPr>
        <p:blipFill>
          <a:blip r:embed="rId3"/>
          <a:stretch>
            <a:fillRect/>
          </a:stretch>
        </p:blipFill>
        <p:spPr>
          <a:xfrm>
            <a:off x="305295" y="5312211"/>
            <a:ext cx="2088039" cy="1389495"/>
          </a:xfrm>
          <a:prstGeom prst="rect">
            <a:avLst/>
          </a:prstGeom>
        </p:spPr>
      </p:pic>
      <p:pic>
        <p:nvPicPr>
          <p:cNvPr id="8" name="Picture 7"/>
          <p:cNvPicPr>
            <a:picLocks noChangeAspect="1"/>
          </p:cNvPicPr>
          <p:nvPr/>
        </p:nvPicPr>
        <p:blipFill>
          <a:blip r:embed="rId4"/>
          <a:stretch>
            <a:fillRect/>
          </a:stretch>
        </p:blipFill>
        <p:spPr>
          <a:xfrm>
            <a:off x="9444564" y="2796070"/>
            <a:ext cx="2625071" cy="1746865"/>
          </a:xfrm>
          <a:prstGeom prst="rect">
            <a:avLst/>
          </a:prstGeom>
        </p:spPr>
      </p:pic>
      <p:sp>
        <p:nvSpPr>
          <p:cNvPr id="4" name="AutoShape 2" descr="Hispanic Heritage Month: Survivor ..."/>
          <p:cNvSpPr>
            <a:spLocks noGrp="1" noChangeAspect="1" noChangeArrowheads="1"/>
          </p:cNvSpPr>
          <p:nvPr>
            <p:ph type="subTitle" idx="1"/>
          </p:nvPr>
        </p:nvSpPr>
        <p:spPr bwMode="auto">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pic>
        <p:nvPicPr>
          <p:cNvPr id="6" name="Picture 5"/>
          <p:cNvPicPr>
            <a:picLocks noChangeAspect="1"/>
          </p:cNvPicPr>
          <p:nvPr/>
        </p:nvPicPr>
        <p:blipFill>
          <a:blip r:embed="rId5"/>
          <a:stretch>
            <a:fillRect/>
          </a:stretch>
        </p:blipFill>
        <p:spPr>
          <a:xfrm>
            <a:off x="7319102" y="2146643"/>
            <a:ext cx="2433207" cy="1822557"/>
          </a:xfrm>
          <a:prstGeom prst="rect">
            <a:avLst/>
          </a:prstGeom>
        </p:spPr>
      </p:pic>
      <p:pic>
        <p:nvPicPr>
          <p:cNvPr id="9" name="Picture 8"/>
          <p:cNvPicPr>
            <a:picLocks noChangeAspect="1"/>
          </p:cNvPicPr>
          <p:nvPr/>
        </p:nvPicPr>
        <p:blipFill>
          <a:blip r:embed="rId6"/>
          <a:stretch>
            <a:fillRect/>
          </a:stretch>
        </p:blipFill>
        <p:spPr>
          <a:xfrm>
            <a:off x="5377371" y="5316815"/>
            <a:ext cx="2069883" cy="1377413"/>
          </a:xfrm>
          <a:prstGeom prst="rect">
            <a:avLst/>
          </a:prstGeom>
        </p:spPr>
      </p:pic>
      <p:pic>
        <p:nvPicPr>
          <p:cNvPr id="10" name="Picture 9"/>
          <p:cNvPicPr>
            <a:picLocks noChangeAspect="1"/>
          </p:cNvPicPr>
          <p:nvPr/>
        </p:nvPicPr>
        <p:blipFill>
          <a:blip r:embed="rId7"/>
          <a:stretch>
            <a:fillRect/>
          </a:stretch>
        </p:blipFill>
        <p:spPr>
          <a:xfrm>
            <a:off x="5611098" y="3806203"/>
            <a:ext cx="2415430" cy="1352641"/>
          </a:xfrm>
          <a:prstGeom prst="rect">
            <a:avLst/>
          </a:prstGeom>
        </p:spPr>
      </p:pic>
      <p:pic>
        <p:nvPicPr>
          <p:cNvPr id="11" name="Picture 10"/>
          <p:cNvPicPr>
            <a:picLocks noChangeAspect="1"/>
          </p:cNvPicPr>
          <p:nvPr/>
        </p:nvPicPr>
        <p:blipFill>
          <a:blip r:embed="rId8"/>
          <a:stretch>
            <a:fillRect/>
          </a:stretch>
        </p:blipFill>
        <p:spPr>
          <a:xfrm>
            <a:off x="2708241" y="5377340"/>
            <a:ext cx="2460215" cy="1377721"/>
          </a:xfrm>
          <a:prstGeom prst="rect">
            <a:avLst/>
          </a:prstGeom>
        </p:spPr>
      </p:pic>
      <p:pic>
        <p:nvPicPr>
          <p:cNvPr id="12" name="Picture 11"/>
          <p:cNvPicPr>
            <a:picLocks noChangeAspect="1"/>
          </p:cNvPicPr>
          <p:nvPr/>
        </p:nvPicPr>
        <p:blipFill>
          <a:blip r:embed="rId9"/>
          <a:stretch>
            <a:fillRect/>
          </a:stretch>
        </p:blipFill>
        <p:spPr>
          <a:xfrm>
            <a:off x="8167348" y="4602273"/>
            <a:ext cx="1382746" cy="2077897"/>
          </a:xfrm>
          <a:prstGeom prst="rect">
            <a:avLst/>
          </a:prstGeom>
        </p:spPr>
      </p:pic>
      <p:pic>
        <p:nvPicPr>
          <p:cNvPr id="13" name="Picture 12"/>
          <p:cNvPicPr>
            <a:picLocks noChangeAspect="1"/>
          </p:cNvPicPr>
          <p:nvPr/>
        </p:nvPicPr>
        <p:blipFill>
          <a:blip r:embed="rId10"/>
          <a:stretch>
            <a:fillRect/>
          </a:stretch>
        </p:blipFill>
        <p:spPr>
          <a:xfrm>
            <a:off x="164200" y="2367027"/>
            <a:ext cx="2204251" cy="1466829"/>
          </a:xfrm>
          <a:prstGeom prst="rect">
            <a:avLst/>
          </a:prstGeom>
        </p:spPr>
      </p:pic>
      <p:pic>
        <p:nvPicPr>
          <p:cNvPr id="14" name="Picture 13"/>
          <p:cNvPicPr>
            <a:picLocks noChangeAspect="1"/>
          </p:cNvPicPr>
          <p:nvPr/>
        </p:nvPicPr>
        <p:blipFill>
          <a:blip r:embed="rId11"/>
          <a:stretch>
            <a:fillRect/>
          </a:stretch>
        </p:blipFill>
        <p:spPr>
          <a:xfrm>
            <a:off x="3131287" y="3912931"/>
            <a:ext cx="2219997" cy="1477307"/>
          </a:xfrm>
          <a:prstGeom prst="rect">
            <a:avLst/>
          </a:prstGeom>
        </p:spPr>
      </p:pic>
      <p:pic>
        <p:nvPicPr>
          <p:cNvPr id="3" name="Picture 2"/>
          <p:cNvPicPr>
            <a:picLocks noChangeAspect="1"/>
          </p:cNvPicPr>
          <p:nvPr/>
        </p:nvPicPr>
        <p:blipFill>
          <a:blip r:embed="rId12"/>
          <a:stretch>
            <a:fillRect/>
          </a:stretch>
        </p:blipFill>
        <p:spPr>
          <a:xfrm>
            <a:off x="4975499" y="2483419"/>
            <a:ext cx="2297825" cy="1529098"/>
          </a:xfrm>
          <a:prstGeom prst="rect">
            <a:avLst/>
          </a:prstGeom>
        </p:spPr>
      </p:pic>
      <p:pic>
        <p:nvPicPr>
          <p:cNvPr id="16" name="Picture 15"/>
          <p:cNvPicPr>
            <a:picLocks noChangeAspect="1"/>
          </p:cNvPicPr>
          <p:nvPr/>
        </p:nvPicPr>
        <p:blipFill>
          <a:blip r:embed="rId13"/>
          <a:stretch>
            <a:fillRect/>
          </a:stretch>
        </p:blipFill>
        <p:spPr>
          <a:xfrm>
            <a:off x="2414229" y="2524587"/>
            <a:ext cx="2479185" cy="1388344"/>
          </a:xfrm>
          <a:prstGeom prst="rect">
            <a:avLst/>
          </a:prstGeom>
        </p:spPr>
      </p:pic>
      <p:pic>
        <p:nvPicPr>
          <p:cNvPr id="17" name="Picture 16"/>
          <p:cNvPicPr>
            <a:picLocks noChangeAspect="1"/>
          </p:cNvPicPr>
          <p:nvPr/>
        </p:nvPicPr>
        <p:blipFill>
          <a:blip r:embed="rId14"/>
          <a:stretch>
            <a:fillRect/>
          </a:stretch>
        </p:blipFill>
        <p:spPr>
          <a:xfrm>
            <a:off x="9677167" y="5008079"/>
            <a:ext cx="2975924" cy="1672091"/>
          </a:xfrm>
          <a:prstGeom prst="rect">
            <a:avLst/>
          </a:prstGeom>
        </p:spPr>
      </p:pic>
    </p:spTree>
    <p:extLst>
      <p:ext uri="{BB962C8B-B14F-4D97-AF65-F5344CB8AC3E}">
        <p14:creationId xmlns:p14="http://schemas.microsoft.com/office/powerpoint/2010/main" val="41188813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595119"/>
          </a:xfrm>
        </p:spPr>
        <p:txBody>
          <a:bodyPr>
            <a:normAutofit fontScale="90000"/>
          </a:bodyPr>
          <a:lstStyle/>
          <a:p>
            <a:endParaRPr lang="en-GB" dirty="0"/>
          </a:p>
        </p:txBody>
      </p:sp>
      <p:sp>
        <p:nvSpPr>
          <p:cNvPr id="3" name="Subtitle 2"/>
          <p:cNvSpPr>
            <a:spLocks noGrp="1"/>
          </p:cNvSpPr>
          <p:nvPr>
            <p:ph type="subTitle" idx="1"/>
          </p:nvPr>
        </p:nvSpPr>
        <p:spPr>
          <a:xfrm>
            <a:off x="373711" y="590389"/>
            <a:ext cx="10940994" cy="1262265"/>
          </a:xfrm>
        </p:spPr>
        <p:txBody>
          <a:bodyPr>
            <a:noAutofit/>
          </a:bodyPr>
          <a:lstStyle/>
          <a:p>
            <a:pPr lvl="0"/>
            <a:r>
              <a:rPr lang="en-GB" sz="3200" dirty="0">
                <a:solidFill>
                  <a:prstClr val="black"/>
                </a:solidFill>
                <a:latin typeface="Twinkl Cursive Unlooped" panose="02000000000000000000" pitchFamily="2" charset="0"/>
              </a:rPr>
              <a:t>Task: Create a </a:t>
            </a:r>
            <a:r>
              <a:rPr lang="en-GB" sz="3200" dirty="0" smtClean="0">
                <a:solidFill>
                  <a:prstClr val="black"/>
                </a:solidFill>
                <a:latin typeface="Twinkl Cursive Unlooped" panose="02000000000000000000" pitchFamily="2" charset="0"/>
              </a:rPr>
              <a:t>mind </a:t>
            </a:r>
            <a:r>
              <a:rPr lang="en-GB" sz="3200" dirty="0">
                <a:solidFill>
                  <a:prstClr val="black"/>
                </a:solidFill>
                <a:latin typeface="Twinkl Cursive Unlooped" panose="02000000000000000000" pitchFamily="2" charset="0"/>
              </a:rPr>
              <a:t>map to </a:t>
            </a:r>
            <a:r>
              <a:rPr lang="en-GB" sz="3200" dirty="0" smtClean="0">
                <a:solidFill>
                  <a:prstClr val="black"/>
                </a:solidFill>
                <a:latin typeface="Twinkl Cursive Unlooped" panose="02000000000000000000" pitchFamily="2" charset="0"/>
              </a:rPr>
              <a:t>highlight as many differences in the Human Race as possible</a:t>
            </a:r>
            <a:r>
              <a:rPr lang="en-GB" sz="3200" dirty="0">
                <a:solidFill>
                  <a:prstClr val="black"/>
                </a:solidFill>
                <a:latin typeface="Twinkl Cursive Unlooped" panose="02000000000000000000" pitchFamily="2" charset="0"/>
              </a:rPr>
              <a:t>. </a:t>
            </a:r>
          </a:p>
          <a:p>
            <a:r>
              <a:rPr lang="en-GB" sz="2000" dirty="0" smtClean="0">
                <a:latin typeface="Twinkl Cursive Unlooped" panose="02000000000000000000" pitchFamily="2" charset="0"/>
              </a:rPr>
              <a:t>Remember that we </a:t>
            </a:r>
            <a:r>
              <a:rPr lang="en-GB" sz="2000" dirty="0">
                <a:latin typeface="Twinkl Cursive Unlooped" panose="02000000000000000000" pitchFamily="2" charset="0"/>
              </a:rPr>
              <a:t>should respect other people’s beliefs </a:t>
            </a:r>
            <a:r>
              <a:rPr lang="en-GB" sz="2000" dirty="0" smtClean="0">
                <a:latin typeface="Twinkl Cursive Unlooped" panose="02000000000000000000" pitchFamily="2" charset="0"/>
              </a:rPr>
              <a:t>and values even </a:t>
            </a:r>
            <a:r>
              <a:rPr lang="en-GB" sz="2000" dirty="0">
                <a:latin typeface="Twinkl Cursive Unlooped" panose="02000000000000000000" pitchFamily="2" charset="0"/>
              </a:rPr>
              <a:t>if they are different from our own.</a:t>
            </a:r>
          </a:p>
        </p:txBody>
      </p:sp>
      <p:sp>
        <p:nvSpPr>
          <p:cNvPr id="4" name="Rounded Rectangle 3"/>
          <p:cNvSpPr/>
          <p:nvPr/>
        </p:nvSpPr>
        <p:spPr>
          <a:xfrm>
            <a:off x="4572000" y="4163644"/>
            <a:ext cx="2305878" cy="106547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4691270" y="4389120"/>
            <a:ext cx="2003728" cy="646331"/>
          </a:xfrm>
          <a:prstGeom prst="rect">
            <a:avLst/>
          </a:prstGeom>
          <a:noFill/>
        </p:spPr>
        <p:txBody>
          <a:bodyPr wrap="square" rtlCol="0">
            <a:spAutoFit/>
          </a:bodyPr>
          <a:lstStyle/>
          <a:p>
            <a:pPr algn="ctr"/>
            <a:r>
              <a:rPr lang="en-GB" dirty="0" smtClean="0"/>
              <a:t>Human Race Differences</a:t>
            </a:r>
            <a:endParaRPr lang="en-GB" dirty="0"/>
          </a:p>
        </p:txBody>
      </p:sp>
      <p:cxnSp>
        <p:nvCxnSpPr>
          <p:cNvPr id="7" name="Straight Connector 6"/>
          <p:cNvCxnSpPr/>
          <p:nvPr/>
        </p:nvCxnSpPr>
        <p:spPr>
          <a:xfrm flipV="1">
            <a:off x="6814268" y="3395207"/>
            <a:ext cx="1431235" cy="85079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a:stCxn id="4" idx="3"/>
          </p:cNvCxnSpPr>
          <p:nvPr/>
        </p:nvCxnSpPr>
        <p:spPr>
          <a:xfrm flipV="1">
            <a:off x="6877878" y="4696381"/>
            <a:ext cx="1987826" cy="1"/>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596348" y="763325"/>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flipV="1">
            <a:off x="2608028" y="3492610"/>
            <a:ext cx="2003729" cy="753387"/>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a:stCxn id="4" idx="1"/>
          </p:cNvCxnSpPr>
          <p:nvPr/>
        </p:nvCxnSpPr>
        <p:spPr>
          <a:xfrm flipH="1">
            <a:off x="1749287" y="4696382"/>
            <a:ext cx="282271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a:stCxn id="4" idx="2"/>
          </p:cNvCxnSpPr>
          <p:nvPr/>
        </p:nvCxnSpPr>
        <p:spPr>
          <a:xfrm flipH="1">
            <a:off x="5716988" y="5229119"/>
            <a:ext cx="7951" cy="726408"/>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6814268" y="5229119"/>
            <a:ext cx="1315940" cy="43221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a:off x="3341537" y="5220032"/>
            <a:ext cx="1286122" cy="459472"/>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a:stCxn id="4" idx="0"/>
          </p:cNvCxnSpPr>
          <p:nvPr/>
        </p:nvCxnSpPr>
        <p:spPr>
          <a:xfrm flipV="1">
            <a:off x="5724939" y="3437236"/>
            <a:ext cx="0" cy="726408"/>
          </a:xfrm>
          <a:prstGeom prst="line">
            <a:avLst/>
          </a:prstGeom>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8130208" y="3114070"/>
            <a:ext cx="1920241" cy="646331"/>
          </a:xfrm>
          <a:prstGeom prst="rect">
            <a:avLst/>
          </a:prstGeom>
          <a:noFill/>
        </p:spPr>
        <p:txBody>
          <a:bodyPr wrap="square" rtlCol="0">
            <a:spAutoFit/>
          </a:bodyPr>
          <a:lstStyle/>
          <a:p>
            <a:r>
              <a:rPr lang="en-GB" dirty="0" smtClean="0"/>
              <a:t>People live in different countries</a:t>
            </a:r>
            <a:endParaRPr lang="en-GB" dirty="0"/>
          </a:p>
        </p:txBody>
      </p:sp>
      <p:cxnSp>
        <p:nvCxnSpPr>
          <p:cNvPr id="27" name="Straight Connector 26"/>
          <p:cNvCxnSpPr/>
          <p:nvPr/>
        </p:nvCxnSpPr>
        <p:spPr>
          <a:xfrm flipV="1">
            <a:off x="8786191" y="2488758"/>
            <a:ext cx="304137" cy="625312"/>
          </a:xfrm>
          <a:prstGeom prst="line">
            <a:avLst/>
          </a:prstGeom>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9032682" y="2167867"/>
            <a:ext cx="1455088" cy="646331"/>
          </a:xfrm>
          <a:prstGeom prst="rect">
            <a:avLst/>
          </a:prstGeom>
          <a:noFill/>
        </p:spPr>
        <p:txBody>
          <a:bodyPr wrap="square" rtlCol="0">
            <a:spAutoFit/>
          </a:bodyPr>
          <a:lstStyle/>
          <a:p>
            <a:r>
              <a:rPr lang="en-GB" dirty="0" smtClean="0"/>
              <a:t>Warm countries</a:t>
            </a:r>
            <a:endParaRPr lang="en-GB" dirty="0"/>
          </a:p>
        </p:txBody>
      </p:sp>
      <p:cxnSp>
        <p:nvCxnSpPr>
          <p:cNvPr id="30" name="Straight Connector 29"/>
          <p:cNvCxnSpPr/>
          <p:nvPr/>
        </p:nvCxnSpPr>
        <p:spPr>
          <a:xfrm flipV="1">
            <a:off x="9573370" y="3000198"/>
            <a:ext cx="914400" cy="395009"/>
          </a:xfrm>
          <a:prstGeom prst="line">
            <a:avLst/>
          </a:prstGeom>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10487770" y="2766630"/>
            <a:ext cx="1510748" cy="646331"/>
          </a:xfrm>
          <a:prstGeom prst="rect">
            <a:avLst/>
          </a:prstGeom>
          <a:noFill/>
        </p:spPr>
        <p:txBody>
          <a:bodyPr wrap="square" rtlCol="0">
            <a:spAutoFit/>
          </a:bodyPr>
          <a:lstStyle/>
          <a:p>
            <a:r>
              <a:rPr lang="en-GB" dirty="0" smtClean="0"/>
              <a:t>Cold countries</a:t>
            </a:r>
            <a:endParaRPr lang="en-GB" dirty="0"/>
          </a:p>
        </p:txBody>
      </p:sp>
      <p:sp>
        <p:nvSpPr>
          <p:cNvPr id="35" name="TextBox 34"/>
          <p:cNvSpPr txBox="1"/>
          <p:nvPr/>
        </p:nvSpPr>
        <p:spPr>
          <a:xfrm>
            <a:off x="10344647" y="3882507"/>
            <a:ext cx="1653871" cy="1200329"/>
          </a:xfrm>
          <a:prstGeom prst="rect">
            <a:avLst/>
          </a:prstGeom>
          <a:noFill/>
        </p:spPr>
        <p:txBody>
          <a:bodyPr wrap="square" rtlCol="0">
            <a:spAutoFit/>
          </a:bodyPr>
          <a:lstStyle/>
          <a:p>
            <a:r>
              <a:rPr lang="en-GB" dirty="0" smtClean="0"/>
              <a:t>Countries with a lot or countries with few people</a:t>
            </a:r>
            <a:endParaRPr lang="en-GB" dirty="0"/>
          </a:p>
        </p:txBody>
      </p:sp>
      <p:cxnSp>
        <p:nvCxnSpPr>
          <p:cNvPr id="37" name="Straight Connector 36"/>
          <p:cNvCxnSpPr/>
          <p:nvPr/>
        </p:nvCxnSpPr>
        <p:spPr>
          <a:xfrm>
            <a:off x="9334831" y="3728174"/>
            <a:ext cx="1041621" cy="36674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587954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dirty="0"/>
          </a:p>
        </p:txBody>
      </p:sp>
      <p:sp>
        <p:nvSpPr>
          <p:cNvPr id="3" name="Subtitle 2"/>
          <p:cNvSpPr>
            <a:spLocks noGrp="1"/>
          </p:cNvSpPr>
          <p:nvPr>
            <p:ph type="subTitle" idx="1"/>
          </p:nvPr>
        </p:nvSpPr>
        <p:spPr>
          <a:xfrm>
            <a:off x="954157" y="3212327"/>
            <a:ext cx="10296939" cy="2045473"/>
          </a:xfrm>
        </p:spPr>
        <p:txBody>
          <a:bodyPr>
            <a:normAutofit/>
          </a:bodyPr>
          <a:lstStyle/>
          <a:p>
            <a:r>
              <a:rPr lang="en-GB" sz="3200" dirty="0">
                <a:latin typeface="Twinkl Cursive Unlooped" panose="02000000000000000000" pitchFamily="2" charset="0"/>
              </a:rPr>
              <a:t>LO: To know the first five books of the Old Testament. </a:t>
            </a:r>
          </a:p>
        </p:txBody>
      </p:sp>
    </p:spTree>
    <p:extLst>
      <p:ext uri="{BB962C8B-B14F-4D97-AF65-F5344CB8AC3E}">
        <p14:creationId xmlns:p14="http://schemas.microsoft.com/office/powerpoint/2010/main" val="36527721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D89CF392F08E84BB10AC62A93A72065" ma:contentTypeVersion="18" ma:contentTypeDescription="Create a new document." ma:contentTypeScope="" ma:versionID="f690232ced66c7425daea09fbafd805f">
  <xsd:schema xmlns:xsd="http://www.w3.org/2001/XMLSchema" xmlns:xs="http://www.w3.org/2001/XMLSchema" xmlns:p="http://schemas.microsoft.com/office/2006/metadata/properties" xmlns:ns2="ab976e31-d3d6-4222-8566-9debf25a7146" xmlns:ns3="3c895300-2cf3-4ddb-98e1-00381e8f1ef1" targetNamespace="http://schemas.microsoft.com/office/2006/metadata/properties" ma:root="true" ma:fieldsID="bbde35522deb102a951f815fe751225a" ns2:_="" ns3:_="">
    <xsd:import namespace="ab976e31-d3d6-4222-8566-9debf25a7146"/>
    <xsd:import namespace="3c895300-2cf3-4ddb-98e1-00381e8f1ef1"/>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AutoTags" minOccurs="0"/>
                <xsd:element ref="ns2:MediaServiceGenerationTime" minOccurs="0"/>
                <xsd:element ref="ns2:MediaServiceEventHashCode" minOccurs="0"/>
                <xsd:element ref="ns2:MediaServiceLocation" minOccurs="0"/>
                <xsd:element ref="ns2:MediaServiceOCR"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b976e31-d3d6-4222-8566-9debf25a714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b5a340a3-a53d-46cf-bc88-e13b67bce385"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c895300-2cf3-4ddb-98e1-00381e8f1ef1"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2be7465b-ce5e-4ce0-be95-f7882fa701b4}" ma:internalName="TaxCatchAll" ma:showField="CatchAllData" ma:web="3c895300-2cf3-4ddb-98e1-00381e8f1ef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3c895300-2cf3-4ddb-98e1-00381e8f1ef1" xsi:nil="true"/>
    <lcf76f155ced4ddcb4097134ff3c332f xmlns="ab976e31-d3d6-4222-8566-9debf25a7146">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D9AE81FA-7E3C-4C29-B20D-E9148E59B0B7}"/>
</file>

<file path=customXml/itemProps2.xml><?xml version="1.0" encoding="utf-8"?>
<ds:datastoreItem xmlns:ds="http://schemas.openxmlformats.org/officeDocument/2006/customXml" ds:itemID="{DCA1A02A-829A-41BB-81E7-F18D5AF89965}"/>
</file>

<file path=customXml/itemProps3.xml><?xml version="1.0" encoding="utf-8"?>
<ds:datastoreItem xmlns:ds="http://schemas.openxmlformats.org/officeDocument/2006/customXml" ds:itemID="{9B32836D-30E2-4F34-8C38-ADE2E2D22EA2}"/>
</file>

<file path=docProps/app.xml><?xml version="1.0" encoding="utf-8"?>
<Properties xmlns="http://schemas.openxmlformats.org/officeDocument/2006/extended-properties" xmlns:vt="http://schemas.openxmlformats.org/officeDocument/2006/docPropsVTypes">
  <TotalTime>163</TotalTime>
  <Words>428</Words>
  <Application>Microsoft Office PowerPoint</Application>
  <PresentationFormat>Widescreen</PresentationFormat>
  <Paragraphs>27</Paragraphs>
  <Slides>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Calibri Light</vt:lpstr>
      <vt:lpstr>Twinkl Cursive Unlooped</vt:lpstr>
      <vt:lpstr>Office Theme</vt:lpstr>
      <vt:lpstr>PowerPoint Presentation</vt:lpstr>
      <vt:lpstr>What does “image and likeness” mean?</vt:lpstr>
      <vt:lpstr>PowerPoint Presentation</vt:lpstr>
      <vt:lpstr>Task: Write about /draw how we can live in the image of God. </vt:lpstr>
      <vt:lpstr>LO: To understand that we should see diversity as a source of blessing.</vt:lpstr>
      <vt:lpstr>PowerPoint Presentation</vt:lpstr>
      <vt:lpstr>God made us all. God has created every person to be a little different. We all have different abilities, and different gifts. Even though we are all are different from others, we are all special.   God’s plan for the creation of human beings was that they would be different, every single one of them. No two human beings are exactly alike. Isn’t that a wonderful thing? </vt:lpstr>
      <vt:lpstr>PowerPoint Presentation</vt:lpstr>
      <vt:lpstr>PowerPoint Presentation</vt:lpstr>
    </vt:vector>
  </TitlesOfParts>
  <Company>Solihull MBC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 To use words and phrases to describe God.</dc:title>
  <dc:creator>Helen KENDREW</dc:creator>
  <cp:lastModifiedBy>Helen KENDREW</cp:lastModifiedBy>
  <cp:revision>23</cp:revision>
  <dcterms:created xsi:type="dcterms:W3CDTF">2024-09-08T16:53:31Z</dcterms:created>
  <dcterms:modified xsi:type="dcterms:W3CDTF">2024-09-15T18:04:41Z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0x010100FD89CF392F08E84BB10AC62A93A72065</vt:lpwstr>
  </property>
</Properties>
</file>