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5" r:id="rId6"/>
    <p:sldId id="264" r:id="rId7"/>
    <p:sldId id="263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2" autoAdjust="0"/>
  </p:normalViewPr>
  <p:slideViewPr>
    <p:cSldViewPr snapToGrid="0" showGuides="1">
      <p:cViewPr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C2305-9043-45AE-B8A1-6062D5039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78E2A-85D5-4000-9B88-C859F52C6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46C-81A1-43FB-B8E4-2C816F921C1C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B4D7C-FE5D-4098-B2E3-E316DB931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8A0E0-112E-4F75-AC4A-C0B7F1AD5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CE16A-B08D-4117-9FC3-8F9667F4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2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EB95-E92B-4DBE-A5E5-BAD87330878F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7C96-DDCA-4867-8F69-39EABFA21D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9FF4-5E5F-4912-946D-1F8AA7DD0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0" y="5010150"/>
            <a:ext cx="10096500" cy="92075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15329-8D3B-422F-AA3D-157CACBFF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50" y="6022975"/>
            <a:ext cx="10096500" cy="44767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73B6-12C8-4526-AFDD-485DCDEC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A7DF-AC95-4A3E-9FF1-D1EEF9A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5EF6D-8758-44B9-80C1-865573F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92F6-2683-48CC-8D7E-FE38C1B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47D80-7253-4EDA-AC92-046C9252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E2FBC-BD33-408B-A4B8-F549EEAF3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1533F-CF3A-438B-BDD0-C62361C2B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458CD-9CDB-4739-8458-48D272DEE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8DC93-E93F-4A50-ADB0-9EE2165C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EFA520-E658-463E-8A0D-EE534D40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BE62E8-6627-457B-A399-6940743B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7B8F-BB4C-438E-B20F-B5D22093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52D7C-535C-4791-95A0-0ADE1FE2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2D6CD-AAE4-4950-A472-5746151E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611B8-5EF5-4CC9-BA21-964C17E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2286C-FC05-4E04-B5E3-BAF73890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94715-CAD1-456B-9E7F-03949E5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30D97-ACB7-42B4-A0E1-206D3314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1DCB-E1BF-4CD2-A3C6-46F9F238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B849-A401-466F-9204-F0A3908C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75B32-3BAE-4777-9C23-54E1D0079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C40EE-1B75-458D-AF59-CAC04EF0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A8C00-828C-4B27-9216-79AC88D6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09B04-31F5-442A-B35E-A7B7E884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6A52-C5F1-4FC3-A378-45755CEC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12394-5379-4E31-8506-206BAB030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D635-F5A6-441F-BBC9-678B1615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8000F-4965-4CE3-BF8F-EC9FC295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8240B-235F-46A0-8537-3D038A5C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4CB97-83FB-4ABC-AA99-0D55D6D0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9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1EA3-7A44-46A8-ADD1-49A8681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A95B-E3CE-4DF9-A937-352579E07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9E0A1-A234-4723-9A8B-9953B074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E8EE-0E90-43CC-8FE4-FA9250EA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68176-4163-4C33-836A-76EB72B1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7676-EC29-4165-8827-31A796A5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6C2F3-3146-4BA4-BB45-307B565E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36B48-EF6E-4251-B29E-53E1ECFC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BFFA-A3D5-4A79-B1BA-2B6B1290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23E26-DC40-4545-BC3B-1806EBB0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F3FAA-2A19-4F15-8EC3-24BC48AE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A17C0-CB34-4E70-B05D-441906BC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CAE9C-F4E8-4259-8A6C-F5AE76F8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2FBD9-ADFB-4D9B-AF79-E21F43A5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8159-6B10-4896-B6E2-2809ECD1D84D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A027E-6F89-462F-94DD-00F66DAFD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29C0-CADC-4330-89DB-01C0DFA67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02C9-A0CD-4A0B-81BC-708D5026A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vLhSed29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vLhSed298" TargetMode="External"/><Relationship Id="rId2" Type="http://schemas.openxmlformats.org/officeDocument/2006/relationships/hyperlink" Target="https://www.youtube.com/watch?v=b2V8Ip3lds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9lSwKie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A3B1-85F8-4B51-95B6-BDDF16F35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Dear Earth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CD44C-88EA-4854-B39D-5EEC3BEF4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Root) Dear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by Isabel Otter and Clara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Anganuzzi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722" y="182268"/>
            <a:ext cx="5224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www.youtube.com/watch?v=2CvLhSed298</a:t>
            </a:r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Read </a:t>
            </a:r>
            <a:r>
              <a:rPr lang="en-GB" dirty="0" err="1" smtClean="0">
                <a:solidFill>
                  <a:srgbClr val="FFFF00"/>
                </a:solidFill>
              </a:rPr>
              <a:t>bythe</a:t>
            </a:r>
            <a:r>
              <a:rPr lang="en-GB" dirty="0" smtClean="0">
                <a:solidFill>
                  <a:srgbClr val="FFFF00"/>
                </a:solidFill>
              </a:rPr>
              <a:t> author Isabel Otter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A8F-BE90-403A-92DC-C6654ECB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Day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B469-A5E0-4D3D-959E-9809A9A8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resources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2519"/>
            <a:ext cx="8334376" cy="1325563"/>
          </a:xfrm>
        </p:spPr>
        <p:txBody>
          <a:bodyPr/>
          <a:lstStyle/>
          <a:p>
            <a:r>
              <a:rPr lang="en-GB" b="1" dirty="0" smtClean="0">
                <a:latin typeface="Twinkl Cursive Unlooped" panose="02000000000000000000" pitchFamily="2" charset="0"/>
              </a:rPr>
              <a:t>Video Links</a:t>
            </a:r>
            <a:r>
              <a:rPr lang="en-GB" b="1" dirty="0">
                <a:latin typeface="Twinkl Cursive Unlooped" panose="02000000000000000000" pitchFamily="2" charset="0"/>
              </a:rPr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670355"/>
            <a:ext cx="10515600" cy="389590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  <a:latin typeface="Twinkl Cursive Unlooped" panose="02000000000000000000" pitchFamily="2" charset="0"/>
                <a:hlinkClick r:id="rId2"/>
              </a:rPr>
              <a:t>Book Reading:</a:t>
            </a:r>
            <a:endParaRPr lang="en-GB" b="1" dirty="0">
              <a:solidFill>
                <a:srgbClr val="FFC000"/>
              </a:solidFill>
              <a:latin typeface="Twinkl Cursive Unlooped" panose="02000000000000000000" pitchFamily="2" charset="0"/>
              <a:hlinkClick r:id="rId2"/>
            </a:endParaRPr>
          </a:p>
          <a:p>
            <a:pPr marL="0" indent="0">
              <a:buNone/>
            </a:pPr>
            <a:r>
              <a:rPr lang="en-GB" b="1" dirty="0" smtClean="0">
                <a:latin typeface="Twinkl Cursive Unlooped" panose="02000000000000000000" pitchFamily="2" charset="0"/>
                <a:hlinkClick r:id="rId2"/>
              </a:rPr>
              <a:t>https</a:t>
            </a:r>
            <a:r>
              <a:rPr lang="en-GB" b="1" dirty="0">
                <a:latin typeface="Twinkl Cursive Unlooped" panose="02000000000000000000" pitchFamily="2" charset="0"/>
                <a:hlinkClick r:id="rId2"/>
              </a:rPr>
              <a:t>://</a:t>
            </a:r>
            <a:r>
              <a:rPr lang="en-GB" b="1" dirty="0" smtClean="0">
                <a:latin typeface="Twinkl Cursive Unlooped" panose="02000000000000000000" pitchFamily="2" charset="0"/>
                <a:hlinkClick r:id="rId2"/>
              </a:rPr>
              <a:t>www.youtube.com/watch?v=b2V8Ip3ldsI</a:t>
            </a:r>
            <a:endParaRPr lang="en-GB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Author Reading:</a:t>
            </a:r>
            <a:endParaRPr lang="en-GB" b="1" u="sng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Twinkl Cursive Unlooped" panose="02000000000000000000" pitchFamily="2" charset="0"/>
                <a:hlinkClick r:id="rId3"/>
              </a:rPr>
              <a:t>https://</a:t>
            </a:r>
            <a:r>
              <a:rPr lang="en-GB" b="1" dirty="0" smtClean="0">
                <a:latin typeface="Twinkl Cursive Unlooped" panose="02000000000000000000" pitchFamily="2" charset="0"/>
                <a:hlinkClick r:id="rId3"/>
              </a:rPr>
              <a:t>www.youtube.com/watch?v=2CvLhSed298</a:t>
            </a:r>
            <a:endParaRPr lang="en-GB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u="sng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u="sng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Clear Words /Text: Mrs </a:t>
            </a:r>
            <a:r>
              <a:rPr lang="en-GB" b="1" u="sng" dirty="0" err="1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Dodds</a:t>
            </a:r>
            <a:endParaRPr lang="en-GB" b="1" u="sng" dirty="0" smtClean="0">
              <a:solidFill>
                <a:srgbClr val="0070C0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Twinkl Cursive Unlooped" panose="02000000000000000000" pitchFamily="2" charset="0"/>
                <a:hlinkClick r:id="rId4"/>
              </a:rPr>
              <a:t>https://</a:t>
            </a:r>
            <a:r>
              <a:rPr lang="en-GB" b="1" dirty="0" smtClean="0">
                <a:latin typeface="Twinkl Cursive Unlooped" panose="02000000000000000000" pitchFamily="2" charset="0"/>
                <a:hlinkClick r:id="rId4"/>
              </a:rPr>
              <a:t>www.youtube.com/watch?v=eb9lSwKieMA</a:t>
            </a:r>
            <a:endParaRPr lang="en-GB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314" y="3674683"/>
            <a:ext cx="3352800" cy="1325563"/>
          </a:xfrm>
        </p:spPr>
        <p:txBody>
          <a:bodyPr>
            <a:normAutofit fontScale="90000"/>
          </a:bodyPr>
          <a:lstStyle/>
          <a:p>
            <a:r>
              <a:rPr lang="en-GB" sz="73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Dear Earth</a:t>
            </a:r>
            <a:r>
              <a:rPr lang="en-GB" sz="73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7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7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Isabel Otter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Clara </a:t>
            </a:r>
            <a:r>
              <a:rPr lang="en-GB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Anganuzzi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157978"/>
            <a:ext cx="79248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" y="73250"/>
            <a:ext cx="8334376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Monday 10</a:t>
            </a:r>
            <a:r>
              <a:rPr lang="en-US" sz="54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54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97" y="1320528"/>
            <a:ext cx="10515600" cy="422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LO: 1) To discuss future dreams and wishes</a:t>
            </a:r>
          </a:p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 can write in first person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can use a conjunction to give reasons </a:t>
            </a:r>
          </a:p>
          <a:p>
            <a:pPr lvl="0"/>
            <a:r>
              <a:rPr lang="en-GB" sz="3400" b="1" dirty="0" smtClean="0">
                <a:latin typeface="Twinkl Cursive Unlooped" panose="02000000000000000000" pitchFamily="2" charset="0"/>
              </a:rPr>
              <a:t>I can use the verb would to discuss the future</a:t>
            </a:r>
          </a:p>
          <a:p>
            <a:pPr lvl="0"/>
            <a:endParaRPr lang="en-GB" sz="34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400" b="1" dirty="0" smtClean="0">
                <a:latin typeface="Twinkl Cursive Unlooped" panose="02000000000000000000" pitchFamily="2" charset="0"/>
              </a:rPr>
              <a:t>Ext: I can use a contraction</a:t>
            </a:r>
          </a:p>
          <a:p>
            <a:endParaRPr lang="en-GB" sz="34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b="1" dirty="0">
              <a:latin typeface="Twinkl Cursive Unlooped" panose="02000000000000000000" pitchFamily="2" charset="0"/>
            </a:endParaRPr>
          </a:p>
          <a:p>
            <a:endParaRPr lang="en-US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734D-CEF0-4372-A67F-6BE687D6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Tuesday 11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FD88-1DF5-4CB5-97CD-1BF062D3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>
                <a:latin typeface="Twinkl Cursive Unlooped" panose="02000000000000000000" pitchFamily="2" charset="0"/>
              </a:rPr>
              <a:t>LO: 2) To use conjunctions to write a set of instructions </a:t>
            </a:r>
          </a:p>
          <a:p>
            <a:endParaRPr lang="en-GB" sz="3200" b="1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the conjunction if I can use a range of verbs </a:t>
            </a: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write in second person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pPr marL="0" lvl="0" indent="0">
              <a:buNone/>
            </a:pPr>
            <a:endParaRPr lang="en-GB" sz="3200" b="1" dirty="0">
              <a:latin typeface="Twinkl Cursive Unlooped" panose="02000000000000000000" pitchFamily="2" charset="0"/>
            </a:endParaRPr>
          </a:p>
          <a:p>
            <a:r>
              <a:rPr lang="en-GB" sz="3200" b="1" dirty="0">
                <a:latin typeface="Twinkl Cursive Unlooped" panose="02000000000000000000" pitchFamily="2" charset="0"/>
              </a:rPr>
              <a:t>Ext: I can use a comma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D4E1-0643-4C88-9E49-C2724AEB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Wednesday 12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22E9-A7EC-465F-93FE-BAA39472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LO: 3) To record factual statements about animals I can use a range of adjectives </a:t>
            </a:r>
            <a:endParaRPr lang="en-GB" sz="3200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•	I can record factual statements </a:t>
            </a: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•	I can write in the simple present tense </a:t>
            </a:r>
            <a:endParaRPr lang="en-GB" sz="3200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Ext: I can use an apostrophe to show possession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B739-3D86-4A84-82C6-4ED9C276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Thursday 13</a:t>
            </a:r>
            <a:r>
              <a:rPr lang="en-US" sz="48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48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48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FF76-985C-4C2F-AB5E-10031855D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Twinkl Cursive Unlooped" panose="02000000000000000000" pitchFamily="2" charset="0"/>
              </a:rPr>
              <a:t>LO: 4</a:t>
            </a:r>
            <a:r>
              <a:rPr lang="en-GB" sz="3200" b="1" dirty="0">
                <a:latin typeface="Twinkl Cursive Unlooped" panose="02000000000000000000" pitchFamily="2" charset="0"/>
              </a:rPr>
              <a:t>) To create noun phrases to describe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endParaRPr lang="en-GB" sz="3200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use a range of thoughtful adjectives</a:t>
            </a: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pair adjectives with nouns appropriately</a:t>
            </a:r>
          </a:p>
          <a:p>
            <a:pPr lvl="0"/>
            <a:r>
              <a:rPr lang="en-GB" sz="3200" dirty="0">
                <a:latin typeface="Twinkl Cursive Unlooped" panose="02000000000000000000" pitchFamily="2" charset="0"/>
              </a:rPr>
              <a:t>I can use a comma between </a:t>
            </a:r>
            <a:r>
              <a:rPr lang="en-GB" sz="3200" dirty="0" smtClean="0">
                <a:latin typeface="Twinkl Cursive Unlooped" panose="02000000000000000000" pitchFamily="2" charset="0"/>
              </a:rPr>
              <a:t>adjectives</a:t>
            </a:r>
          </a:p>
          <a:p>
            <a:pPr lvl="0"/>
            <a:endParaRPr lang="en-GB" sz="3200" dirty="0">
              <a:latin typeface="Twinkl Cursive Unlooped" panose="02000000000000000000" pitchFamily="2" charset="0"/>
            </a:endParaRPr>
          </a:p>
          <a:p>
            <a:r>
              <a:rPr lang="en-GB" sz="3200" dirty="0">
                <a:latin typeface="Twinkl Cursive Unlooped" panose="02000000000000000000" pitchFamily="2" charset="0"/>
              </a:rPr>
              <a:t>Ext: I can use prepositions</a:t>
            </a:r>
            <a:endParaRPr lang="en-US" sz="32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E3E6-5A5E-4463-8DB0-F3CF9C3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Friday 14</a:t>
            </a:r>
            <a:r>
              <a:rPr lang="en-US" sz="5400" b="1" baseline="30000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th</a:t>
            </a:r>
            <a:r>
              <a:rPr lang="en-US" sz="5400" b="1" dirty="0" smtClean="0">
                <a:solidFill>
                  <a:srgbClr val="FFFF00"/>
                </a:solidFill>
                <a:latin typeface="Twinkl Cursive Unlooped" panose="02000000000000000000" pitchFamily="2" charset="0"/>
              </a:rPr>
              <a:t> June 2024</a:t>
            </a:r>
            <a:endParaRPr lang="en-US" sz="5400" b="1" dirty="0">
              <a:solidFill>
                <a:srgbClr val="FFFF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7322-EE47-461A-937E-D8B74ADF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latin typeface="Twinkl Cursive Unlooped" panose="02000000000000000000" pitchFamily="2" charset="0"/>
              </a:rPr>
              <a:t>LO: 5</a:t>
            </a:r>
            <a:r>
              <a:rPr lang="en-GB" sz="3200" b="1" dirty="0">
                <a:latin typeface="Twinkl Cursive Unlooped" panose="02000000000000000000" pitchFamily="2" charset="0"/>
              </a:rPr>
              <a:t>) To use noun phrases to write a poem about the earth </a:t>
            </a:r>
            <a:endParaRPr lang="en-GB" sz="3200" b="1" dirty="0" smtClean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endParaRPr lang="en-GB" sz="3200" b="1" dirty="0">
              <a:latin typeface="Twinkl Cursive Unlooped" panose="02000000000000000000" pitchFamily="2" charset="0"/>
            </a:endParaRP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noun phrases</a:t>
            </a:r>
          </a:p>
          <a:p>
            <a:pPr lvl="0"/>
            <a:r>
              <a:rPr lang="en-GB" sz="3200" b="1" dirty="0">
                <a:latin typeface="Twinkl Cursive Unlooped" panose="02000000000000000000" pitchFamily="2" charset="0"/>
              </a:rPr>
              <a:t>I can use repetition I can use a range of verbs </a:t>
            </a:r>
          </a:p>
          <a:p>
            <a:endParaRPr lang="en-GB" sz="3200" b="1" dirty="0">
              <a:latin typeface="Twinkl Cursive Unlooped" panose="02000000000000000000" pitchFamily="2" charset="0"/>
            </a:endParaRPr>
          </a:p>
          <a:p>
            <a:r>
              <a:rPr lang="en-GB" sz="3200" b="1" dirty="0">
                <a:latin typeface="Twinkl Cursive Unlooped" panose="02000000000000000000" pitchFamily="2" charset="0"/>
              </a:rPr>
              <a:t>Ext: I can use a simile</a:t>
            </a:r>
            <a:endParaRPr lang="en-US" sz="32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4ED6-95B6-45CA-9318-D5C6D107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Word Out about Earth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5DA1-F8B9-4937-9464-997FD4F0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ideas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4694"/>
      </a:accent1>
      <a:accent2>
        <a:srgbClr val="23737C"/>
      </a:accent2>
      <a:accent3>
        <a:srgbClr val="489CAF"/>
      </a:accent3>
      <a:accent4>
        <a:srgbClr val="E2D02C"/>
      </a:accent4>
      <a:accent5>
        <a:srgbClr val="F26C6E"/>
      </a:accent5>
      <a:accent6>
        <a:srgbClr val="1F2938"/>
      </a:accent6>
      <a:hlink>
        <a:srgbClr val="0563C1"/>
      </a:hlink>
      <a:folHlink>
        <a:srgbClr val="954F72"/>
      </a:folHlink>
    </a:clrScheme>
    <a:fontScheme name="Custom 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251335_Earth Day presentation_RVA_v3.potx" id="{2E821734-A971-4A99-A887-EE8808B7446A}" vid="{74D09940-9788-4332-97C9-A3EF112A7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b976e31-d3d6-4222-8566-9debf25a7146" xsi:nil="true"/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D01961-4B48-4D3B-838A-7EF07D859023}"/>
</file>

<file path=customXml/itemProps2.xml><?xml version="1.0" encoding="utf-8"?>
<ds:datastoreItem xmlns:ds="http://schemas.openxmlformats.org/officeDocument/2006/customXml" ds:itemID="{1E159ADF-C50B-4A45-AD13-B0A8152C3150}">
  <ds:schemaRefs>
    <ds:schemaRef ds:uri="http://purl.org/dc/dcmitype/"/>
    <ds:schemaRef ds:uri="http://www.w3.org/XML/1998/namespace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EEDC6638-3F1D-4CA5-A167-2F719C0876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slides</Template>
  <TotalTime>0</TotalTime>
  <Words>296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Twinkl Cursive Unlooped</vt:lpstr>
      <vt:lpstr>Wingdings</vt:lpstr>
      <vt:lpstr>Office Theme</vt:lpstr>
      <vt:lpstr>Dear Earth</vt:lpstr>
      <vt:lpstr>Video Links: </vt:lpstr>
      <vt:lpstr>Dear Earth   by Isabel Otter  and Clara Anganuzzi</vt:lpstr>
      <vt:lpstr>Monday 10th June 2024</vt:lpstr>
      <vt:lpstr>Tuesday 11th June 2024</vt:lpstr>
      <vt:lpstr>Wednesday 12th June 2024</vt:lpstr>
      <vt:lpstr>Thursday 13th June 2024</vt:lpstr>
      <vt:lpstr>Friday 14th June 2024</vt:lpstr>
      <vt:lpstr>Getting the Word Out about Earth Day</vt:lpstr>
      <vt:lpstr>Earth Day 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2024-06-04T17:12:11Z</dcterms:created>
  <dcterms:modified xsi:type="dcterms:W3CDTF">2024-06-04T18:25:50Z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