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4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67" r:id="rId11"/>
    <p:sldId id="268" r:id="rId12"/>
    <p:sldId id="259" r:id="rId13"/>
    <p:sldId id="269" r:id="rId14"/>
    <p:sldId id="270" r:id="rId15"/>
    <p:sldId id="271" r:id="rId16"/>
    <p:sldId id="272" r:id="rId17"/>
    <p:sldId id="273" r:id="rId18"/>
    <p:sldId id="260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5" r:id="rId27"/>
    <p:sldId id="286" r:id="rId28"/>
    <p:sldId id="287" r:id="rId29"/>
    <p:sldId id="288" r:id="rId30"/>
    <p:sldId id="289" r:id="rId31"/>
    <p:sldId id="290" r:id="rId32"/>
    <p:sldId id="281" r:id="rId33"/>
    <p:sldId id="291" r:id="rId34"/>
    <p:sldId id="292" r:id="rId35"/>
    <p:sldId id="304" r:id="rId36"/>
    <p:sldId id="293" r:id="rId37"/>
    <p:sldId id="294" r:id="rId38"/>
    <p:sldId id="282" r:id="rId39"/>
    <p:sldId id="295" r:id="rId40"/>
    <p:sldId id="296" r:id="rId41"/>
    <p:sldId id="297" r:id="rId42"/>
    <p:sldId id="298" r:id="rId43"/>
    <p:sldId id="283" r:id="rId44"/>
    <p:sldId id="299" r:id="rId45"/>
    <p:sldId id="300" r:id="rId46"/>
    <p:sldId id="284" r:id="rId47"/>
    <p:sldId id="301" r:id="rId48"/>
    <p:sldId id="302" r:id="rId49"/>
    <p:sldId id="30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AB9"/>
    <a:srgbClr val="83A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58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7D9D-EC95-D413-4530-140A0B162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7FA38-10A5-F921-EAA4-467FFF49E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3A9D-DFA9-D182-3FAE-51A359C4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44021-9729-3600-8889-7ED9DE75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73F0E-E97D-1E75-7DBE-8450DED1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7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19AA-D7F7-0B77-0FCC-07DAA7F9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006A6-1390-2A8C-71C8-29CCB8B15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04074-1121-B6B3-8206-07B69898A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F2D4B-C3E0-9A35-F5A8-0CEC4E1D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D523D-2127-0C23-9E4A-CB06EF67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1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750D0-2565-4718-F15C-D348011AB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827AF-E7CD-BAD4-EDCC-207F6269D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25F1E-2105-2EB3-D9D4-93BC71FC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DB8E6-4F96-D459-9BAE-C407346B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0FE1B-1BED-F586-B77A-0B7CB47D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4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F1BB-374F-36FF-5F3A-FE2D8225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EAB0-585A-C0A6-01F5-78DE4E97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8AE69-91EB-742F-0A3B-3EF4854E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9EEBF-F4B2-BBC5-7D28-EAD9D567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56DCF-3E55-A148-3366-50728EEB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9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3F0C-3353-71C3-6343-5B7DAA2D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9D531-41BC-3200-C4FA-2EDC8912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B178-D807-4AB3-A4D6-C630BBF4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34773-962A-3294-AA56-210D15F1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49D0E-88A3-98A4-F40E-5A796DCD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1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7EC7-8F16-2157-F3CE-260816C3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93E8B-D481-D04E-8FB0-3B379F061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9A94E-99F7-D3F0-8ED9-4CE50F6D0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93AEC-5877-FC84-A5F7-77324328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D3588-8FF4-85CA-0ED1-21B4B797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62EE6-45ED-406D-41F2-F85E295C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7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D7C7-8BB8-B811-BEAE-144769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E7CAF-348B-371A-C7D6-827D2DED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32F57-5867-169F-0E75-FF4EA2995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EE391-589D-ADC4-C164-BFDD58DB2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C876C-C0BF-0DB3-8687-364F4C758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4BBE1A-088D-5E9D-7825-8ABDC2F3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22F29-D866-F7BB-6CF9-6B9D5E54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D63C4-C7DE-79A1-F599-B9396090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9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6785-7952-1664-753C-7B6439D4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D5DFC-7EDA-C830-DADF-88099E3B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A25E1-1D58-3BBC-E167-3376E378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80DD4-62A8-E8ED-FBD8-AFB1B05E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2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EEC80-9B49-870D-AC5A-EE8A77E4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B16A2-2F06-ED63-76C2-F86D057D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D8E6D-3973-2228-4FFE-219CA1E2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1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675B-90CD-515F-5D4F-0484185E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F40AF-8F99-B13C-A8B5-8DE830830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DDD47-435E-DE45-1A38-F6795C600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4DCE6-580E-58A6-A2D7-EEC00F7D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96C07-F15C-883C-86CD-B6924A4D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116CA-7EBB-FAAB-CD45-6AB2E1A8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43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C346-5238-3799-0FCA-EC05CE1F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9901A-6F66-DD8C-12FC-2BF94B970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AE458-F937-FF5B-77FF-024AB8ED6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CF2BC-0813-A1D6-2B00-D8AB94D1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C4137-E18A-03FF-CA03-1C8E8EC0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C329C-C793-C1C3-2693-E8AEBBE9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7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47435A-D888-51C9-EAD8-38AF01F2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C5F18-9D01-CF3B-E4E7-E3CE231A1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A12D-E5BB-3925-2298-02A225916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844F-6713-504C-9A06-DA0F9B7FBC32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E1613-F796-DF40-D8C9-DB0443740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78DBF-9EC9-B8B3-52ED-E09F072FC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DC09EA2-3A32-D50E-3DD1-B0FF28DEAE78}"/>
              </a:ext>
            </a:extLst>
          </p:cNvPr>
          <p:cNvSpPr/>
          <p:nvPr/>
        </p:nvSpPr>
        <p:spPr>
          <a:xfrm>
            <a:off x="2599983" y="1595966"/>
            <a:ext cx="6992034" cy="3666067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Cinderella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An Art Deco Fairy Tale 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Twinkl Cursive Unlooped" panose="02000000000000000000" pitchFamily="2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By David Roberts and Lynn Roberts-Maloney </a:t>
            </a:r>
          </a:p>
          <a:p>
            <a:pPr algn="ctr"/>
            <a:endParaRPr lang="en-GB" b="1" dirty="0">
              <a:solidFill>
                <a:schemeClr val="bg1"/>
              </a:solidFill>
              <a:latin typeface="Twinkl Cursive Unlooped" panose="02000000000000000000" pitchFamily="2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KS1 Spring 2024</a:t>
            </a:r>
          </a:p>
        </p:txBody>
      </p:sp>
    </p:spTree>
    <p:extLst>
      <p:ext uri="{BB962C8B-B14F-4D97-AF65-F5344CB8AC3E}">
        <p14:creationId xmlns:p14="http://schemas.microsoft.com/office/powerpoint/2010/main" val="43405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46E696-0D50-01D6-B8C1-8FED17677858}"/>
              </a:ext>
            </a:extLst>
          </p:cNvPr>
          <p:cNvSpPr txBox="1"/>
          <p:nvPr/>
        </p:nvSpPr>
        <p:spPr>
          <a:xfrm>
            <a:off x="228600" y="1477757"/>
            <a:ext cx="11569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car looks fancy so I think the characters are wealthy.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D27DB8-2CEB-E472-3DC0-10CEE76015B1}"/>
              </a:ext>
            </a:extLst>
          </p:cNvPr>
          <p:cNvSpPr/>
          <p:nvPr/>
        </p:nvSpPr>
        <p:spPr>
          <a:xfrm>
            <a:off x="228601" y="257150"/>
            <a:ext cx="6484433" cy="1103299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Point and predict</a:t>
            </a:r>
          </a:p>
        </p:txBody>
      </p:sp>
    </p:spTree>
    <p:extLst>
      <p:ext uri="{BB962C8B-B14F-4D97-AF65-F5344CB8AC3E}">
        <p14:creationId xmlns:p14="http://schemas.microsoft.com/office/powerpoint/2010/main" val="190555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1E4322-D305-1F5C-8D01-D5F7C8754B41}"/>
              </a:ext>
            </a:extLst>
          </p:cNvPr>
          <p:cNvSpPr txBox="1"/>
          <p:nvPr/>
        </p:nvSpPr>
        <p:spPr>
          <a:xfrm>
            <a:off x="228602" y="1582803"/>
            <a:ext cx="11547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think that this must be... because...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C3E355A-2762-6217-5354-0036432B7C02}"/>
              </a:ext>
            </a:extLst>
          </p:cNvPr>
          <p:cNvSpPr/>
          <p:nvPr/>
        </p:nvSpPr>
        <p:spPr>
          <a:xfrm>
            <a:off x="228602" y="257150"/>
            <a:ext cx="4666784" cy="1103299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Predictions</a:t>
            </a:r>
          </a:p>
        </p:txBody>
      </p:sp>
    </p:spTree>
    <p:extLst>
      <p:ext uri="{BB962C8B-B14F-4D97-AF65-F5344CB8AC3E}">
        <p14:creationId xmlns:p14="http://schemas.microsoft.com/office/powerpoint/2010/main" val="387078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5A15E-54D4-D3B4-CF6A-2BA4D1B25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18834F-B816-23FC-5AC3-B228C05F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0BA8BD-D161-8E4F-AF9A-7387C0FCD7AA}"/>
              </a:ext>
            </a:extLst>
          </p:cNvPr>
          <p:cNvSpPr/>
          <p:nvPr/>
        </p:nvSpPr>
        <p:spPr>
          <a:xfrm>
            <a:off x="1519215" y="4652581"/>
            <a:ext cx="9153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3) Draw on knowledge of vocabulary to understand texts (1a)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83A0CF"/>
                </a:solidFill>
                <a:latin typeface="Twinkl Cursive Unlooped" panose="02000000000000000000" pitchFamily="2" charset="0"/>
              </a:rPr>
              <a:t>What’s in a word?</a:t>
            </a:r>
          </a:p>
        </p:txBody>
      </p:sp>
    </p:spTree>
    <p:extLst>
      <p:ext uri="{BB962C8B-B14F-4D97-AF65-F5344CB8AC3E}">
        <p14:creationId xmlns:p14="http://schemas.microsoft.com/office/powerpoint/2010/main" val="281548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840CD1-1DBF-29D8-4D0E-9E7E4333EDCD}"/>
              </a:ext>
            </a:extLst>
          </p:cNvPr>
          <p:cNvSpPr txBox="1"/>
          <p:nvPr/>
        </p:nvSpPr>
        <p:spPr>
          <a:xfrm>
            <a:off x="969465" y="1182221"/>
            <a:ext cx="42424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Recognised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DD6BF-67C2-ABEC-1362-7B93A816C815}"/>
              </a:ext>
            </a:extLst>
          </p:cNvPr>
          <p:cNvSpPr txBox="1"/>
          <p:nvPr/>
        </p:nvSpPr>
        <p:spPr>
          <a:xfrm>
            <a:off x="5219701" y="2921169"/>
            <a:ext cx="1854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FBB9E-6808-2B4C-1FE5-964BF2AEB6EE}"/>
              </a:ext>
            </a:extLst>
          </p:cNvPr>
          <p:cNvSpPr txBox="1"/>
          <p:nvPr/>
        </p:nvSpPr>
        <p:spPr>
          <a:xfrm>
            <a:off x="8346688" y="1182221"/>
            <a:ext cx="23897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81EE4-CA03-6773-B4C2-E62D1592F3DE}"/>
              </a:ext>
            </a:extLst>
          </p:cNvPr>
          <p:cNvSpPr txBox="1"/>
          <p:nvPr/>
        </p:nvSpPr>
        <p:spPr>
          <a:xfrm>
            <a:off x="1086082" y="4660116"/>
            <a:ext cx="29232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Smugly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60325-89BF-4B54-7BA3-A523C2B9DCEB}"/>
              </a:ext>
            </a:extLst>
          </p:cNvPr>
          <p:cNvSpPr txBox="1"/>
          <p:nvPr/>
        </p:nvSpPr>
        <p:spPr>
          <a:xfrm>
            <a:off x="6730926" y="4660116"/>
            <a:ext cx="46299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Endearment </a:t>
            </a:r>
          </a:p>
        </p:txBody>
      </p:sp>
    </p:spTree>
    <p:extLst>
      <p:ext uri="{BB962C8B-B14F-4D97-AF65-F5344CB8AC3E}">
        <p14:creationId xmlns:p14="http://schemas.microsoft.com/office/powerpoint/2010/main" val="299795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6E1366-EDB0-FCDD-D5FA-78DB8794950A}"/>
              </a:ext>
            </a:extLst>
          </p:cNvPr>
          <p:cNvSpPr txBox="1"/>
          <p:nvPr/>
        </p:nvSpPr>
        <p:spPr>
          <a:xfrm>
            <a:off x="523178" y="587441"/>
            <a:ext cx="111456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1) Which word do you think is closest in meaning to frock?</a:t>
            </a:r>
          </a:p>
          <a:p>
            <a:endParaRPr lang="en-GB" sz="4000" dirty="0">
              <a:solidFill>
                <a:srgbClr val="0070C0"/>
              </a:solidFill>
              <a:effectLst/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eriod"/>
            </a:pPr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sock</a:t>
            </a:r>
          </a:p>
          <a:p>
            <a:pPr marL="742950" indent="-742950">
              <a:buFont typeface="+mj-lt"/>
              <a:buAutoNum type="alphaLcPeriod"/>
            </a:pPr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dress</a:t>
            </a:r>
          </a:p>
          <a:p>
            <a:pPr marL="742950" indent="-742950">
              <a:buFont typeface="+mj-lt"/>
              <a:buAutoNum type="alphaLcPeriod"/>
            </a:pPr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skirt</a:t>
            </a:r>
          </a:p>
        </p:txBody>
      </p:sp>
    </p:spTree>
    <p:extLst>
      <p:ext uri="{BB962C8B-B14F-4D97-AF65-F5344CB8AC3E}">
        <p14:creationId xmlns:p14="http://schemas.microsoft.com/office/powerpoint/2010/main" val="143456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DADA9-12ED-0490-785B-589B9F1A0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994383-1A7A-C705-CB87-655052211CC8}"/>
              </a:ext>
            </a:extLst>
          </p:cNvPr>
          <p:cNvSpPr txBox="1"/>
          <p:nvPr/>
        </p:nvSpPr>
        <p:spPr>
          <a:xfrm>
            <a:off x="523178" y="587441"/>
            <a:ext cx="11145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2) What do you think cinders means? </a:t>
            </a:r>
          </a:p>
        </p:txBody>
      </p:sp>
    </p:spTree>
    <p:extLst>
      <p:ext uri="{BB962C8B-B14F-4D97-AF65-F5344CB8AC3E}">
        <p14:creationId xmlns:p14="http://schemas.microsoft.com/office/powerpoint/2010/main" val="192258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87A1A-7257-608B-A5B7-17A4D9794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AEF85E-9914-ACBF-64DC-959D8834E09C}"/>
              </a:ext>
            </a:extLst>
          </p:cNvPr>
          <p:cNvSpPr txBox="1"/>
          <p:nvPr/>
        </p:nvSpPr>
        <p:spPr>
          <a:xfrm>
            <a:off x="523178" y="587441"/>
            <a:ext cx="11145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3) Why does Greta become Cinderella?</a:t>
            </a:r>
          </a:p>
        </p:txBody>
      </p:sp>
    </p:spTree>
    <p:extLst>
      <p:ext uri="{BB962C8B-B14F-4D97-AF65-F5344CB8AC3E}">
        <p14:creationId xmlns:p14="http://schemas.microsoft.com/office/powerpoint/2010/main" val="113127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83F11-D960-D855-41CB-BC5AA5A34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A36CFB-7A50-C8E4-8576-69C34F3250D8}"/>
              </a:ext>
            </a:extLst>
          </p:cNvPr>
          <p:cNvSpPr txBox="1"/>
          <p:nvPr/>
        </p:nvSpPr>
        <p:spPr>
          <a:xfrm>
            <a:off x="523178" y="587441"/>
            <a:ext cx="111456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4) Look at the word, endearment as in friendly endearment. Do you think this is a pleasant thing or not? 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3944827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6F17-C440-10A3-7F2B-C83D1873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587AA2-E6DC-D9BB-FE4E-3463CF7C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17288E-AE70-541C-2D13-0062A7E952DF}"/>
              </a:ext>
            </a:extLst>
          </p:cNvPr>
          <p:cNvSpPr/>
          <p:nvPr/>
        </p:nvSpPr>
        <p:spPr>
          <a:xfrm>
            <a:off x="1519215" y="4652581"/>
            <a:ext cx="9153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4) Make inferences from the text (1d)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83A0CF"/>
                </a:solidFill>
                <a:latin typeface="Twinkl Cursive Unlooped" panose="02000000000000000000" pitchFamily="2" charset="0"/>
              </a:rPr>
              <a:t>Familiar faces in fairy tales</a:t>
            </a:r>
          </a:p>
        </p:txBody>
      </p:sp>
    </p:spTree>
    <p:extLst>
      <p:ext uri="{BB962C8B-B14F-4D97-AF65-F5344CB8AC3E}">
        <p14:creationId xmlns:p14="http://schemas.microsoft.com/office/powerpoint/2010/main" val="422197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A13731-851F-5CED-A135-C7E9183554C2}"/>
              </a:ext>
            </a:extLst>
          </p:cNvPr>
          <p:cNvSpPr txBox="1"/>
          <p:nvPr/>
        </p:nvSpPr>
        <p:spPr>
          <a:xfrm>
            <a:off x="969465" y="1182221"/>
            <a:ext cx="40088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0D90B-214B-C91C-5900-07E2ECAF486D}"/>
              </a:ext>
            </a:extLst>
          </p:cNvPr>
          <p:cNvSpPr txBox="1"/>
          <p:nvPr/>
        </p:nvSpPr>
        <p:spPr>
          <a:xfrm>
            <a:off x="6096000" y="1194464"/>
            <a:ext cx="5486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Announcement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8BF82-CA77-7C25-79CD-42D8795E4819}"/>
              </a:ext>
            </a:extLst>
          </p:cNvPr>
          <p:cNvSpPr txBox="1"/>
          <p:nvPr/>
        </p:nvSpPr>
        <p:spPr>
          <a:xfrm>
            <a:off x="1233377" y="3990142"/>
            <a:ext cx="40088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Eligible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2FCF5-D8E9-2C60-55BA-CB9AF4CB054B}"/>
              </a:ext>
            </a:extLst>
          </p:cNvPr>
          <p:cNvSpPr txBox="1"/>
          <p:nvPr/>
        </p:nvSpPr>
        <p:spPr>
          <a:xfrm>
            <a:off x="6664021" y="3990141"/>
            <a:ext cx="40088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Finery</a:t>
            </a:r>
          </a:p>
        </p:txBody>
      </p:sp>
    </p:spTree>
    <p:extLst>
      <p:ext uri="{BB962C8B-B14F-4D97-AF65-F5344CB8AC3E}">
        <p14:creationId xmlns:p14="http://schemas.microsoft.com/office/powerpoint/2010/main" val="119732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389CE-D4A3-E35B-7202-E966FD71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962C95-BFCA-9B13-19B7-180CF4086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21ADE7-BD27-FE93-0BAC-E5CC92770CEE}"/>
              </a:ext>
            </a:extLst>
          </p:cNvPr>
          <p:cNvSpPr/>
          <p:nvPr/>
        </p:nvSpPr>
        <p:spPr>
          <a:xfrm>
            <a:off x="1774627" y="4663732"/>
            <a:ext cx="8642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1) Identify and explain the sequence of events in texts (1c)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83A0CF"/>
                </a:solidFill>
                <a:latin typeface="Twinkl Cursive Unlooped" panose="02000000000000000000" pitchFamily="2" charset="0"/>
              </a:rPr>
              <a:t>Five sentence fairy tales</a:t>
            </a:r>
          </a:p>
        </p:txBody>
      </p:sp>
    </p:spTree>
    <p:extLst>
      <p:ext uri="{BB962C8B-B14F-4D97-AF65-F5344CB8AC3E}">
        <p14:creationId xmlns:p14="http://schemas.microsoft.com/office/powerpoint/2010/main" val="982527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E58CCB-EFA4-6A23-7D2D-2E27F24D2766}"/>
              </a:ext>
            </a:extLst>
          </p:cNvPr>
          <p:cNvSpPr txBox="1"/>
          <p:nvPr/>
        </p:nvSpPr>
        <p:spPr>
          <a:xfrm>
            <a:off x="874440" y="2008330"/>
            <a:ext cx="104431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see the cat running away so I think it is frightened, and this could be because the cat knows what the new household members are going to be like.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B6B7FD0-A67A-543A-39FC-2489F1D8DBEA}"/>
              </a:ext>
            </a:extLst>
          </p:cNvPr>
          <p:cNvSpPr/>
          <p:nvPr/>
        </p:nvSpPr>
        <p:spPr>
          <a:xfrm>
            <a:off x="2942993" y="414378"/>
            <a:ext cx="6306013" cy="1103299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Retrieve and infer</a:t>
            </a:r>
          </a:p>
        </p:txBody>
      </p:sp>
    </p:spTree>
    <p:extLst>
      <p:ext uri="{BB962C8B-B14F-4D97-AF65-F5344CB8AC3E}">
        <p14:creationId xmlns:p14="http://schemas.microsoft.com/office/powerpoint/2010/main" val="1132111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A8E6AB-1864-F4E9-0A07-48E6B477A818}"/>
              </a:ext>
            </a:extLst>
          </p:cNvPr>
          <p:cNvSpPr txBox="1"/>
          <p:nvPr/>
        </p:nvSpPr>
        <p:spPr>
          <a:xfrm>
            <a:off x="4922334" y="5030311"/>
            <a:ext cx="23473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Elvira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4B0C7-EB05-D96A-D821-18226069CA0B}"/>
              </a:ext>
            </a:extLst>
          </p:cNvPr>
          <p:cNvSpPr txBox="1"/>
          <p:nvPr/>
        </p:nvSpPr>
        <p:spPr>
          <a:xfrm>
            <a:off x="421889" y="5030311"/>
            <a:ext cx="4083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Ermintrude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CD6CD-2CEF-CDEF-043F-24B267CB6B00}"/>
              </a:ext>
            </a:extLst>
          </p:cNvPr>
          <p:cNvSpPr txBox="1"/>
          <p:nvPr/>
        </p:nvSpPr>
        <p:spPr>
          <a:xfrm>
            <a:off x="7612565" y="5030310"/>
            <a:ext cx="41575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Stepmother</a:t>
            </a:r>
          </a:p>
        </p:txBody>
      </p:sp>
      <p:pic>
        <p:nvPicPr>
          <p:cNvPr id="1026" name="Picture 2" descr="Pavilion Books: July-December 2016 Catalogue by Pavilion Books - Issuu">
            <a:extLst>
              <a:ext uri="{FF2B5EF4-FFF2-40B4-BE49-F238E27FC236}">
                <a16:creationId xmlns:a16="http://schemas.microsoft.com/office/drawing/2014/main" id="{AA7F9F0D-83FC-7A07-DC19-ACDE5D834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3" b="87267" l="76337" r="91236">
                        <a14:foregroundMark x1="83786" y1="58400" x2="85451" y2="55333"/>
                        <a14:foregroundMark x1="84838" y1="57000" x2="84312" y2="53200"/>
                        <a14:foregroundMark x1="84312" y1="53200" x2="88519" y2="54533"/>
                        <a14:foregroundMark x1="88519" y1="54533" x2="88431" y2="55200"/>
                        <a14:foregroundMark x1="88519" y1="55067" x2="87730" y2="51600"/>
                        <a14:foregroundMark x1="87730" y1="51600" x2="82997" y2="51267"/>
                        <a14:foregroundMark x1="82997" y1="51267" x2="87467" y2="50267"/>
                        <a14:foregroundMark x1="87467" y1="50267" x2="82910" y2="51400"/>
                        <a14:foregroundMark x1="82910" y1="51400" x2="86854" y2="52600"/>
                        <a14:foregroundMark x1="87292" y1="51467" x2="82384" y2="51667"/>
                        <a14:foregroundMark x1="82384" y1="51667" x2="85451" y2="52933"/>
                        <a14:foregroundMark x1="84575" y1="54867" x2="82033" y2="57800"/>
                        <a14:foregroundMark x1="82033" y1="57800" x2="80982" y2="61200"/>
                        <a14:foregroundMark x1="82033" y1="76533" x2="82033" y2="80400"/>
                        <a14:foregroundMark x1="82033" y1="80400" x2="79842" y2="84200"/>
                        <a14:foregroundMark x1="79842" y1="84200" x2="84926" y2="84400"/>
                        <a14:foregroundMark x1="84926" y1="84400" x2="89571" y2="84200"/>
                        <a14:foregroundMark x1="89571" y1="84200" x2="90798" y2="83867"/>
                        <a14:foregroundMark x1="86152" y1="83533" x2="82296" y2="85867"/>
                        <a14:foregroundMark x1="82296" y1="85867" x2="77388" y2="86933"/>
                        <a14:foregroundMark x1="77388" y1="86933" x2="82559" y2="84800"/>
                        <a14:foregroundMark x1="82209" y1="84600" x2="77476" y2="85533"/>
                        <a14:foregroundMark x1="77476" y1="85533" x2="76424" y2="87267"/>
                        <a14:foregroundMark x1="90184" y1="62733" x2="89921" y2="72667"/>
                        <a14:foregroundMark x1="90710" y1="67467" x2="89746" y2="55800"/>
                        <a14:foregroundMark x1="82910" y1="50733" x2="87642" y2="49800"/>
                        <a14:foregroundMark x1="87642" y1="49800" x2="82734" y2="50133"/>
                        <a14:foregroundMark x1="82734" y1="50133" x2="82296" y2="5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42" t="48780" r="6748" b="11841"/>
          <a:stretch/>
        </p:blipFill>
        <p:spPr bwMode="auto">
          <a:xfrm>
            <a:off x="5383594" y="340611"/>
            <a:ext cx="1740183" cy="50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vilion Books: July-December 2016 Catalogue by Pavilion Books - Issuu">
            <a:extLst>
              <a:ext uri="{FF2B5EF4-FFF2-40B4-BE49-F238E27FC236}">
                <a16:creationId xmlns:a16="http://schemas.microsoft.com/office/drawing/2014/main" id="{B370DD27-5207-AEA4-0DDC-0F994E58D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67" b="87800" l="53637" r="78791">
                        <a14:foregroundMark x1="63804" y1="53200" x2="61350" y2="51400"/>
                        <a14:foregroundMark x1="60911" y1="52600" x2="60911" y2="54267"/>
                        <a14:foregroundMark x1="65469" y1="57467" x2="66871" y2="58000"/>
                        <a14:foregroundMark x1="66608" y1="57800" x2="71429" y2="58133"/>
                        <a14:foregroundMark x1="71429" y1="58133" x2="74934" y2="55533"/>
                        <a14:foregroundMark x1="74934" y1="55533" x2="75197" y2="51733"/>
                        <a14:foregroundMark x1="75197" y1="51733" x2="74934" y2="51200"/>
                        <a14:foregroundMark x1="74759" y1="51867" x2="76862" y2="49533"/>
                        <a14:foregroundMark x1="77213" y1="51333" x2="76337" y2="52733"/>
                        <a14:foregroundMark x1="77213" y1="51800" x2="78878" y2="50267"/>
                        <a14:foregroundMark x1="78089" y1="50533" x2="78265" y2="49867"/>
                        <a14:foregroundMark x1="78177" y1="49867" x2="73795" y2="51267"/>
                        <a14:foregroundMark x1="73795" y1="51267" x2="73707" y2="52333"/>
                        <a14:foregroundMark x1="74847" y1="51400" x2="77914" y2="49600"/>
                        <a14:foregroundMark x1="64417" y1="52000" x2="59684" y2="52067"/>
                        <a14:foregroundMark x1="59684" y1="52067" x2="63891" y2="50600"/>
                        <a14:foregroundMark x1="63891" y1="50600" x2="65819" y2="51333"/>
                        <a14:foregroundMark x1="59422" y1="82733" x2="53900" y2="87400"/>
                        <a14:foregroundMark x1="56880" y1="85333" x2="69238" y2="83533"/>
                        <a14:foregroundMark x1="65557" y1="84000" x2="70202" y2="84133"/>
                        <a14:foregroundMark x1="70202" y1="84133" x2="71429" y2="84667"/>
                        <a14:foregroundMark x1="70990" y1="84800" x2="63103" y2="84933"/>
                        <a14:foregroundMark x1="64592" y1="85067" x2="58896" y2="85333"/>
                        <a14:foregroundMark x1="58896" y1="85333" x2="53637" y2="87800"/>
                        <a14:foregroundMark x1="62314" y1="77200" x2="58720" y2="74667"/>
                        <a14:foregroundMark x1="58720" y1="74667" x2="61437" y2="71400"/>
                        <a14:foregroundMark x1="61437" y1="71400" x2="60123" y2="78000"/>
                        <a14:foregroundMark x1="57230" y1="75000" x2="56705" y2="78467"/>
                        <a14:foregroundMark x1="56705" y1="78467" x2="55916" y2="79200"/>
                        <a14:foregroundMark x1="55916" y1="79133" x2="56705" y2="69933"/>
                        <a14:foregroundMark x1="56705" y1="69933" x2="59334" y2="67067"/>
                        <a14:foregroundMark x1="59334" y1="67067" x2="59334" y2="64400"/>
                        <a14:foregroundMark x1="57932" y1="65200" x2="57581" y2="57267"/>
                        <a14:foregroundMark x1="57581" y1="57267" x2="56442" y2="60733"/>
                        <a14:foregroundMark x1="56442" y1="60733" x2="59071" y2="57867"/>
                        <a14:foregroundMark x1="59071" y1="57867" x2="58545" y2="60667"/>
                        <a14:foregroundMark x1="58633" y1="58600" x2="61174" y2="57067"/>
                        <a14:foregroundMark x1="61437" y1="57000" x2="56792" y2="57933"/>
                        <a14:foregroundMark x1="56792" y1="57933" x2="60824" y2="56200"/>
                        <a14:foregroundMark x1="60824" y1="56200" x2="58107" y2="57267"/>
                        <a14:foregroundMark x1="58896" y1="57200" x2="60824" y2="53867"/>
                        <a14:foregroundMark x1="60824" y1="53867" x2="61525" y2="56733"/>
                        <a14:foregroundMark x1="58195" y1="57000" x2="56705" y2="60333"/>
                        <a14:foregroundMark x1="56705" y1="60333" x2="56705" y2="60333"/>
                        <a14:foregroundMark x1="65819" y1="57200" x2="63453" y2="53933"/>
                        <a14:foregroundMark x1="63453" y1="53933" x2="65294" y2="57333"/>
                        <a14:foregroundMark x1="65294" y1="57333" x2="67748" y2="58067"/>
                        <a14:foregroundMark x1="63628" y1="54600" x2="65557" y2="51333"/>
                        <a14:foregroundMark x1="65557" y1="51333" x2="63804" y2="54867"/>
                        <a14:foregroundMark x1="60911" y1="53067" x2="60210" y2="54333"/>
                        <a14:foregroundMark x1="60386" y1="54267" x2="60824" y2="53267"/>
                        <a14:foregroundMark x1="60035" y1="52867" x2="60824" y2="53600"/>
                        <a14:foregroundMark x1="60386" y1="52600" x2="63891" y2="50467"/>
                        <a14:foregroundMark x1="63891" y1="50467" x2="64855" y2="50467"/>
                        <a14:foregroundMark x1="64592" y1="50467" x2="60123" y2="51200"/>
                        <a14:foregroundMark x1="60123" y1="51200" x2="64505" y2="50200"/>
                        <a14:foregroundMark x1="64505" y1="50200" x2="64592" y2="50267"/>
                        <a14:foregroundMark x1="63453" y1="50533" x2="58983" y2="51333"/>
                        <a14:foregroundMark x1="58983" y1="51333" x2="63453" y2="50600"/>
                        <a14:foregroundMark x1="63453" y1="50600" x2="59509" y2="50733"/>
                        <a14:foregroundMark x1="59597" y1="50733" x2="63278" y2="50200"/>
                        <a14:foregroundMark x1="78177" y1="50533" x2="75811" y2="53533"/>
                        <a14:foregroundMark x1="75811" y1="53533" x2="75110" y2="53600"/>
                        <a14:foregroundMark x1="74321" y1="53733" x2="78177" y2="51733"/>
                        <a14:foregroundMark x1="78177" y1="51733" x2="78352" y2="51000"/>
                        <a14:foregroundMark x1="78352" y1="51200" x2="75548" y2="54000"/>
                        <a14:foregroundMark x1="75548" y1="54000" x2="75460" y2="54000"/>
                        <a14:foregroundMark x1="75372" y1="52467" x2="69588" y2="58067"/>
                        <a14:foregroundMark x1="69588" y1="58067" x2="69500" y2="58200"/>
                        <a14:foregroundMark x1="74408" y1="56533" x2="74321" y2="60133"/>
                        <a14:foregroundMark x1="74321" y1="60133" x2="71429" y2="62867"/>
                        <a14:foregroundMark x1="71429" y1="62867" x2="67660" y2="60867"/>
                        <a14:foregroundMark x1="67660" y1="60867" x2="66959" y2="60200"/>
                        <a14:foregroundMark x1="75635" y1="53933" x2="74584" y2="57533"/>
                        <a14:foregroundMark x1="74584" y1="57533" x2="73444" y2="58800"/>
                        <a14:foregroundMark x1="67835" y1="62867" x2="67923" y2="66867"/>
                        <a14:foregroundMark x1="67923" y1="66867" x2="70990" y2="74000"/>
                        <a14:foregroundMark x1="70990" y1="74000" x2="66521" y2="80533"/>
                        <a14:foregroundMark x1="66521" y1="80533" x2="66959" y2="82733"/>
                        <a14:foregroundMark x1="60123" y1="78200" x2="58633" y2="81933"/>
                        <a14:foregroundMark x1="58633" y1="81933" x2="53988" y2="87667"/>
                        <a14:foregroundMark x1="56968" y1="64800" x2="56442" y2="61200"/>
                        <a14:foregroundMark x1="56442" y1="61200" x2="57756" y2="64667"/>
                        <a14:foregroundMark x1="57756" y1="64667" x2="58370" y2="6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36" t="48780" r="20557" b="11841"/>
          <a:stretch/>
        </p:blipFill>
        <p:spPr bwMode="auto">
          <a:xfrm>
            <a:off x="1504486" y="340611"/>
            <a:ext cx="2610894" cy="50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artoon of a person with a dog on his back&#10;&#10;Description automatically generated">
            <a:extLst>
              <a:ext uri="{FF2B5EF4-FFF2-40B4-BE49-F238E27FC236}">
                <a16:creationId xmlns:a16="http://schemas.microsoft.com/office/drawing/2014/main" id="{0A767458-45B8-AF29-5257-90ECDC1B5E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488" b="78142" l="18056" r="86657">
                        <a14:foregroundMark x1="31275" y1="55688" x2="25868" y2="56151"/>
                        <a14:foregroundMark x1="25868" y1="56151" x2="19494" y2="51984"/>
                        <a14:foregroundMark x1="19494" y1="51984" x2="18056" y2="44907"/>
                        <a14:foregroundMark x1="18056" y1="44907" x2="22421" y2="41567"/>
                        <a14:foregroundMark x1="22421" y1="41567" x2="33482" y2="48313"/>
                        <a14:foregroundMark x1="31622" y1="37103" x2="49975" y2="37103"/>
                        <a14:foregroundMark x1="26215" y1="34458" x2="31796" y2="35251"/>
                        <a14:foregroundMark x1="31796" y1="35251" x2="33929" y2="37401"/>
                        <a14:foregroundMark x1="35094" y1="36475" x2="35709" y2="32005"/>
                        <a14:foregroundMark x1="39583" y1="28770" x2="40402" y2="36310"/>
                        <a14:foregroundMark x1="44106" y1="31232" x2="42932" y2="37136"/>
                        <a14:foregroundMark x1="42932" y1="37136" x2="43626" y2="38327"/>
                        <a14:foregroundMark x1="44097" y1="73677" x2="44668" y2="78142"/>
                        <a14:foregroundMark x1="69221" y1="47553" x2="80035" y2="49339"/>
                        <a14:foregroundMark x1="80035" y1="49339" x2="83309" y2="51389"/>
                        <a14:foregroundMark x1="70164" y1="45536" x2="75422" y2="43750"/>
                        <a14:foregroundMark x1="75422" y1="43750" x2="78348" y2="32308"/>
                        <a14:foregroundMark x1="82738" y1="50628" x2="86657" y2="51389"/>
                        <a14:foregroundMark x1="35193" y1="55688" x2="42932" y2="55688"/>
                        <a14:foregroundMark x1="34846" y1="34788" x2="34524" y2="28142"/>
                        <a14:foregroundMark x1="34524" y1="28142" x2="35665" y2="26488"/>
                        <a14:backgroundMark x1="49380" y1="55556" x2="56820" y2="56515"/>
                        <a14:backgroundMark x1="56820" y1="56515" x2="62029" y2="59325"/>
                        <a14:backgroundMark x1="62029" y1="59325" x2="65551" y2="64352"/>
                        <a14:backgroundMark x1="65551" y1="64352" x2="65427" y2="64451"/>
                        <a14:backgroundMark x1="47545" y1="52017" x2="63244" y2="53538"/>
                        <a14:backgroundMark x1="63244" y1="53538" x2="67361" y2="58433"/>
                        <a14:backgroundMark x1="67361" y1="58433" x2="65129" y2="64550"/>
                        <a14:backgroundMark x1="65129" y1="64550" x2="63343" y2="65377"/>
                        <a14:backgroundMark x1="38889" y1="60780" x2="45362" y2="61376"/>
                        <a14:backgroundMark x1="29563" y1="62169" x2="29439" y2="62765"/>
                        <a14:backgroundMark x1="22619" y1="63690" x2="25744" y2="64319"/>
                        <a14:backgroundMark x1="22743" y1="63228" x2="25868" y2="63988"/>
                        <a14:backgroundMark x1="75818" y1="35086" x2="75149" y2="41964"/>
                        <a14:backgroundMark x1="75149" y1="41964" x2="76488" y2="36640"/>
                        <a14:backgroundMark x1="59201" y1="31085" x2="61384" y2="37070"/>
                        <a14:backgroundMark x1="61384" y1="37070" x2="59425" y2="36772"/>
                        <a14:backgroundMark x1="45114" y1="30159" x2="44420" y2="30026"/>
                        <a14:backgroundMark x1="45362" y1="29696" x2="44420" y2="29398"/>
                        <a14:backgroundMark x1="46280" y1="30952" x2="44891" y2="30622"/>
                        <a14:backgroundMark x1="44420" y1="29233" x2="45585" y2="32308"/>
                        <a14:backgroundMark x1="45809" y1="32771" x2="44891" y2="27249"/>
                        <a14:backgroundMark x1="44420" y1="29563" x2="44196" y2="31250"/>
                        <a14:backgroundMark x1="43973" y1="31250" x2="44097" y2="32474"/>
                        <a14:backgroundMark x1="43750" y1="31548" x2="44320" y2="30622"/>
                        <a14:backgroundMark x1="43750" y1="32474" x2="44097" y2="33102"/>
                        <a14:backgroundMark x1="36930" y1="30026" x2="39013" y2="30324"/>
                        <a14:backgroundMark x1="35888" y1="29233" x2="38194" y2="30952"/>
                        <a14:backgroundMark x1="36012" y1="31382" x2="38194" y2="31713"/>
                        <a14:backgroundMark x1="36235" y1="28472" x2="39137" y2="32771"/>
                        <a14:backgroundMark x1="35789" y1="28009" x2="35317" y2="30159"/>
                        <a14:backgroundMark x1="35193" y1="30489" x2="36012" y2="29101"/>
                        <a14:backgroundMark x1="35888" y1="28935" x2="36136" y2="30026"/>
                        <a14:backgroundMark x1="35541" y1="31382" x2="36359" y2="30324"/>
                        <a14:backgroundMark x1="35789" y1="30952" x2="34970" y2="31250"/>
                        <a14:backgroundMark x1="35441" y1="31845" x2="35541" y2="32639"/>
                        <a14:backgroundMark x1="29439" y1="32639" x2="29886" y2="32011"/>
                        <a14:backgroundMark x1="28274" y1="32474" x2="29315" y2="32308"/>
                        <a14:backgroundMark x1="35094" y1="41865" x2="35094" y2="40013"/>
                        <a14:backgroundMark x1="35665" y1="32639" x2="34747" y2="32937"/>
                        <a14:backgroundMark x1="35094" y1="33102" x2="35441" y2="32771"/>
                        <a14:backgroundMark x1="35317" y1="32771" x2="35317" y2="32771"/>
                        <a14:backgroundMark x1="35888" y1="32771" x2="35888" y2="32771"/>
                        <a14:backgroundMark x1="35888" y1="32771" x2="35541" y2="33565"/>
                        <a14:backgroundMark x1="35193" y1="32937" x2="35541" y2="33102"/>
                        <a14:backgroundMark x1="35441" y1="33102" x2="35541" y2="33399"/>
                        <a14:backgroundMark x1="34599" y1="33773" x2="35665" y2="31845"/>
                        <a14:backgroundMark x1="34970" y1="33102" x2="34877" y2="33270"/>
                        <a14:backgroundMark x1="75818" y1="61541" x2="71081" y2="64220"/>
                        <a14:backgroundMark x1="71081" y1="64220" x2="75694" y2="6293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4787" t="25579" r="12471" b="18105"/>
          <a:stretch/>
        </p:blipFill>
        <p:spPr>
          <a:xfrm rot="5400000">
            <a:off x="7093398" y="1395379"/>
            <a:ext cx="5030326" cy="29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31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B9536-5313-1C5B-4578-35D66985D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7AA2E7-1DEE-DAB6-081D-84272CA452A7}"/>
              </a:ext>
            </a:extLst>
          </p:cNvPr>
          <p:cNvSpPr txBox="1"/>
          <p:nvPr/>
        </p:nvSpPr>
        <p:spPr>
          <a:xfrm>
            <a:off x="4877730" y="324496"/>
            <a:ext cx="23473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Elvira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C7727-E522-4671-5433-C9BA61257BC7}"/>
              </a:ext>
            </a:extLst>
          </p:cNvPr>
          <p:cNvSpPr txBox="1"/>
          <p:nvPr/>
        </p:nvSpPr>
        <p:spPr>
          <a:xfrm>
            <a:off x="377285" y="324496"/>
            <a:ext cx="4083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Ermintrude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03B95-AC19-F2E0-7A26-1C206BF4C339}"/>
              </a:ext>
            </a:extLst>
          </p:cNvPr>
          <p:cNvSpPr txBox="1"/>
          <p:nvPr/>
        </p:nvSpPr>
        <p:spPr>
          <a:xfrm>
            <a:off x="7567961" y="324495"/>
            <a:ext cx="41575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Stepmother</a:t>
            </a:r>
          </a:p>
        </p:txBody>
      </p:sp>
    </p:spTree>
    <p:extLst>
      <p:ext uri="{BB962C8B-B14F-4D97-AF65-F5344CB8AC3E}">
        <p14:creationId xmlns:p14="http://schemas.microsoft.com/office/powerpoint/2010/main" val="20294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0427B-8840-36D6-664C-D6E2FDCD0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22" y="340380"/>
            <a:ext cx="9699156" cy="61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80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85E7C99-D862-7028-E9F4-14CE950CAF93}"/>
              </a:ext>
            </a:extLst>
          </p:cNvPr>
          <p:cNvSpPr/>
          <p:nvPr/>
        </p:nvSpPr>
        <p:spPr>
          <a:xfrm>
            <a:off x="228602" y="257150"/>
            <a:ext cx="4666784" cy="1103299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Sentences</a:t>
            </a:r>
          </a:p>
        </p:txBody>
      </p:sp>
    </p:spTree>
    <p:extLst>
      <p:ext uri="{BB962C8B-B14F-4D97-AF65-F5344CB8AC3E}">
        <p14:creationId xmlns:p14="http://schemas.microsoft.com/office/powerpoint/2010/main" val="27335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6F17-C440-10A3-7F2B-C83D1873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587AA2-E6DC-D9BB-FE4E-3463CF7C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17288E-AE70-541C-2D13-0062A7E952DF}"/>
              </a:ext>
            </a:extLst>
          </p:cNvPr>
          <p:cNvSpPr/>
          <p:nvPr/>
        </p:nvSpPr>
        <p:spPr>
          <a:xfrm>
            <a:off x="1519215" y="4652581"/>
            <a:ext cx="9153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5) Identify and explain key aspects of fiction and non-fiction texts, such as characters, events, titles and information  </a:t>
            </a:r>
            <a:endParaRPr lang="en-GB" sz="2400" b="1" dirty="0">
              <a:solidFill>
                <a:srgbClr val="83A0CF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9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17F9FE-43D7-DA0C-888D-3EEF2505B307}"/>
              </a:ext>
            </a:extLst>
          </p:cNvPr>
          <p:cNvSpPr txBox="1"/>
          <p:nvPr/>
        </p:nvSpPr>
        <p:spPr>
          <a:xfrm>
            <a:off x="2180064" y="4057253"/>
            <a:ext cx="23215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fetch</a:t>
            </a:r>
            <a:endParaRPr lang="en-GB" sz="6600" b="1" dirty="0">
              <a:effectLst/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61BD6-E35D-9074-AA1A-F5F4F3FF09E3}"/>
              </a:ext>
            </a:extLst>
          </p:cNvPr>
          <p:cNvSpPr txBox="1"/>
          <p:nvPr/>
        </p:nvSpPr>
        <p:spPr>
          <a:xfrm>
            <a:off x="7538226" y="1138753"/>
            <a:ext cx="25600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stout</a:t>
            </a:r>
            <a:endParaRPr lang="en-GB" sz="6600" b="1" dirty="0">
              <a:latin typeface="Twinkl Cursive Unloope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DEB80-6E52-9DF1-0457-D5DD984C56AD}"/>
              </a:ext>
            </a:extLst>
          </p:cNvPr>
          <p:cNvSpPr txBox="1"/>
          <p:nvPr/>
        </p:nvSpPr>
        <p:spPr>
          <a:xfrm>
            <a:off x="6913756" y="4057253"/>
            <a:ext cx="42363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chauffeur</a:t>
            </a:r>
            <a:endParaRPr lang="en-GB" sz="6600" b="1" dirty="0">
              <a:latin typeface="Twinkl Cursive Unlooped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4DB88-5C57-B9B7-AFDF-707D4EA6A91C}"/>
              </a:ext>
            </a:extLst>
          </p:cNvPr>
          <p:cNvSpPr txBox="1"/>
          <p:nvPr/>
        </p:nvSpPr>
        <p:spPr>
          <a:xfrm>
            <a:off x="2559204" y="1138753"/>
            <a:ext cx="26442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gown</a:t>
            </a:r>
            <a:endParaRPr lang="en-GB" sz="66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85E7C99-D862-7028-E9F4-14CE950CAF93}"/>
              </a:ext>
            </a:extLst>
          </p:cNvPr>
          <p:cNvSpPr/>
          <p:nvPr/>
        </p:nvSpPr>
        <p:spPr>
          <a:xfrm>
            <a:off x="3121272" y="1681503"/>
            <a:ext cx="5846883" cy="3136681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winkl Cursive Unlooped" panose="02000000000000000000" pitchFamily="2" charset="0"/>
              </a:rPr>
              <a:t>Collect </a:t>
            </a:r>
            <a:r>
              <a:rPr lang="en-US" sz="48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nouns that are an important part of the story. </a:t>
            </a:r>
          </a:p>
        </p:txBody>
      </p:sp>
    </p:spTree>
    <p:extLst>
      <p:ext uri="{BB962C8B-B14F-4D97-AF65-F5344CB8AC3E}">
        <p14:creationId xmlns:p14="http://schemas.microsoft.com/office/powerpoint/2010/main" val="141838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C5590E-510A-A4E7-019B-A3437BC224AB}"/>
              </a:ext>
            </a:extLst>
          </p:cNvPr>
          <p:cNvSpPr txBox="1"/>
          <p:nvPr/>
        </p:nvSpPr>
        <p:spPr>
          <a:xfrm>
            <a:off x="473927" y="310787"/>
            <a:ext cx="11056434" cy="1262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Name two of the objects that the kindly woman       asked Cinderella to collect.</a:t>
            </a:r>
          </a:p>
        </p:txBody>
      </p:sp>
    </p:spTree>
    <p:extLst>
      <p:ext uri="{BB962C8B-B14F-4D97-AF65-F5344CB8AC3E}">
        <p14:creationId xmlns:p14="http://schemas.microsoft.com/office/powerpoint/2010/main" val="1525697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C5590E-510A-A4E7-019B-A3437BC224AB}"/>
              </a:ext>
            </a:extLst>
          </p:cNvPr>
          <p:cNvSpPr txBox="1"/>
          <p:nvPr/>
        </p:nvSpPr>
        <p:spPr>
          <a:xfrm>
            <a:off x="473927" y="310787"/>
            <a:ext cx="11056434" cy="1262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What was Cinderella’s mode of transport to the ball in this version of the story? </a:t>
            </a:r>
          </a:p>
        </p:txBody>
      </p:sp>
    </p:spTree>
    <p:extLst>
      <p:ext uri="{BB962C8B-B14F-4D97-AF65-F5344CB8AC3E}">
        <p14:creationId xmlns:p14="http://schemas.microsoft.com/office/powerpoint/2010/main" val="229679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5EF5EE1-AA0E-2663-C48A-C31704D2C297}"/>
              </a:ext>
            </a:extLst>
          </p:cNvPr>
          <p:cNvSpPr/>
          <p:nvPr/>
        </p:nvSpPr>
        <p:spPr>
          <a:xfrm>
            <a:off x="2768235" y="2264369"/>
            <a:ext cx="6655530" cy="2329262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Summarising Cinderella</a:t>
            </a:r>
          </a:p>
        </p:txBody>
      </p:sp>
    </p:spTree>
    <p:extLst>
      <p:ext uri="{BB962C8B-B14F-4D97-AF65-F5344CB8AC3E}">
        <p14:creationId xmlns:p14="http://schemas.microsoft.com/office/powerpoint/2010/main" val="3813492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C5590E-510A-A4E7-019B-A3437BC224AB}"/>
              </a:ext>
            </a:extLst>
          </p:cNvPr>
          <p:cNvSpPr txBox="1"/>
          <p:nvPr/>
        </p:nvSpPr>
        <p:spPr>
          <a:xfrm>
            <a:off x="473927" y="310787"/>
            <a:ext cx="11056434" cy="1262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What was the warning that the kindly lady gave to Cinderella before she left for the ball?</a:t>
            </a:r>
          </a:p>
        </p:txBody>
      </p:sp>
    </p:spTree>
    <p:extLst>
      <p:ext uri="{BB962C8B-B14F-4D97-AF65-F5344CB8AC3E}">
        <p14:creationId xmlns:p14="http://schemas.microsoft.com/office/powerpoint/2010/main" val="670880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C5590E-510A-A4E7-019B-A3437BC224AB}"/>
              </a:ext>
            </a:extLst>
          </p:cNvPr>
          <p:cNvSpPr txBox="1"/>
          <p:nvPr/>
        </p:nvSpPr>
        <p:spPr>
          <a:xfrm>
            <a:off x="473927" y="310787"/>
            <a:ext cx="11056434" cy="66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 What was Cinderella wearing to the ball?</a:t>
            </a:r>
          </a:p>
        </p:txBody>
      </p:sp>
    </p:spTree>
    <p:extLst>
      <p:ext uri="{BB962C8B-B14F-4D97-AF65-F5344CB8AC3E}">
        <p14:creationId xmlns:p14="http://schemas.microsoft.com/office/powerpoint/2010/main" val="289802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6F17-C440-10A3-7F2B-C83D1873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587AA2-E6DC-D9BB-FE4E-3463CF7C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17288E-AE70-541C-2D13-0062A7E952DF}"/>
              </a:ext>
            </a:extLst>
          </p:cNvPr>
          <p:cNvSpPr/>
          <p:nvPr/>
        </p:nvSpPr>
        <p:spPr>
          <a:xfrm>
            <a:off x="1519215" y="4652581"/>
            <a:ext cx="915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6</a:t>
            </a:r>
            <a:r>
              <a:rPr lang="en-GB" sz="2400" b="1" dirty="0" smtClean="0">
                <a:latin typeface="Twinkl Cursive Unlooped" panose="02000000000000000000" pitchFamily="2" charset="0"/>
              </a:rPr>
              <a:t>) </a:t>
            </a:r>
            <a:r>
              <a:rPr lang="en-US" sz="2400" b="1" dirty="0">
                <a:latin typeface="Twinkl Cursive Unlooped" panose="02000000000000000000" pitchFamily="2" charset="0"/>
              </a:rPr>
              <a:t>Draw on knowledge of vocabulary to understand text</a:t>
            </a:r>
            <a:endParaRPr lang="en-GB" sz="2400" b="1" dirty="0">
              <a:solidFill>
                <a:srgbClr val="83A0CF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49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3DB04D-D975-24E9-B4A8-1BBD38A92054}"/>
              </a:ext>
            </a:extLst>
          </p:cNvPr>
          <p:cNvSpPr txBox="1"/>
          <p:nvPr/>
        </p:nvSpPr>
        <p:spPr>
          <a:xfrm>
            <a:off x="7544731" y="700218"/>
            <a:ext cx="34485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srgbClr val="0070C0"/>
                </a:solidFill>
                <a:effectLst/>
                <a:latin typeface="Kristen ITC" panose="03050502040202030202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anxious</a:t>
            </a:r>
            <a:endParaRPr lang="en-GB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82D66-1EC9-6589-620A-9D7D675A9FB6}"/>
              </a:ext>
            </a:extLst>
          </p:cNvPr>
          <p:cNvSpPr txBox="1"/>
          <p:nvPr/>
        </p:nvSpPr>
        <p:spPr>
          <a:xfrm>
            <a:off x="1084456" y="815348"/>
            <a:ext cx="36771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solidFill>
                  <a:srgbClr val="0070C0"/>
                </a:solidFill>
                <a:effectLst/>
                <a:latin typeface="Kristen ITC" panose="03050502040202030202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hopeless</a:t>
            </a:r>
            <a:endParaRPr lang="en-GB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4F39E-715E-B9BF-8E48-EA4EE26A2597}"/>
              </a:ext>
            </a:extLst>
          </p:cNvPr>
          <p:cNvSpPr txBox="1"/>
          <p:nvPr/>
        </p:nvSpPr>
        <p:spPr>
          <a:xfrm>
            <a:off x="7938275" y="4674208"/>
            <a:ext cx="24862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solidFill>
                  <a:srgbClr val="0070C0"/>
                </a:solidFill>
                <a:effectLst/>
                <a:latin typeface="Kristen ITC" panose="03050502040202030202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haste</a:t>
            </a:r>
            <a:endParaRPr lang="en-GB" sz="6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9165C4-151B-FAC0-63A8-8B9B264A4AD6}"/>
              </a:ext>
            </a:extLst>
          </p:cNvPr>
          <p:cNvSpPr txBox="1"/>
          <p:nvPr/>
        </p:nvSpPr>
        <p:spPr>
          <a:xfrm>
            <a:off x="1204331" y="4674208"/>
            <a:ext cx="35572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solidFill>
                  <a:srgbClr val="0070C0"/>
                </a:solidFill>
                <a:effectLst/>
                <a:latin typeface="Kristen ITC" panose="03050502040202030202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delicate</a:t>
            </a:r>
            <a:endParaRPr lang="en-GB" sz="6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AC0E1B-5FD1-C17A-2B08-87607D6D9988}"/>
              </a:ext>
            </a:extLst>
          </p:cNvPr>
          <p:cNvSpPr txBox="1"/>
          <p:nvPr/>
        </p:nvSpPr>
        <p:spPr>
          <a:xfrm>
            <a:off x="2727867" y="2875002"/>
            <a:ext cx="26888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solidFill>
                  <a:srgbClr val="0070C0"/>
                </a:solidFill>
                <a:effectLst/>
                <a:latin typeface="Kristen ITC" panose="03050502040202030202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dainty</a:t>
            </a:r>
            <a:endParaRPr lang="en-GB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3EB76-F448-103F-28EB-1CD6271FA7E7}"/>
              </a:ext>
            </a:extLst>
          </p:cNvPr>
          <p:cNvSpPr txBox="1"/>
          <p:nvPr/>
        </p:nvSpPr>
        <p:spPr>
          <a:xfrm>
            <a:off x="6977876" y="2875002"/>
            <a:ext cx="30582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solidFill>
                  <a:srgbClr val="0070C0"/>
                </a:solidFill>
                <a:effectLst/>
                <a:latin typeface="Kristen ITC" panose="03050502040202030202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vowed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336444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495C77-C2B2-2B19-F37C-3C53F9EE3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37" y="1460809"/>
            <a:ext cx="11510726" cy="36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6F17-C440-10A3-7F2B-C83D1873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587AA2-E6DC-D9BB-FE4E-3463CF7C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17288E-AE70-541C-2D13-0062A7E952DF}"/>
              </a:ext>
            </a:extLst>
          </p:cNvPr>
          <p:cNvSpPr/>
          <p:nvPr/>
        </p:nvSpPr>
        <p:spPr>
          <a:xfrm>
            <a:off x="1519215" y="4652581"/>
            <a:ext cx="9153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</a:t>
            </a:r>
            <a:r>
              <a:rPr lang="en-GB" sz="2400" b="1" dirty="0" smtClean="0">
                <a:latin typeface="Twinkl Cursive Unlooped" panose="02000000000000000000" pitchFamily="2" charset="0"/>
              </a:rPr>
              <a:t>7)</a:t>
            </a:r>
            <a:r>
              <a:rPr lang="en-US" sz="2400" b="1" dirty="0">
                <a:latin typeface="Twinkl Cursive Unlooped" panose="02000000000000000000" pitchFamily="2" charset="0"/>
              </a:rPr>
              <a:t> Identify and explain key aspects of fiction and non-fiction texts, such as characters, events, titles and information</a:t>
            </a:r>
            <a:r>
              <a:rPr lang="en-GB" sz="2400" b="1" dirty="0" smtClean="0">
                <a:latin typeface="Twinkl Cursive Unlooped" panose="02000000000000000000" pitchFamily="2" charset="0"/>
              </a:rPr>
              <a:t> </a:t>
            </a:r>
            <a:endParaRPr lang="en-GB" sz="2400" b="1" dirty="0">
              <a:solidFill>
                <a:srgbClr val="83A0CF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86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482856-4D26-F20F-4846-0C541C2D2E30}"/>
              </a:ext>
            </a:extLst>
          </p:cNvPr>
          <p:cNvSpPr txBox="1"/>
          <p:nvPr/>
        </p:nvSpPr>
        <p:spPr>
          <a:xfrm>
            <a:off x="343830" y="218053"/>
            <a:ext cx="1184817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you summarise these few pages using a pair of words? </a:t>
            </a:r>
          </a:p>
          <a:p>
            <a:r>
              <a:rPr lang="en-GB" sz="48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4800" dirty="0">
                <a:solidFill>
                  <a:srgbClr val="FF000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bride found</a:t>
            </a:r>
          </a:p>
          <a:p>
            <a:endParaRPr lang="en-GB" sz="4800" dirty="0">
              <a:solidFill>
                <a:srgbClr val="FF0000"/>
              </a:solidFill>
              <a:effectLst/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4800" dirty="0">
                <a:solidFill>
                  <a:srgbClr val="FF000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found her </a:t>
            </a:r>
          </a:p>
          <a:p>
            <a:endParaRPr lang="en-GB" sz="4800" dirty="0">
              <a:solidFill>
                <a:srgbClr val="FF0000"/>
              </a:solidFill>
              <a:effectLst/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4800" dirty="0">
                <a:solidFill>
                  <a:srgbClr val="FF000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 fits</a:t>
            </a:r>
          </a:p>
        </p:txBody>
      </p:sp>
    </p:spTree>
    <p:extLst>
      <p:ext uri="{BB962C8B-B14F-4D97-AF65-F5344CB8AC3E}">
        <p14:creationId xmlns:p14="http://schemas.microsoft.com/office/powerpoint/2010/main" val="5294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C4B728-5AEA-B326-8AB8-4744E845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16" y="2591356"/>
            <a:ext cx="11483121" cy="318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6F17-C440-10A3-7F2B-C83D1873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587AA2-E6DC-D9BB-FE4E-3463CF7C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17288E-AE70-541C-2D13-0062A7E952DF}"/>
              </a:ext>
            </a:extLst>
          </p:cNvPr>
          <p:cNvSpPr/>
          <p:nvPr/>
        </p:nvSpPr>
        <p:spPr>
          <a:xfrm>
            <a:off x="1519215" y="4652581"/>
            <a:ext cx="9153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</a:t>
            </a:r>
            <a:r>
              <a:rPr lang="en-GB" sz="2400" b="1" dirty="0" smtClean="0">
                <a:latin typeface="Twinkl Cursive Unlooped" panose="02000000000000000000" pitchFamily="2" charset="0"/>
              </a:rPr>
              <a:t>8) </a:t>
            </a:r>
            <a:r>
              <a:rPr lang="en-GB" sz="2400" b="1" dirty="0">
                <a:latin typeface="Twinkl Cursive Unlooped" panose="02000000000000000000" pitchFamily="2" charset="0"/>
              </a:rPr>
              <a:t>Make inferences from the text to predict what might happen on the basis of what has been read so far  </a:t>
            </a:r>
            <a:endParaRPr lang="en-GB" sz="2400" b="1" dirty="0">
              <a:solidFill>
                <a:srgbClr val="83A0CF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35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08D69-A602-0827-DEA8-8989AE4470C7}"/>
              </a:ext>
            </a:extLst>
          </p:cNvPr>
          <p:cNvSpPr txBox="1"/>
          <p:nvPr/>
        </p:nvSpPr>
        <p:spPr>
          <a:xfrm>
            <a:off x="295507" y="217207"/>
            <a:ext cx="116362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Which word is closest in meaning to allowed?</a:t>
            </a:r>
          </a:p>
          <a:p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invited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permitted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forbade </a:t>
            </a:r>
          </a:p>
          <a:p>
            <a:endParaRPr lang="en-GB" sz="3600" dirty="0">
              <a:solidFill>
                <a:srgbClr val="0070C0"/>
              </a:solidFill>
              <a:effectLst/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7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6C512-1A07-CF4A-3894-5A8F908D8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118A13-5D37-8999-7F7B-E1CE2CD7D60E}"/>
              </a:ext>
            </a:extLst>
          </p:cNvPr>
          <p:cNvSpPr txBox="1"/>
          <p:nvPr/>
        </p:nvSpPr>
        <p:spPr>
          <a:xfrm>
            <a:off x="118819" y="117693"/>
            <a:ext cx="1198953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Cinderella’ s mum has died and her father remarries. 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 unkind stepmother and 3 mean sisters move in. 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 unkind stepmother and 3 mean sisters move in.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 the ball, she meets the </a:t>
            </a:r>
            <a:r>
              <a:rPr lang="en-GB" sz="3600" b="1" dirty="0">
                <a:solidFill>
                  <a:srgbClr val="0070C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3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rince and they fall in love but Cinderella has to hurry away and loses her glass slipper.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prince finds the slipper and uses it to find Cinderella.</a:t>
            </a:r>
          </a:p>
        </p:txBody>
      </p:sp>
    </p:spTree>
    <p:extLst>
      <p:ext uri="{BB962C8B-B14F-4D97-AF65-F5344CB8AC3E}">
        <p14:creationId xmlns:p14="http://schemas.microsoft.com/office/powerpoint/2010/main" val="14943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08D69-A602-0827-DEA8-8989AE4470C7}"/>
              </a:ext>
            </a:extLst>
          </p:cNvPr>
          <p:cNvSpPr txBox="1"/>
          <p:nvPr/>
        </p:nvSpPr>
        <p:spPr>
          <a:xfrm>
            <a:off x="295507" y="217207"/>
            <a:ext cx="116362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Two slightly surprising things happen at the end of this version of Cinderella. Name one and explain why this is surprising. </a:t>
            </a:r>
          </a:p>
        </p:txBody>
      </p:sp>
    </p:spTree>
    <p:extLst>
      <p:ext uri="{BB962C8B-B14F-4D97-AF65-F5344CB8AC3E}">
        <p14:creationId xmlns:p14="http://schemas.microsoft.com/office/powerpoint/2010/main" val="422238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08D69-A602-0827-DEA8-8989AE4470C7}"/>
              </a:ext>
            </a:extLst>
          </p:cNvPr>
          <p:cNvSpPr txBox="1"/>
          <p:nvPr/>
        </p:nvSpPr>
        <p:spPr>
          <a:xfrm>
            <a:off x="295507" y="217207"/>
            <a:ext cx="11636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Why has the author chosen to put the word </a:t>
            </a:r>
            <a:r>
              <a:rPr lang="en-GB" sz="3600" i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almost </a:t>
            </a: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italics? </a:t>
            </a:r>
          </a:p>
        </p:txBody>
      </p:sp>
    </p:spTree>
    <p:extLst>
      <p:ext uri="{BB962C8B-B14F-4D97-AF65-F5344CB8AC3E}">
        <p14:creationId xmlns:p14="http://schemas.microsoft.com/office/powerpoint/2010/main" val="3252895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08D69-A602-0827-DEA8-8989AE4470C7}"/>
              </a:ext>
            </a:extLst>
          </p:cNvPr>
          <p:cNvSpPr txBox="1"/>
          <p:nvPr/>
        </p:nvSpPr>
        <p:spPr>
          <a:xfrm>
            <a:off x="295507" y="217207"/>
            <a:ext cx="11636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 What do you think would happen next if a sequel of this Cinderella version were to be written? </a:t>
            </a:r>
          </a:p>
        </p:txBody>
      </p:sp>
    </p:spTree>
    <p:extLst>
      <p:ext uri="{BB962C8B-B14F-4D97-AF65-F5344CB8AC3E}">
        <p14:creationId xmlns:p14="http://schemas.microsoft.com/office/powerpoint/2010/main" val="1272192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6F17-C440-10A3-7F2B-C83D1873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587AA2-E6DC-D9BB-FE4E-3463CF7C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17288E-AE70-541C-2D13-0062A7E952DF}"/>
              </a:ext>
            </a:extLst>
          </p:cNvPr>
          <p:cNvSpPr/>
          <p:nvPr/>
        </p:nvSpPr>
        <p:spPr>
          <a:xfrm>
            <a:off x="1519215" y="4652581"/>
            <a:ext cx="915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</a:t>
            </a:r>
            <a:r>
              <a:rPr lang="en-GB" sz="2400" b="1" dirty="0" smtClean="0">
                <a:latin typeface="Twinkl Cursive Unlooped" panose="02000000000000000000" pitchFamily="2" charset="0"/>
              </a:rPr>
              <a:t>9) </a:t>
            </a:r>
            <a:r>
              <a:rPr lang="en-GB" sz="2400" b="1" dirty="0">
                <a:latin typeface="Twinkl Cursive Unlooped" panose="02000000000000000000" pitchFamily="2" charset="0"/>
              </a:rPr>
              <a:t>Make inferences from the text  </a:t>
            </a:r>
            <a:endParaRPr lang="en-GB" sz="2400" b="1" dirty="0">
              <a:solidFill>
                <a:srgbClr val="83A0CF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06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4DFABC-B925-3A29-BFFE-4F8892993B20}"/>
              </a:ext>
            </a:extLst>
          </p:cNvPr>
          <p:cNvSpPr txBox="1"/>
          <p:nvPr/>
        </p:nvSpPr>
        <p:spPr>
          <a:xfrm>
            <a:off x="306661" y="1259615"/>
            <a:ext cx="112348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Cinderella’s father disappeared for two weeks then came back already married. </a:t>
            </a:r>
          </a:p>
          <a:p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 called her Cinderella instead of Greta as he thought it was an affectionate nickname for his daughter.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2522B7-9C23-D7F9-BE94-BB6B08AEE71C}"/>
              </a:ext>
            </a:extLst>
          </p:cNvPr>
          <p:cNvSpPr/>
          <p:nvPr/>
        </p:nvSpPr>
        <p:spPr>
          <a:xfrm>
            <a:off x="306661" y="245998"/>
            <a:ext cx="6551340" cy="869123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The father’s actions</a:t>
            </a:r>
          </a:p>
        </p:txBody>
      </p:sp>
    </p:spTree>
    <p:extLst>
      <p:ext uri="{BB962C8B-B14F-4D97-AF65-F5344CB8AC3E}">
        <p14:creationId xmlns:p14="http://schemas.microsoft.com/office/powerpoint/2010/main" val="3814584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EB4596-E427-9B12-A773-3769EE4D76B8}"/>
              </a:ext>
            </a:extLst>
          </p:cNvPr>
          <p:cNvSpPr txBox="1"/>
          <p:nvPr/>
        </p:nvSpPr>
        <p:spPr>
          <a:xfrm>
            <a:off x="4647847" y="3244334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winkl Cursive Unlooped" panose="02000000000000000000" pitchFamily="2" charset="0"/>
              </a:rPr>
              <a:t>Picture of father to be added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53F0A-15CA-0D8B-2898-81DC14699C63}"/>
              </a:ext>
            </a:extLst>
          </p:cNvPr>
          <p:cNvSpPr txBox="1"/>
          <p:nvPr/>
        </p:nvSpPr>
        <p:spPr>
          <a:xfrm>
            <a:off x="886523" y="474148"/>
            <a:ext cx="5960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kindly, a bit forgetful, scatty, sees the best in people, foolish, jolly, polite. </a:t>
            </a:r>
            <a:endParaRPr lang="en-GB" sz="1800" dirty="0">
              <a:effectLst/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B4E61-E7DC-8A6A-E4C6-65D73D19FAB7}"/>
              </a:ext>
            </a:extLst>
          </p:cNvPr>
          <p:cNvSpPr txBox="1"/>
          <p:nvPr/>
        </p:nvSpPr>
        <p:spPr>
          <a:xfrm>
            <a:off x="5391615" y="1415534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mean, quick-witted, unkind, rude. </a:t>
            </a:r>
            <a:endParaRPr lang="en-GB" sz="1800" dirty="0">
              <a:effectLst/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70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6F17-C440-10A3-7F2B-C83D1873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587AA2-E6DC-D9BB-FE4E-3463CF7C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17288E-AE70-541C-2D13-0062A7E952DF}"/>
              </a:ext>
            </a:extLst>
          </p:cNvPr>
          <p:cNvSpPr/>
          <p:nvPr/>
        </p:nvSpPr>
        <p:spPr>
          <a:xfrm>
            <a:off x="1519215" y="4652581"/>
            <a:ext cx="915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</a:t>
            </a:r>
            <a:r>
              <a:rPr lang="en-GB" sz="2400" b="1" dirty="0" smtClean="0">
                <a:latin typeface="Twinkl Cursive Unlooped" panose="02000000000000000000" pitchFamily="2" charset="0"/>
              </a:rPr>
              <a:t>10) </a:t>
            </a:r>
            <a:r>
              <a:rPr lang="en-GB" sz="2400" b="1" dirty="0">
                <a:latin typeface="Twinkl Cursive Unlooped" panose="02000000000000000000" pitchFamily="2" charset="0"/>
              </a:rPr>
              <a:t>Identify and explain the sequence of events in texts </a:t>
            </a:r>
            <a:endParaRPr lang="en-GB" sz="2400" b="1" dirty="0">
              <a:solidFill>
                <a:srgbClr val="83A0CF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99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66F52C1-13E1-88DC-BC98-D066AB587AB4}"/>
              </a:ext>
            </a:extLst>
          </p:cNvPr>
          <p:cNvSpPr/>
          <p:nvPr/>
        </p:nvSpPr>
        <p:spPr>
          <a:xfrm>
            <a:off x="3642267" y="2743367"/>
            <a:ext cx="4907465" cy="1371265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Main themes</a:t>
            </a:r>
          </a:p>
        </p:txBody>
      </p:sp>
    </p:spTree>
    <p:extLst>
      <p:ext uri="{BB962C8B-B14F-4D97-AF65-F5344CB8AC3E}">
        <p14:creationId xmlns:p14="http://schemas.microsoft.com/office/powerpoint/2010/main" val="32965159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E56363-6F31-3958-A5E3-36C442D9E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1" y="1647936"/>
            <a:ext cx="11991278" cy="35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849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FD410FF-61AA-2237-21DB-077BA4925CF4}"/>
              </a:ext>
            </a:extLst>
          </p:cNvPr>
          <p:cNvSpPr/>
          <p:nvPr/>
        </p:nvSpPr>
        <p:spPr>
          <a:xfrm>
            <a:off x="330356" y="278948"/>
            <a:ext cx="4431216" cy="958838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Main themes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C5F46-6D6F-423D-A9BB-205CA1385F9B}"/>
              </a:ext>
            </a:extLst>
          </p:cNvPr>
          <p:cNvSpPr txBox="1"/>
          <p:nvPr/>
        </p:nvSpPr>
        <p:spPr>
          <a:xfrm>
            <a:off x="306661" y="1259615"/>
            <a:ext cx="112348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I think </a:t>
            </a:r>
            <a:r>
              <a:rPr lang="en-GB" sz="3600" dirty="0">
                <a:solidFill>
                  <a:srgbClr val="FFC00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kindness</a:t>
            </a: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 a theme in Cinderella </a:t>
            </a:r>
            <a:r>
              <a:rPr lang="en-GB" sz="3600" dirty="0">
                <a:solidFill>
                  <a:srgbClr val="C0000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endParaRPr lang="en-GB" sz="3600" dirty="0">
              <a:solidFill>
                <a:srgbClr val="0070C0"/>
              </a:solidFill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3600" dirty="0">
                <a:solidFill>
                  <a:srgbClr val="0070C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think </a:t>
            </a:r>
            <a:r>
              <a:rPr lang="en-GB" sz="3600" dirty="0">
                <a:solidFill>
                  <a:srgbClr val="EC1AB9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GB" sz="3600" dirty="0">
                <a:solidFill>
                  <a:srgbClr val="0070C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 a theme in Cinderella </a:t>
            </a:r>
            <a:r>
              <a:rPr lang="en-GB" sz="3600" dirty="0">
                <a:solidFill>
                  <a:srgbClr val="C0000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GB" sz="3600" dirty="0">
                <a:solidFill>
                  <a:srgbClr val="0070C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GB" sz="3600" dirty="0">
              <a:solidFill>
                <a:srgbClr val="0070C0"/>
              </a:solidFill>
              <a:effectLst/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600" dirty="0">
              <a:solidFill>
                <a:srgbClr val="0070C0"/>
              </a:solidFill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I think </a:t>
            </a:r>
            <a:r>
              <a:rPr lang="en-GB" sz="3600" dirty="0">
                <a:solidFill>
                  <a:srgbClr val="00B05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 a theme in Cinderella </a:t>
            </a:r>
            <a:r>
              <a:rPr lang="en-GB" sz="3600" dirty="0">
                <a:solidFill>
                  <a:srgbClr val="C0000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GB" sz="36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1662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B08A6-2264-8963-AC57-9E9C92D35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DA76B3-3E82-A991-15EC-880DF79F1521}"/>
              </a:ext>
            </a:extLst>
          </p:cNvPr>
          <p:cNvSpPr txBox="1"/>
          <p:nvPr/>
        </p:nvSpPr>
        <p:spPr>
          <a:xfrm>
            <a:off x="202470" y="1114650"/>
            <a:ext cx="11989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Cinderella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815E066-979B-3136-D9FC-A6D39472879E}"/>
              </a:ext>
            </a:extLst>
          </p:cNvPr>
          <p:cNvSpPr/>
          <p:nvPr/>
        </p:nvSpPr>
        <p:spPr>
          <a:xfrm>
            <a:off x="202470" y="201395"/>
            <a:ext cx="3299013" cy="802216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150818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0B856C-3D4B-1E6A-BA0F-BE22D15BB4ED}"/>
              </a:ext>
            </a:extLst>
          </p:cNvPr>
          <p:cNvSpPr/>
          <p:nvPr/>
        </p:nvSpPr>
        <p:spPr>
          <a:xfrm>
            <a:off x="2376576" y="1600535"/>
            <a:ext cx="7438848" cy="3656929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Can you spot any </a:t>
            </a:r>
            <a:r>
              <a:rPr lang="en-GB" sz="48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similarities between the different versions of Cinderella? </a:t>
            </a:r>
            <a:endParaRPr lang="en-GB" sz="6000" b="1" dirty="0">
              <a:solidFill>
                <a:schemeClr val="bg1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2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70A66E-C471-0D58-15E7-AA9F2B78F6BF}"/>
              </a:ext>
            </a:extLst>
          </p:cNvPr>
          <p:cNvSpPr txBox="1"/>
          <p:nvPr/>
        </p:nvSpPr>
        <p:spPr>
          <a:xfrm>
            <a:off x="228600" y="1720180"/>
            <a:ext cx="117143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some versions of Cinderella, the main character is a girl but in others the Cinderella character is a boy.</a:t>
            </a:r>
          </a:p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Some versions of Cinderella have three stepsisters however, in others, there could be more or less.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7895D8-7D35-4F00-D88A-3FFD76590EFD}"/>
              </a:ext>
            </a:extLst>
          </p:cNvPr>
          <p:cNvSpPr/>
          <p:nvPr/>
        </p:nvSpPr>
        <p:spPr>
          <a:xfrm>
            <a:off x="228601" y="257150"/>
            <a:ext cx="4521819" cy="1248265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2383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7AB4B-246B-BA48-704E-8C40AD97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F08E1-145F-B336-62A7-CAA8F160C370}"/>
              </a:ext>
            </a:extLst>
          </p:cNvPr>
          <p:cNvSpPr txBox="1"/>
          <p:nvPr/>
        </p:nvSpPr>
        <p:spPr>
          <a:xfrm>
            <a:off x="228600" y="1720180"/>
            <a:ext cx="117143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61DA5D0-801C-AE6E-B06D-BB4F26A5F357}"/>
              </a:ext>
            </a:extLst>
          </p:cNvPr>
          <p:cNvSpPr/>
          <p:nvPr/>
        </p:nvSpPr>
        <p:spPr>
          <a:xfrm>
            <a:off x="228601" y="257150"/>
            <a:ext cx="4521819" cy="1248265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109083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88EB8-7275-1DD9-D691-CDA675C68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856160-0402-7AAD-8EAC-5309AC013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70743-0300-9183-EFC5-73A95E24C67E}"/>
              </a:ext>
            </a:extLst>
          </p:cNvPr>
          <p:cNvSpPr/>
          <p:nvPr/>
        </p:nvSpPr>
        <p:spPr>
          <a:xfrm>
            <a:off x="1774627" y="4663732"/>
            <a:ext cx="8642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2) Predict what might happen on the basis of what has been read so far (1e)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83A0CF"/>
                </a:solidFill>
                <a:latin typeface="Twinkl Cursive Unlooped" panose="02000000000000000000" pitchFamily="2" charset="0"/>
              </a:rPr>
              <a:t>Point and predict</a:t>
            </a:r>
          </a:p>
        </p:txBody>
      </p:sp>
    </p:spTree>
    <p:extLst>
      <p:ext uri="{BB962C8B-B14F-4D97-AF65-F5344CB8AC3E}">
        <p14:creationId xmlns:p14="http://schemas.microsoft.com/office/powerpoint/2010/main" val="3030261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8" ma:contentTypeDescription="Create a new document." ma:contentTypeScope="" ma:versionID="f690232ced66c7425daea09fbafd805f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bbde35522deb102a951f815fe751225a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3D9714-AC3C-490E-9E87-EC3DA0A019C9}"/>
</file>

<file path=customXml/itemProps2.xml><?xml version="1.0" encoding="utf-8"?>
<ds:datastoreItem xmlns:ds="http://schemas.openxmlformats.org/officeDocument/2006/customXml" ds:itemID="{898B6B8A-F3A9-40EE-B152-4F356006537D}"/>
</file>

<file path=customXml/itemProps3.xml><?xml version="1.0" encoding="utf-8"?>
<ds:datastoreItem xmlns:ds="http://schemas.openxmlformats.org/officeDocument/2006/customXml" ds:itemID="{7E172B64-0190-49B6-8D10-37E0D7AED5FC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764</Words>
  <Application>Microsoft Office PowerPoint</Application>
  <PresentationFormat>Widescreen</PresentationFormat>
  <Paragraphs>113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Kristen ITC</vt:lpstr>
      <vt:lpstr>Times New Roman</vt:lpstr>
      <vt:lpstr>Twinkl Cursive Unlooped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Shelby Ann Sidwell</dc:creator>
  <cp:lastModifiedBy>Paula REDFERN</cp:lastModifiedBy>
  <cp:revision>12</cp:revision>
  <dcterms:created xsi:type="dcterms:W3CDTF">2024-02-07T22:10:35Z</dcterms:created>
  <dcterms:modified xsi:type="dcterms:W3CDTF">2024-02-23T13:49:13Z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