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bbc.co.uk/teach/school-radio/eyfs-listening-skills-sound-story/zhq792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bbc.co.uk/bitesize/topics/zqbxqfr/articles/zxy987h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Animals, Including Humans 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Amazing me – Biology </a:t>
            </a:r>
            <a:endParaRPr lang="en-GB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2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917925"/>
            <a:ext cx="7315200" cy="5012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95"/>
          <a:stretch/>
        </p:blipFill>
        <p:spPr>
          <a:xfrm>
            <a:off x="252919" y="1968137"/>
            <a:ext cx="2903224" cy="270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3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In partners measure your foot and hand. </a:t>
            </a:r>
            <a:endParaRPr lang="en-GB" dirty="0">
              <a:latin typeface="Twinkl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5738" y="305734"/>
            <a:ext cx="4362994" cy="6237388"/>
          </a:xfrm>
          <a:prstGeom prst="rect">
            <a:avLst/>
          </a:prstGeom>
        </p:spPr>
      </p:pic>
      <p:pic>
        <p:nvPicPr>
          <p:cNvPr id="5" name="Picture 8" descr="Image result for camera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69" y="4855410"/>
            <a:ext cx="2099945" cy="17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055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5978" y="580549"/>
            <a:ext cx="7664966" cy="5750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3" y="2447108"/>
            <a:ext cx="3108228" cy="19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55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991739"/>
            <a:ext cx="7315200" cy="486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22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What surprised you the most?</a:t>
            </a:r>
            <a:endParaRPr lang="en-GB" dirty="0">
              <a:latin typeface="Twinkl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8560" y="432221"/>
            <a:ext cx="7811587" cy="59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48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Lesson 3 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winkl" panose="02000000000000000000" pitchFamily="2" charset="0"/>
              </a:rPr>
              <a:t>L.O: To understand that we hear sounds with our ears and that hearing is one of our senses. </a:t>
            </a:r>
            <a:endParaRPr lang="en-GB" sz="24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67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dirty="0">
                <a:hlinkClick r:id="rId2"/>
              </a:rPr>
              <a:t>https://www.bbc.co.uk/teach/school-radio/eyfs-listening-skills-sound-story/zhq792p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r>
              <a:rPr lang="en-GB" sz="2400" dirty="0" smtClean="0">
                <a:latin typeface="Twinkl" panose="02000000000000000000" pitchFamily="2" charset="0"/>
              </a:rPr>
              <a:t>What part of your body are you listening with?</a:t>
            </a:r>
            <a:endParaRPr lang="en-GB" sz="2400" dirty="0">
              <a:latin typeface="Twinkl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519" y="4214720"/>
            <a:ext cx="2073321" cy="249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29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5126" y="896984"/>
            <a:ext cx="7458812" cy="495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04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>
                <a:latin typeface="Twinkl" panose="02000000000000000000" pitchFamily="2" charset="0"/>
              </a:rPr>
              <a:t>Go to the Playground!</a:t>
            </a:r>
          </a:p>
          <a:p>
            <a:pPr algn="ctr"/>
            <a:r>
              <a:rPr lang="en-GB" sz="3200" dirty="0" smtClean="0">
                <a:latin typeface="Twinkl" panose="02000000000000000000" pitchFamily="2" charset="0"/>
              </a:rPr>
              <a:t>Investigation –Hearing the whistle</a:t>
            </a:r>
            <a:endParaRPr lang="en-GB" sz="3200" dirty="0">
              <a:latin typeface="Twinkl" panose="02000000000000000000" pitchFamily="2" charset="0"/>
            </a:endParaRPr>
          </a:p>
        </p:txBody>
      </p:sp>
      <p:pic>
        <p:nvPicPr>
          <p:cNvPr id="4" name="Picture 8" descr="Image result for camera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69" y="4855410"/>
            <a:ext cx="2099945" cy="17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36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Twinkl" panose="02000000000000000000" pitchFamily="2" charset="0"/>
              </a:rPr>
              <a:t>What questions did we come up with? </a:t>
            </a:r>
          </a:p>
          <a:p>
            <a:r>
              <a:rPr lang="en-GB" sz="2800" dirty="0" smtClean="0">
                <a:latin typeface="Twinkl" panose="02000000000000000000" pitchFamily="2" charset="0"/>
              </a:rPr>
              <a:t>What were our answers.</a:t>
            </a:r>
          </a:p>
          <a:p>
            <a:endParaRPr lang="en-GB" sz="2800" dirty="0">
              <a:latin typeface="Twinkl" panose="02000000000000000000" pitchFamily="2" charset="0"/>
            </a:endParaRPr>
          </a:p>
          <a:p>
            <a:r>
              <a:rPr lang="en-GB" sz="2800" dirty="0" smtClean="0">
                <a:latin typeface="Twinkl" panose="02000000000000000000" pitchFamily="2" charset="0"/>
              </a:rPr>
              <a:t>As a class write these down. </a:t>
            </a:r>
            <a:endParaRPr lang="en-GB" sz="28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Twinkl" panose="02000000000000000000" pitchFamily="2" charset="0"/>
              </a:rPr>
              <a:t>Lesson 1</a:t>
            </a:r>
            <a:endParaRPr lang="en-GB" sz="4000" dirty="0">
              <a:latin typeface="Twinkl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winkl" panose="02000000000000000000" pitchFamily="2" charset="0"/>
              </a:rPr>
              <a:t>L.O: To identify common features and compare similarities and differences. </a:t>
            </a:r>
            <a:endParaRPr lang="en-GB" sz="2400" dirty="0">
              <a:latin typeface="Twinkl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406" y="3623019"/>
            <a:ext cx="2342605" cy="23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91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Lesson 4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Twinkl" panose="02000000000000000000" pitchFamily="2" charset="0"/>
              </a:rPr>
              <a:t>L.O: To understand that we use our senses to classify things into groups. </a:t>
            </a:r>
            <a:endParaRPr lang="en-GB" sz="28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02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Twinkl" panose="02000000000000000000" pitchFamily="2" charset="0"/>
              </a:rPr>
              <a:t>Do you like any of these foods?</a:t>
            </a:r>
          </a:p>
          <a:p>
            <a:r>
              <a:rPr lang="en-GB" sz="2800" dirty="0" smtClean="0">
                <a:latin typeface="Twinkl" panose="02000000000000000000" pitchFamily="2" charset="0"/>
              </a:rPr>
              <a:t>Does anyone like green fruits? </a:t>
            </a:r>
          </a:p>
          <a:p>
            <a:r>
              <a:rPr lang="en-GB" sz="2800" dirty="0" smtClean="0">
                <a:latin typeface="Twinkl" panose="02000000000000000000" pitchFamily="2" charset="0"/>
              </a:rPr>
              <a:t>Can anyone think of a fruit or veg which is crunchy?</a:t>
            </a:r>
          </a:p>
          <a:p>
            <a:r>
              <a:rPr lang="en-GB" sz="2800" dirty="0" smtClean="0">
                <a:latin typeface="Twinkl" panose="02000000000000000000" pitchFamily="2" charset="0"/>
              </a:rPr>
              <a:t>What does the skin feel like?</a:t>
            </a:r>
          </a:p>
          <a:p>
            <a:r>
              <a:rPr lang="en-GB" sz="2800" dirty="0" smtClean="0">
                <a:latin typeface="Twinkl" panose="02000000000000000000" pitchFamily="2" charset="0"/>
              </a:rPr>
              <a:t>What does it sound like when you tap it with your fingers?</a:t>
            </a:r>
          </a:p>
          <a:p>
            <a:r>
              <a:rPr lang="en-GB" sz="2800" dirty="0" smtClean="0">
                <a:latin typeface="Twinkl" panose="02000000000000000000" pitchFamily="2" charset="0"/>
              </a:rPr>
              <a:t>Does anyone have one with bumpy skin?</a:t>
            </a:r>
            <a:endParaRPr lang="en-GB" sz="2800" dirty="0">
              <a:latin typeface="Twinkl" panose="02000000000000000000" pitchFamily="2" charset="0"/>
            </a:endParaRPr>
          </a:p>
        </p:txBody>
      </p:sp>
      <p:pic>
        <p:nvPicPr>
          <p:cNvPr id="5124" name="Picture 4" descr="Image result for fruit and v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2" y="2381794"/>
            <a:ext cx="32289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246" y="0"/>
            <a:ext cx="2129741" cy="21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97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Creating a market stall 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Twinkl" panose="02000000000000000000" pitchFamily="2" charset="0"/>
              </a:rPr>
              <a:t>You need to create a banner that categories the fruit and veg. </a:t>
            </a:r>
          </a:p>
          <a:p>
            <a:r>
              <a:rPr lang="en-GB" sz="3200" dirty="0" smtClean="0">
                <a:latin typeface="Twinkl" panose="02000000000000000000" pitchFamily="2" charset="0"/>
              </a:rPr>
              <a:t>It could be:</a:t>
            </a:r>
          </a:p>
          <a:p>
            <a:r>
              <a:rPr lang="en-GB" sz="3200" dirty="0" smtClean="0">
                <a:latin typeface="Twinkl" panose="02000000000000000000" pitchFamily="2" charset="0"/>
              </a:rPr>
              <a:t> ‘soft and hard foods’ </a:t>
            </a:r>
          </a:p>
          <a:p>
            <a:r>
              <a:rPr lang="en-GB" sz="3200" dirty="0" smtClean="0">
                <a:latin typeface="Twinkl" panose="02000000000000000000" pitchFamily="2" charset="0"/>
              </a:rPr>
              <a:t>‘Get your shiny and bumpy food’ </a:t>
            </a:r>
            <a:endParaRPr lang="en-GB" sz="3200" dirty="0">
              <a:latin typeface="Twinkl" panose="02000000000000000000" pitchFamily="2" charset="0"/>
            </a:endParaRPr>
          </a:p>
        </p:txBody>
      </p:sp>
      <p:pic>
        <p:nvPicPr>
          <p:cNvPr id="6146" name="Picture 2" descr="Image result for fruit and veg market stall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" y="4042736"/>
            <a:ext cx="33623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camera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69" y="4855410"/>
            <a:ext cx="2099945" cy="17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082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5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Twinkl" panose="02000000000000000000" pitchFamily="2" charset="0"/>
              </a:rPr>
              <a:t>L.O: To understand that we have different ways of exploring the world and that often our sense work together to help us do that.</a:t>
            </a:r>
            <a:endParaRPr lang="en-GB" sz="28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54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Feely bag </a:t>
            </a:r>
            <a:endParaRPr lang="en-GB" dirty="0"/>
          </a:p>
        </p:txBody>
      </p:sp>
      <p:pic>
        <p:nvPicPr>
          <p:cNvPr id="7170" name="Picture 2" descr="Image result for feely bag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12" y="520905"/>
            <a:ext cx="4676502" cy="52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734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Twinkl" panose="02000000000000000000" pitchFamily="2" charset="0"/>
              </a:rPr>
              <a:t>We are going to go outside and explore the world. However, you will only have one sense to use. </a:t>
            </a:r>
          </a:p>
          <a:p>
            <a:r>
              <a:rPr lang="en-GB" sz="2800" dirty="0" err="1" smtClean="0">
                <a:latin typeface="Twinkl" panose="02000000000000000000" pitchFamily="2" charset="0"/>
              </a:rPr>
              <a:t>E.g</a:t>
            </a:r>
            <a:r>
              <a:rPr lang="en-GB" sz="2800" dirty="0" smtClean="0">
                <a:latin typeface="Twinkl" panose="02000000000000000000" pitchFamily="2" charset="0"/>
              </a:rPr>
              <a:t> if you get sight you will only be able to look at things and not be able to feel anything. </a:t>
            </a:r>
            <a:endParaRPr lang="en-GB" sz="2800" dirty="0">
              <a:latin typeface="Twinkl" panose="02000000000000000000" pitchFamily="2" charset="0"/>
            </a:endParaRPr>
          </a:p>
        </p:txBody>
      </p:sp>
      <p:pic>
        <p:nvPicPr>
          <p:cNvPr id="4" name="Picture 8" descr="Image result for camera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69" y="4855410"/>
            <a:ext cx="2099945" cy="17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22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winkl" panose="02000000000000000000" pitchFamily="2" charset="0"/>
              </a:rPr>
              <a:t>We are now going to explore the sense of smell. </a:t>
            </a:r>
            <a:endParaRPr lang="en-GB" dirty="0">
              <a:latin typeface="Twinkl" panose="02000000000000000000" pitchFamily="2" charset="0"/>
            </a:endParaRPr>
          </a:p>
        </p:txBody>
      </p:sp>
      <p:pic>
        <p:nvPicPr>
          <p:cNvPr id="4" name="Picture 8" descr="Image result for camera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385" y="4855410"/>
            <a:ext cx="2099945" cy="17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three jars of somet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23" y="3717098"/>
            <a:ext cx="2987758" cy="270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450" y="421931"/>
            <a:ext cx="2315391" cy="216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70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315200" cy="5120640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www.bbc.co.uk/bitesize/topics/zqbxqfr/articles/zxy987h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561" y="1123837"/>
            <a:ext cx="3598613" cy="200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33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Lesson 6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L.O: To design a balanced lunch box on paper to serve as a reminder of how much food each food group is required for a balanced lunch. </a:t>
            </a:r>
            <a:endParaRPr lang="en-GB" dirty="0">
              <a:latin typeface="Twinkl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188" y="3979425"/>
            <a:ext cx="2587670" cy="25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61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winkl" panose="02000000000000000000" pitchFamily="2" charset="0"/>
              </a:rPr>
              <a:t>Sample different foods </a:t>
            </a:r>
            <a:endParaRPr lang="en-GB" dirty="0">
              <a:latin typeface="Twinkl" panose="02000000000000000000" pitchFamily="2" charset="0"/>
            </a:endParaRPr>
          </a:p>
        </p:txBody>
      </p:sp>
      <p:pic>
        <p:nvPicPr>
          <p:cNvPr id="4" name="Picture 8" descr="Image result for camera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385" y="4855410"/>
            <a:ext cx="2099945" cy="17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8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Twinkl" panose="02000000000000000000" pitchFamily="2" charset="0"/>
              </a:rPr>
              <a:t>Have a look through our time tunnel. Use the numbers of sheets to guess who you think the baby is? </a:t>
            </a:r>
          </a:p>
          <a:p>
            <a:pPr marL="0" indent="0">
              <a:buNone/>
            </a:pPr>
            <a:endParaRPr lang="en-GB" sz="3200" dirty="0">
              <a:latin typeface="Twinkl" panose="02000000000000000000" pitchFamily="2" charset="0"/>
            </a:endParaRPr>
          </a:p>
          <a:p>
            <a:pPr marL="0" indent="0">
              <a:buNone/>
            </a:pPr>
            <a:endParaRPr lang="en-GB" sz="3200" dirty="0" smtClean="0"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Twinkl" panose="02000000000000000000" pitchFamily="2" charset="0"/>
              </a:rPr>
              <a:t>You will have 20 minutes. </a:t>
            </a:r>
            <a:endParaRPr lang="en-GB" sz="3200" dirty="0">
              <a:latin typeface="Twinkl" panose="02000000000000000000" pitchFamily="2" charset="0"/>
            </a:endParaRPr>
          </a:p>
        </p:txBody>
      </p:sp>
      <p:sp>
        <p:nvSpPr>
          <p:cNvPr id="4" name="AutoShape 2" descr="Image result for baby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Image result for 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7" y="1628819"/>
            <a:ext cx="2760300" cy="276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camera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69" y="4855410"/>
            <a:ext cx="2099945" cy="17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966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Lunch boxes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6" name="Picture 8" descr="Image result for balanced lunch boxes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52" y="423771"/>
            <a:ext cx="35623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Image result for balanced lunch boxes for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43" y="864108"/>
            <a:ext cx="24098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Image result for balanced lunch boxes for 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24" y="3232835"/>
            <a:ext cx="34671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Image result for balanced lunch boxes for ki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891" y="3424428"/>
            <a:ext cx="24098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794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4685" y="328692"/>
            <a:ext cx="7280365" cy="595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8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Twinkl" panose="02000000000000000000" pitchFamily="2" charset="0"/>
              </a:rPr>
              <a:t>Matching Pairs </a:t>
            </a:r>
            <a:r>
              <a:rPr lang="en-GB" sz="4000" dirty="0" smtClean="0">
                <a:latin typeface="Twinkl" panose="02000000000000000000" pitchFamily="2" charset="0"/>
              </a:rPr>
              <a:t>Game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 descr="Image result for celebraties as a baby and n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33" y="754108"/>
            <a:ext cx="406717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4549" y="3424428"/>
            <a:ext cx="60611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winkl" panose="02000000000000000000" pitchFamily="2" charset="0"/>
              </a:rPr>
              <a:t>You need to match the baby photo to the correct adult. </a:t>
            </a:r>
          </a:p>
          <a:p>
            <a:endParaRPr lang="en-GB" sz="2800" dirty="0">
              <a:latin typeface="Twinkl" panose="02000000000000000000" pitchFamily="2" charset="0"/>
            </a:endParaRPr>
          </a:p>
          <a:p>
            <a:r>
              <a:rPr lang="en-GB" sz="2800" dirty="0" smtClean="0">
                <a:latin typeface="Twinkl" panose="02000000000000000000" pitchFamily="2" charset="0"/>
              </a:rPr>
              <a:t>Can you guess which baby photos belongs to which adult?</a:t>
            </a:r>
            <a:endParaRPr lang="en-GB" sz="28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anose="02000000000000000000" pitchFamily="2" charset="0"/>
              </a:rPr>
              <a:t>Matching Pairs Game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8480" y="402046"/>
            <a:ext cx="6046046" cy="5121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2960" y="5791200"/>
            <a:ext cx="610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Twinkl" panose="02000000000000000000" pitchFamily="2" charset="0"/>
              </a:rPr>
              <a:t>Think about these questions. </a:t>
            </a:r>
            <a:endParaRPr lang="en-GB" sz="32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8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374470"/>
            <a:ext cx="5628265" cy="60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5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Lesson 2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winkl" panose="02000000000000000000" pitchFamily="2" charset="0"/>
              </a:rPr>
              <a:t>L.O: To name parts of their bodies and collect information about their bodies by observing, measuring and noticing patterns. </a:t>
            </a:r>
            <a:endParaRPr lang="en-GB" sz="24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3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Simon said </a:t>
            </a:r>
            <a:endParaRPr lang="en-GB" dirty="0">
              <a:latin typeface="Twinkl" panose="02000000000000000000" pitchFamily="2" charset="0"/>
            </a:endParaRPr>
          </a:p>
        </p:txBody>
      </p:sp>
      <p:pic>
        <p:nvPicPr>
          <p:cNvPr id="3080" name="Picture 8" descr="Image result for simon said ga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20" y="1393371"/>
            <a:ext cx="7327223" cy="397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5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Twinkl" panose="02000000000000000000" pitchFamily="2" charset="0"/>
              </a:rPr>
              <a:t>Do people with larger feet need larger gloves?</a:t>
            </a:r>
          </a:p>
          <a:p>
            <a:pPr marL="0" indent="0">
              <a:buNone/>
            </a:pPr>
            <a:endParaRPr lang="en-GB" sz="2800" dirty="0">
              <a:latin typeface="Twinkl" panose="02000000000000000000" pitchFamily="2" charset="0"/>
            </a:endParaRPr>
          </a:p>
        </p:txBody>
      </p:sp>
      <p:sp>
        <p:nvSpPr>
          <p:cNvPr id="4" name="AutoShape 2" descr="Image result for so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4" name="Picture 8" descr="Image result for hands and 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386" y="3661633"/>
            <a:ext cx="38195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04647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7" ma:contentTypeDescription="Create a new document." ma:contentTypeScope="" ma:versionID="ce1f004106dd710307a942ad8ece7362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d76f3e8bbfe5ca43361c635d5533726e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E1AC3C-8CCF-492C-9110-68B4C05F056C}"/>
</file>

<file path=customXml/itemProps2.xml><?xml version="1.0" encoding="utf-8"?>
<ds:datastoreItem xmlns:ds="http://schemas.openxmlformats.org/officeDocument/2006/customXml" ds:itemID="{64E6FD27-8A82-4299-AF4E-4C06A96138A6}"/>
</file>

<file path=customXml/itemProps3.xml><?xml version="1.0" encoding="utf-8"?>
<ds:datastoreItem xmlns:ds="http://schemas.openxmlformats.org/officeDocument/2006/customXml" ds:itemID="{789C1FC3-FB27-4A1F-9F1C-2D673EA64D36}"/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5960</TotalTime>
  <Words>431</Words>
  <Application>Microsoft Office PowerPoint</Application>
  <PresentationFormat>Widescreen</PresentationFormat>
  <Paragraphs>56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Corbel</vt:lpstr>
      <vt:lpstr>Twinkl</vt:lpstr>
      <vt:lpstr>Wingdings 2</vt:lpstr>
      <vt:lpstr>Frame</vt:lpstr>
      <vt:lpstr>Animals, Including Humans </vt:lpstr>
      <vt:lpstr>Lesson 1</vt:lpstr>
      <vt:lpstr>PowerPoint Presentation</vt:lpstr>
      <vt:lpstr>Matching Pairs Game </vt:lpstr>
      <vt:lpstr>Matching Pairs Game </vt:lpstr>
      <vt:lpstr>PowerPoint Presentation</vt:lpstr>
      <vt:lpstr>Lesson 2</vt:lpstr>
      <vt:lpstr>Simon said </vt:lpstr>
      <vt:lpstr>PowerPoint Presentation</vt:lpstr>
      <vt:lpstr>PowerPoint Presentation</vt:lpstr>
      <vt:lpstr>In partners measure your foot and hand. </vt:lpstr>
      <vt:lpstr>PowerPoint Presentation</vt:lpstr>
      <vt:lpstr>PowerPoint Presentation</vt:lpstr>
      <vt:lpstr>What surprised you the most?</vt:lpstr>
      <vt:lpstr>Lesson 3 </vt:lpstr>
      <vt:lpstr>https://www.bbc.co.uk/teach/school-radio/eyfs-listening-skills-sound-story/zhq792p  </vt:lpstr>
      <vt:lpstr>PowerPoint Presentation</vt:lpstr>
      <vt:lpstr>PowerPoint Presentation</vt:lpstr>
      <vt:lpstr>PowerPoint Presentation</vt:lpstr>
      <vt:lpstr>Lesson 4</vt:lpstr>
      <vt:lpstr>PowerPoint Presentation</vt:lpstr>
      <vt:lpstr>Creating a market stall </vt:lpstr>
      <vt:lpstr>Lesson 5 </vt:lpstr>
      <vt:lpstr>Feely bag </vt:lpstr>
      <vt:lpstr>PowerPoint Presentation</vt:lpstr>
      <vt:lpstr>PowerPoint Presentation</vt:lpstr>
      <vt:lpstr>PowerPoint Presentation</vt:lpstr>
      <vt:lpstr>Lesson 6</vt:lpstr>
      <vt:lpstr>PowerPoint Presentation</vt:lpstr>
      <vt:lpstr>Lunch boxes </vt:lpstr>
      <vt:lpstr>PowerPoint Presentation</vt:lpstr>
    </vt:vector>
  </TitlesOfParts>
  <Company>SMBC Education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Animals, Including Humans</dc:title>
  <dc:creator>Rebecca  Ryan</dc:creator>
  <cp:lastModifiedBy>Rebecca  Ryan</cp:lastModifiedBy>
  <cp:revision>14</cp:revision>
  <dcterms:created xsi:type="dcterms:W3CDTF">2023-07-12T13:00:12Z</dcterms:created>
  <dcterms:modified xsi:type="dcterms:W3CDTF">2023-07-19T20:55:00Z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