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13" r:id="rId3"/>
    <p:sldId id="326" r:id="rId4"/>
    <p:sldId id="362" r:id="rId5"/>
    <p:sldId id="319" r:id="rId6"/>
    <p:sldId id="353" r:id="rId7"/>
    <p:sldId id="345" r:id="rId8"/>
    <p:sldId id="361" r:id="rId9"/>
    <p:sldId id="346" r:id="rId10"/>
    <p:sldId id="347" r:id="rId11"/>
    <p:sldId id="360" r:id="rId12"/>
    <p:sldId id="364" r:id="rId13"/>
    <p:sldId id="365" r:id="rId14"/>
    <p:sldId id="336" r:id="rId15"/>
    <p:sldId id="358" r:id="rId16"/>
    <p:sldId id="359" r:id="rId17"/>
    <p:sldId id="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Coe" initials="AC" lastIdx="2" clrIdx="0">
    <p:extLst>
      <p:ext uri="{19B8F6BF-5375-455C-9EA6-DF929625EA0E}">
        <p15:presenceInfo xmlns:p15="http://schemas.microsoft.com/office/powerpoint/2012/main" userId="S-1-5-21-3443660711-4076762891-3855977816-30517" providerId="AD"/>
      </p:ext>
    </p:extLst>
  </p:cmAuthor>
  <p:cmAuthor id="2" name="Amanda Jackson" initials="AJ" lastIdx="6" clrIdx="1">
    <p:extLst>
      <p:ext uri="{19B8F6BF-5375-455C-9EA6-DF929625EA0E}">
        <p15:presenceInfo xmlns:p15="http://schemas.microsoft.com/office/powerpoint/2012/main" userId="ce1e01163e06ba6e" providerId="Windows Live"/>
      </p:ext>
    </p:extLst>
  </p:cmAuthor>
  <p:cmAuthor id="3" name="Laura White" initials="LW" lastIdx="43" clrIdx="2">
    <p:extLst>
      <p:ext uri="{19B8F6BF-5375-455C-9EA6-DF929625EA0E}">
        <p15:presenceInfo xmlns:p15="http://schemas.microsoft.com/office/powerpoint/2012/main" userId="f4206ef4509a177f" providerId="Windows Live"/>
      </p:ext>
    </p:extLst>
  </p:cmAuthor>
  <p:cmAuthor id="4" name="Jane Tyler" initials="JT" lastIdx="1" clrIdx="3">
    <p:extLst>
      <p:ext uri="{19B8F6BF-5375-455C-9EA6-DF929625EA0E}">
        <p15:presenceInfo xmlns:p15="http://schemas.microsoft.com/office/powerpoint/2012/main" userId="S::Jane.Tyler@risingstars-uk.com::e0f0ba26-762d-405f-9578-e1c206f209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E8FFF9"/>
    <a:srgbClr val="CDFFF9"/>
    <a:srgbClr val="FFFFFF"/>
    <a:srgbClr val="FF99FF"/>
    <a:srgbClr val="EBE5F0"/>
    <a:srgbClr val="FF00FF"/>
    <a:srgbClr val="512373"/>
    <a:srgbClr val="DF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3522" autoAdjust="0"/>
  </p:normalViewPr>
  <p:slideViewPr>
    <p:cSldViewPr snapToGrid="0">
      <p:cViewPr varScale="1">
        <p:scale>
          <a:sx n="82" d="100"/>
          <a:sy n="82" d="100"/>
        </p:scale>
        <p:origin x="85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" userId="c8c65609029ae322" providerId="LiveId" clId="{1E76F9C1-7C65-45F0-BE0A-95AA424E32F4}"/>
    <pc:docChg chg="modSld">
      <pc:chgData name="Andrew" userId="c8c65609029ae322" providerId="LiveId" clId="{1E76F9C1-7C65-45F0-BE0A-95AA424E32F4}" dt="2020-08-26T12:30:34.667" v="39" actId="1076"/>
      <pc:docMkLst>
        <pc:docMk/>
      </pc:docMkLst>
      <pc:sldChg chg="modSp mod">
        <pc:chgData name="Andrew" userId="c8c65609029ae322" providerId="LiveId" clId="{1E76F9C1-7C65-45F0-BE0A-95AA424E32F4}" dt="2020-08-26T12:27:03.316" v="29" actId="14100"/>
        <pc:sldMkLst>
          <pc:docMk/>
          <pc:sldMk cId="277536074" sldId="336"/>
        </pc:sldMkLst>
        <pc:spChg chg="mod">
          <ac:chgData name="Andrew" userId="c8c65609029ae322" providerId="LiveId" clId="{1E76F9C1-7C65-45F0-BE0A-95AA424E32F4}" dt="2020-08-26T12:27:03.316" v="29" actId="14100"/>
          <ac:spMkLst>
            <pc:docMk/>
            <pc:sldMk cId="277536074" sldId="336"/>
            <ac:spMk id="4" creationId="{952B0506-00BF-4013-8FF3-FFDC7F6047C0}"/>
          </ac:spMkLst>
        </pc:spChg>
      </pc:sldChg>
      <pc:sldChg chg="modSp mod">
        <pc:chgData name="Andrew" userId="c8c65609029ae322" providerId="LiveId" clId="{1E76F9C1-7C65-45F0-BE0A-95AA424E32F4}" dt="2020-08-26T12:20:23.735" v="2" actId="1076"/>
        <pc:sldMkLst>
          <pc:docMk/>
          <pc:sldMk cId="2364854292" sldId="347"/>
        </pc:sldMkLst>
        <pc:spChg chg="mod">
          <ac:chgData name="Andrew" userId="c8c65609029ae322" providerId="LiveId" clId="{1E76F9C1-7C65-45F0-BE0A-95AA424E32F4}" dt="2020-08-26T12:20:23.735" v="2" actId="1076"/>
          <ac:spMkLst>
            <pc:docMk/>
            <pc:sldMk cId="2364854292" sldId="347"/>
            <ac:spMk id="4" creationId="{952B0506-00BF-4013-8FF3-FFDC7F6047C0}"/>
          </ac:spMkLst>
        </pc:spChg>
      </pc:sldChg>
      <pc:sldChg chg="modSp mod">
        <pc:chgData name="Andrew" userId="c8c65609029ae322" providerId="LiveId" clId="{1E76F9C1-7C65-45F0-BE0A-95AA424E32F4}" dt="2020-08-26T12:27:44.433" v="32" actId="1076"/>
        <pc:sldMkLst>
          <pc:docMk/>
          <pc:sldMk cId="3768206403" sldId="358"/>
        </pc:sldMkLst>
        <pc:spChg chg="mod">
          <ac:chgData name="Andrew" userId="c8c65609029ae322" providerId="LiveId" clId="{1E76F9C1-7C65-45F0-BE0A-95AA424E32F4}" dt="2020-08-26T12:27:35.827" v="31" actId="1076"/>
          <ac:spMkLst>
            <pc:docMk/>
            <pc:sldMk cId="3768206403" sldId="358"/>
            <ac:spMk id="4" creationId="{952B0506-00BF-4013-8FF3-FFDC7F6047C0}"/>
          </ac:spMkLst>
        </pc:spChg>
        <pc:picChg chg="mod">
          <ac:chgData name="Andrew" userId="c8c65609029ae322" providerId="LiveId" clId="{1E76F9C1-7C65-45F0-BE0A-95AA424E32F4}" dt="2020-08-26T12:27:44.433" v="32" actId="1076"/>
          <ac:picMkLst>
            <pc:docMk/>
            <pc:sldMk cId="3768206403" sldId="358"/>
            <ac:picMk id="5" creationId="{CC249606-CA5F-4BE1-9B57-A0D8D088C307}"/>
          </ac:picMkLst>
        </pc:picChg>
      </pc:sldChg>
      <pc:sldChg chg="modSp mod">
        <pc:chgData name="Andrew" userId="c8c65609029ae322" providerId="LiveId" clId="{1E76F9C1-7C65-45F0-BE0A-95AA424E32F4}" dt="2020-08-26T12:28:29.328" v="36" actId="948"/>
        <pc:sldMkLst>
          <pc:docMk/>
          <pc:sldMk cId="3448420177" sldId="359"/>
        </pc:sldMkLst>
        <pc:spChg chg="mod">
          <ac:chgData name="Andrew" userId="c8c65609029ae322" providerId="LiveId" clId="{1E76F9C1-7C65-45F0-BE0A-95AA424E32F4}" dt="2020-08-26T12:28:29.328" v="36" actId="948"/>
          <ac:spMkLst>
            <pc:docMk/>
            <pc:sldMk cId="3448420177" sldId="359"/>
            <ac:spMk id="4" creationId="{952B0506-00BF-4013-8FF3-FFDC7F6047C0}"/>
          </ac:spMkLst>
        </pc:spChg>
      </pc:sldChg>
      <pc:sldChg chg="modSp mod">
        <pc:chgData name="Andrew" userId="c8c65609029ae322" providerId="LiveId" clId="{1E76F9C1-7C65-45F0-BE0A-95AA424E32F4}" dt="2020-08-26T12:21:20.504" v="5" actId="6549"/>
        <pc:sldMkLst>
          <pc:docMk/>
          <pc:sldMk cId="395777079" sldId="360"/>
        </pc:sldMkLst>
        <pc:spChg chg="mod">
          <ac:chgData name="Andrew" userId="c8c65609029ae322" providerId="LiveId" clId="{1E76F9C1-7C65-45F0-BE0A-95AA424E32F4}" dt="2020-08-26T12:21:20.504" v="5" actId="6549"/>
          <ac:spMkLst>
            <pc:docMk/>
            <pc:sldMk cId="395777079" sldId="360"/>
            <ac:spMk id="4" creationId="{952B0506-00BF-4013-8FF3-FFDC7F6047C0}"/>
          </ac:spMkLst>
        </pc:spChg>
      </pc:sldChg>
      <pc:sldChg chg="modSp mod">
        <pc:chgData name="Andrew" userId="c8c65609029ae322" providerId="LiveId" clId="{1E76F9C1-7C65-45F0-BE0A-95AA424E32F4}" dt="2020-08-26T12:30:34.667" v="39" actId="1076"/>
        <pc:sldMkLst>
          <pc:docMk/>
          <pc:sldMk cId="1771524187" sldId="363"/>
        </pc:sldMkLst>
        <pc:spChg chg="mod">
          <ac:chgData name="Andrew" userId="c8c65609029ae322" providerId="LiveId" clId="{1E76F9C1-7C65-45F0-BE0A-95AA424E32F4}" dt="2020-08-26T12:30:34.667" v="39" actId="1076"/>
          <ac:spMkLst>
            <pc:docMk/>
            <pc:sldMk cId="1771524187" sldId="363"/>
            <ac:spMk id="4" creationId="{952B0506-00BF-4013-8FF3-FFDC7F6047C0}"/>
          </ac:spMkLst>
        </pc:spChg>
      </pc:sldChg>
      <pc:sldChg chg="modSp mod">
        <pc:chgData name="Andrew" userId="c8c65609029ae322" providerId="LiveId" clId="{1E76F9C1-7C65-45F0-BE0A-95AA424E32F4}" dt="2020-08-26T12:22:59.203" v="9" actId="1076"/>
        <pc:sldMkLst>
          <pc:docMk/>
          <pc:sldMk cId="1601770582" sldId="364"/>
        </pc:sldMkLst>
        <pc:spChg chg="mod">
          <ac:chgData name="Andrew" userId="c8c65609029ae322" providerId="LiveId" clId="{1E76F9C1-7C65-45F0-BE0A-95AA424E32F4}" dt="2020-08-26T12:22:59.203" v="9" actId="1076"/>
          <ac:spMkLst>
            <pc:docMk/>
            <pc:sldMk cId="1601770582" sldId="364"/>
            <ac:spMk id="4" creationId="{952B0506-00BF-4013-8FF3-FFDC7F6047C0}"/>
          </ac:spMkLst>
        </pc:spChg>
      </pc:sldChg>
      <pc:sldChg chg="modSp mod">
        <pc:chgData name="Andrew" userId="c8c65609029ae322" providerId="LiveId" clId="{1E76F9C1-7C65-45F0-BE0A-95AA424E32F4}" dt="2020-08-26T12:24:04.394" v="12" actId="1076"/>
        <pc:sldMkLst>
          <pc:docMk/>
          <pc:sldMk cId="1087365998" sldId="365"/>
        </pc:sldMkLst>
        <pc:spChg chg="mod">
          <ac:chgData name="Andrew" userId="c8c65609029ae322" providerId="LiveId" clId="{1E76F9C1-7C65-45F0-BE0A-95AA424E32F4}" dt="2020-08-26T12:24:04.394" v="12" actId="1076"/>
          <ac:spMkLst>
            <pc:docMk/>
            <pc:sldMk cId="1087365998" sldId="365"/>
            <ac:spMk id="4" creationId="{952B0506-00BF-4013-8FF3-FFDC7F6047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9E5D-97DA-6E4F-B87C-CF2E8D237263}" type="datetime1">
              <a:rPr lang="en-GB" smtClean="0"/>
              <a:t>06/02/2023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2E19-35AC-9F4D-ABD5-6666FED9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D03-5CA3-2348-A7E4-EFFF42EA6170}" type="datetime1">
              <a:rPr lang="en-GB" smtClean="0"/>
              <a:t>06/02/2023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3725-F852-974E-91A9-1CB0B86E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6D8-C5C6-4A13-AE29-B80A737E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7F761-3BA8-4D5F-8574-AD3342FC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D30B-4D65-4F60-8AA4-9EBEF650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8F1A-CA62-4B05-8EB4-34E157C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E7CB-932B-43E7-8119-6661E00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E919-D58D-4D14-81FB-FF0284A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9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272E-7FC7-4170-B3B3-BC0FA62F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1664B-CC2F-4DAC-AFB1-9D47467B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11D3-89B4-4C19-A37D-BF590B75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F0ACA92-0907-46DA-977E-99E98A9D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94570"/>
            <a:ext cx="476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</p:spTree>
    <p:extLst>
      <p:ext uri="{BB962C8B-B14F-4D97-AF65-F5344CB8AC3E}">
        <p14:creationId xmlns:p14="http://schemas.microsoft.com/office/powerpoint/2010/main" val="9390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9AC-D988-48E0-BFEA-5069CF8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2E2-0242-486C-A3B1-19E5A83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DA8E-1BED-4DA9-9092-C4AB5A1F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0EC-2876-49D6-9F45-860541D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846D-0D35-42FF-8C33-99A247BB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BCDE-B47E-4B5F-AA35-AF9337A0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B2BF-B115-45C2-93E4-A02263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96-0EB9-4F17-971C-F602C5E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BD44-F070-4D77-BFF0-14EDDAFB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9131B-200E-44A7-91E7-ED74F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D3E3-7AB9-4A43-AC25-AC177CC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693C-9773-47CE-BB68-55F7E6C4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16C8-ACC9-42DA-9020-939A64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CF80-3EA7-457C-A769-7B50943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27B1E-1E64-4C27-AC7B-B7DBAF83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C7F4-2B98-47A1-82DB-E15F5CFF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25D7-C0E5-4D90-962B-4EB5E72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2A0F-16E9-4DA1-A30A-83BA047A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DB956D-769B-4D91-8F8A-25D46F660D28}"/>
              </a:ext>
            </a:extLst>
          </p:cNvPr>
          <p:cNvSpPr txBox="1">
            <a:spLocks/>
          </p:cNvSpPr>
          <p:nvPr userDrawn="1"/>
        </p:nvSpPr>
        <p:spPr>
          <a:xfrm>
            <a:off x="274320" y="640466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Rising Stars 2020 © Hodder &amp; Stoughton Limited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161D1-FF32-EB41-9AC0-A81A3BD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732D-C435-415E-A4C7-4681F7D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F0B1-6DA0-441C-A8EB-78C5F38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A050C-BECA-4C02-94C9-0DF7A8C1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C08E2-25BD-4999-9782-FD630D1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1E3E-5B98-4ED6-B0AF-3674B91A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00043-F8CA-4ED1-AA43-DEBAEB22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5E038-4CD4-4867-AA06-CDE99B77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2B52-C507-4F02-952C-5841E803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6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2C3AF-B2FE-4602-BB8F-FFAC3A6D4E3A}"/>
              </a:ext>
            </a:extLst>
          </p:cNvPr>
          <p:cNvSpPr/>
          <p:nvPr userDrawn="1"/>
        </p:nvSpPr>
        <p:spPr>
          <a:xfrm>
            <a:off x="0" y="6261214"/>
            <a:ext cx="12192000" cy="64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36DFA-BB0F-4130-9E33-94164089E299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45995934-E12E-4E2C-8212-17D3044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FFE872-16C5-4C9D-B8DC-091AF9FC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E7D3A-E8D6-4203-94C3-6EF571831504}"/>
              </a:ext>
            </a:extLst>
          </p:cNvPr>
          <p:cNvSpPr/>
          <p:nvPr userDrawn="1"/>
        </p:nvSpPr>
        <p:spPr>
          <a:xfrm>
            <a:off x="0" y="1675"/>
            <a:ext cx="12192000" cy="53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DD14C-A770-478A-AE53-C4AD6718307E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F928B9C-CAE1-46DE-9F7E-E7293751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498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1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73A7C35-3BAF-4A03-A28C-FDF4CC43ADC1}"/>
              </a:ext>
            </a:extLst>
          </p:cNvPr>
          <p:cNvSpPr/>
          <p:nvPr userDrawn="1"/>
        </p:nvSpPr>
        <p:spPr>
          <a:xfrm>
            <a:off x="11633200" y="67468"/>
            <a:ext cx="508000" cy="5318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D8B0F9-BA41-7847-8204-5AFBD99AC58F}" type="slidenum">
              <a:rPr lang="en-US" sz="1200" b="1" smtClean="0">
                <a:solidFill>
                  <a:schemeClr val="tx1"/>
                </a:solidFill>
              </a:rPr>
              <a:pPr/>
              <a:t>‹#›</a:t>
            </a:fld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FDF50-865A-4F71-B6C2-3EFC5C36B6AF}"/>
              </a:ext>
            </a:extLst>
          </p:cNvPr>
          <p:cNvSpPr txBox="1"/>
          <p:nvPr userDrawn="1"/>
        </p:nvSpPr>
        <p:spPr>
          <a:xfrm>
            <a:off x="480060" y="98305"/>
            <a:ext cx="177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Unit 5.1 Session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6A884-7334-47A6-8091-ADBCDF3D7E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3319" y="6295863"/>
            <a:ext cx="1399079" cy="4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scratch.mit.edu/projects/415990164/" TargetMode="External"/><Relationship Id="rId7" Type="http://schemas.openxmlformats.org/officeDocument/2006/relationships/hyperlink" Target="https://scratch.mit.edu/projects/414346818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scratch.mit.edu/projects/414347323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E97A-5BD0-441F-AB46-7D00DF3D9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7D380-1B72-465D-A712-9D0AD85377CA}"/>
              </a:ext>
            </a:extLst>
          </p:cNvPr>
          <p:cNvSpPr/>
          <p:nvPr/>
        </p:nvSpPr>
        <p:spPr>
          <a:xfrm>
            <a:off x="1670286" y="2093357"/>
            <a:ext cx="9015816" cy="1840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Session 3: Creating a prototype of the game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To create a prototype of your game in Scratch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48045" y="668548"/>
            <a:ext cx="4760495" cy="547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Think about how the player’s sprite interacts with other elements in the game. This is likely to involve </a:t>
            </a:r>
            <a:r>
              <a:rPr lang="en-GB" sz="2000" i="1" dirty="0"/>
              <a:t>if/then/else </a:t>
            </a:r>
            <a:r>
              <a:rPr lang="en-GB" sz="2000" dirty="0"/>
              <a:t>blocks, </a:t>
            </a:r>
            <a:r>
              <a:rPr lang="en-GB" sz="2000" i="1" dirty="0"/>
              <a:t>Sensing </a:t>
            </a:r>
            <a:r>
              <a:rPr lang="en-GB" sz="2000" dirty="0"/>
              <a:t>palette blocks, such as </a:t>
            </a:r>
            <a:r>
              <a:rPr lang="en-GB" sz="2000" i="1" dirty="0"/>
              <a:t>touching?, </a:t>
            </a:r>
            <a:r>
              <a:rPr lang="en-GB" sz="2000" dirty="0"/>
              <a:t>or </a:t>
            </a:r>
            <a:r>
              <a:rPr lang="en-GB" sz="2000" i="1" dirty="0"/>
              <a:t>Events </a:t>
            </a:r>
            <a:r>
              <a:rPr lang="en-GB" sz="2000" dirty="0"/>
              <a:t>palette blocks such as </a:t>
            </a:r>
            <a:r>
              <a:rPr lang="en-GB" sz="2000" i="1" dirty="0"/>
              <a:t>broadcast </a:t>
            </a:r>
            <a:r>
              <a:rPr lang="en-GB" sz="2000" dirty="0"/>
              <a:t>and </a:t>
            </a:r>
            <a:r>
              <a:rPr lang="en-GB" sz="2000" i="1" dirty="0"/>
              <a:t>when I receive</a:t>
            </a:r>
            <a:r>
              <a:rPr lang="en-GB" sz="2000" dirty="0"/>
              <a:t>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cs typeface="Calibri"/>
              </a:rPr>
              <a:t>You </a:t>
            </a:r>
            <a:r>
              <a:rPr lang="en-GB" sz="2000" dirty="0"/>
              <a:t>can program the shark to look like it is eating the fish when it touches them, by opening its mouth.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Add an </a:t>
            </a:r>
            <a:r>
              <a:rPr lang="en-GB" sz="2000" i="1" dirty="0">
                <a:cs typeface="Calibri"/>
              </a:rPr>
              <a:t>if/then/else </a:t>
            </a:r>
            <a:r>
              <a:rPr lang="en-GB" sz="2000" dirty="0">
                <a:cs typeface="Calibri"/>
              </a:rPr>
              <a:t>block.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Insert two green </a:t>
            </a:r>
            <a:r>
              <a:rPr lang="en-GB" sz="2000" i="1" dirty="0">
                <a:cs typeface="Calibri"/>
              </a:rPr>
              <a:t>or</a:t>
            </a:r>
            <a:r>
              <a:rPr lang="en-GB" sz="2000" dirty="0">
                <a:cs typeface="Calibri"/>
              </a:rPr>
              <a:t> blocks (</a:t>
            </a:r>
            <a:r>
              <a:rPr lang="en-GB" sz="2000" i="1" dirty="0">
                <a:cs typeface="Calibri"/>
              </a:rPr>
              <a:t>Operators</a:t>
            </a:r>
            <a:r>
              <a:rPr lang="en-GB" sz="2000" dirty="0">
                <a:cs typeface="Calibri"/>
              </a:rPr>
              <a:t>) in this block. 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Insert three </a:t>
            </a:r>
            <a:r>
              <a:rPr lang="en-GB" sz="2000" i="1" dirty="0">
                <a:cs typeface="Calibri"/>
              </a:rPr>
              <a:t>touching?</a:t>
            </a:r>
            <a:r>
              <a:rPr lang="en-GB" sz="2000" dirty="0">
                <a:cs typeface="Calibri"/>
              </a:rPr>
              <a:t> blocks and set them to touching each fish.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692F92-80E6-41AD-B780-DB0E187051F2}"/>
              </a:ext>
            </a:extLst>
          </p:cNvPr>
          <p:cNvGrpSpPr/>
          <p:nvPr/>
        </p:nvGrpSpPr>
        <p:grpSpPr>
          <a:xfrm>
            <a:off x="6366748" y="671869"/>
            <a:ext cx="5114377" cy="3224840"/>
            <a:chOff x="5189911" y="794657"/>
            <a:chExt cx="5364748" cy="35487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5222A8-91C9-412B-AD9D-ABE5A7697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911" y="794657"/>
              <a:ext cx="2722411" cy="354874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50C8FA-972F-4DBC-9DFB-FA8E1C273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63" y="2965494"/>
              <a:ext cx="1932896" cy="137790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C1C347-5FBA-4EDA-B106-308C27AD8199}"/>
                </a:ext>
              </a:extLst>
            </p:cNvPr>
            <p:cNvCxnSpPr/>
            <p:nvPr/>
          </p:nvCxnSpPr>
          <p:spPr>
            <a:xfrm flipV="1">
              <a:off x="7674429" y="3189514"/>
              <a:ext cx="968828" cy="1197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E9F2DD6-4550-463A-BADC-73166A535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175" y="3249386"/>
              <a:ext cx="926082" cy="4050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05DB0B0-821A-4BB4-A87B-7B961C6DB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370" y="4229728"/>
            <a:ext cx="3610010" cy="18730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17207FAD-69B2-4AE0-96BD-A8EAE5C109B3}"/>
              </a:ext>
            </a:extLst>
          </p:cNvPr>
          <p:cNvSpPr/>
          <p:nvPr/>
        </p:nvSpPr>
        <p:spPr>
          <a:xfrm>
            <a:off x="5754827" y="686961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3A0FA83-3AE4-46A3-B138-2EC9644A9E9D}"/>
              </a:ext>
            </a:extLst>
          </p:cNvPr>
          <p:cNvSpPr/>
          <p:nvPr/>
        </p:nvSpPr>
        <p:spPr>
          <a:xfrm>
            <a:off x="9489633" y="2323030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9CBF27EA-E9EA-4741-8AF7-1E2F451AB5CC}"/>
              </a:ext>
            </a:extLst>
          </p:cNvPr>
          <p:cNvSpPr/>
          <p:nvPr/>
        </p:nvSpPr>
        <p:spPr>
          <a:xfrm>
            <a:off x="5772304" y="422972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6485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A4FB45-E754-49F8-886A-5659445DF6E1}"/>
              </a:ext>
            </a:extLst>
          </p:cNvPr>
          <p:cNvGrpSpPr/>
          <p:nvPr/>
        </p:nvGrpSpPr>
        <p:grpSpPr>
          <a:xfrm>
            <a:off x="6569725" y="2302887"/>
            <a:ext cx="4900056" cy="3885011"/>
            <a:chOff x="6569725" y="2302887"/>
            <a:chExt cx="4900056" cy="3885011"/>
          </a:xfrm>
        </p:grpSpPr>
        <p:pic>
          <p:nvPicPr>
            <p:cNvPr id="9" name="Picture 9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0035D7A2-3287-4CC6-B56C-9C950ED6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839" y="2302887"/>
              <a:ext cx="4763942" cy="388501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EDAFC18-78A3-4252-8C43-9410A5ABC36E}"/>
                </a:ext>
              </a:extLst>
            </p:cNvPr>
            <p:cNvSpPr/>
            <p:nvPr/>
          </p:nvSpPr>
          <p:spPr>
            <a:xfrm>
              <a:off x="6569725" y="4747490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0E531B9-0166-4788-9D93-12E770F94789}"/>
                </a:ext>
              </a:extLst>
            </p:cNvPr>
            <p:cNvSpPr/>
            <p:nvPr/>
          </p:nvSpPr>
          <p:spPr>
            <a:xfrm>
              <a:off x="8262829" y="4747490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BDCCED3A-73F9-4862-BD53-6A294D12947E}"/>
                </a:ext>
              </a:extLst>
            </p:cNvPr>
            <p:cNvSpPr/>
            <p:nvPr/>
          </p:nvSpPr>
          <p:spPr>
            <a:xfrm>
              <a:off x="8262829" y="5117376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B3B0E51-50DF-4298-9303-23781CD172D4}"/>
                </a:ext>
              </a:extLst>
            </p:cNvPr>
            <p:cNvSpPr/>
            <p:nvPr/>
          </p:nvSpPr>
          <p:spPr>
            <a:xfrm>
              <a:off x="6577992" y="5139847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45494" y="839713"/>
            <a:ext cx="5611763" cy="5170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a typeface="+mn-lt"/>
                <a:cs typeface="+mn-lt"/>
              </a:rPr>
              <a:t>Click the ‘Costumes’ tab. You will notice the shark has two costumes: mouth closed (shark2-a) and mouth open (shark2-b). 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a typeface="+mn-lt"/>
                <a:cs typeface="+mn-lt"/>
              </a:rPr>
              <a:t>When the shark touches the fish you can change the costume to mouth open. If the shark is not touching the fish it will keep its mouth closed.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cs typeface="Calibri"/>
              </a:rPr>
              <a:t>Add two </a:t>
            </a:r>
            <a:r>
              <a:rPr lang="en-GB" sz="2000" i="1" dirty="0">
                <a:cs typeface="Calibri"/>
              </a:rPr>
              <a:t>switch costume to </a:t>
            </a:r>
            <a:r>
              <a:rPr lang="en-GB" sz="2000" dirty="0">
                <a:cs typeface="Calibri"/>
              </a:rPr>
              <a:t>blocks (</a:t>
            </a:r>
            <a:r>
              <a:rPr lang="en-GB" sz="2000" i="1" dirty="0">
                <a:cs typeface="Calibri"/>
              </a:rPr>
              <a:t>Looks) </a:t>
            </a:r>
            <a:r>
              <a:rPr lang="en-GB" sz="2000" dirty="0">
                <a:cs typeface="Calibri"/>
              </a:rPr>
              <a:t>to the </a:t>
            </a:r>
            <a:r>
              <a:rPr lang="en-GB" sz="2000" i="1" dirty="0">
                <a:cs typeface="Calibri"/>
              </a:rPr>
              <a:t>if/then/else </a:t>
            </a:r>
            <a:r>
              <a:rPr lang="en-GB" sz="2000" dirty="0">
                <a:cs typeface="Calibri"/>
              </a:rPr>
              <a:t>block – one after </a:t>
            </a:r>
            <a:r>
              <a:rPr lang="en-GB" sz="2000" i="1" dirty="0">
                <a:cs typeface="Calibri"/>
              </a:rPr>
              <a:t>if</a:t>
            </a:r>
            <a:r>
              <a:rPr lang="en-GB" sz="2000" dirty="0">
                <a:cs typeface="Calibri"/>
              </a:rPr>
              <a:t> and one after </a:t>
            </a:r>
            <a:r>
              <a:rPr lang="en-GB" sz="2000" i="1" dirty="0">
                <a:cs typeface="Calibri"/>
              </a:rPr>
              <a:t>else. </a:t>
            </a:r>
            <a:endParaRPr lang="en-GB" sz="2000" dirty="0">
              <a:cs typeface="Calibri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Add one </a:t>
            </a:r>
            <a:r>
              <a:rPr lang="en-GB" sz="2000" i="1" dirty="0">
                <a:cs typeface="Calibri"/>
              </a:rPr>
              <a:t>switch costume to </a:t>
            </a:r>
            <a:r>
              <a:rPr lang="en-GB" sz="2000" dirty="0">
                <a:cs typeface="Calibri"/>
              </a:rPr>
              <a:t>the </a:t>
            </a:r>
            <a:r>
              <a:rPr lang="en-GB" sz="2000" i="1" dirty="0">
                <a:cs typeface="Calibri"/>
              </a:rPr>
              <a:t>if </a:t>
            </a:r>
            <a:r>
              <a:rPr lang="en-GB" sz="2000" dirty="0">
                <a:cs typeface="Calibri"/>
              </a:rPr>
              <a:t>section and the other to the </a:t>
            </a:r>
            <a:r>
              <a:rPr lang="en-GB" sz="2000" i="1" dirty="0">
                <a:cs typeface="Calibri"/>
              </a:rPr>
              <a:t>else</a:t>
            </a:r>
            <a:r>
              <a:rPr lang="en-GB" sz="2000" dirty="0">
                <a:cs typeface="Calibri"/>
              </a:rPr>
              <a:t> section.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Set the first </a:t>
            </a:r>
            <a:r>
              <a:rPr lang="en-GB" sz="2000" i="1" dirty="0">
                <a:cs typeface="Calibri"/>
              </a:rPr>
              <a:t>switch costume to</a:t>
            </a:r>
            <a:r>
              <a:rPr lang="en-GB" sz="2000" dirty="0">
                <a:cs typeface="Calibri"/>
              </a:rPr>
              <a:t> block to change the costume to shark2-b </a:t>
            </a:r>
            <a:r>
              <a:rPr lang="en-GB" sz="2000" i="1" dirty="0">
                <a:cs typeface="Calibri"/>
              </a:rPr>
              <a:t>if</a:t>
            </a:r>
            <a:r>
              <a:rPr lang="en-GB" sz="2000" dirty="0">
                <a:cs typeface="Calibri"/>
              </a:rPr>
              <a:t> it touches the fish, and the second to shark2-a </a:t>
            </a:r>
            <a:r>
              <a:rPr lang="en-GB" sz="2000" i="1" dirty="0">
                <a:cs typeface="Calibri"/>
              </a:rPr>
              <a:t>else</a:t>
            </a:r>
            <a:r>
              <a:rPr lang="en-GB" sz="2000" dirty="0">
                <a:cs typeface="Calibri"/>
              </a:rPr>
              <a:t> it doesn’t. </a:t>
            </a:r>
          </a:p>
        </p:txBody>
      </p:sp>
      <p:pic>
        <p:nvPicPr>
          <p:cNvPr id="7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CF609AC-C832-4153-BF9D-769FE83BB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581" y="759018"/>
            <a:ext cx="1615000" cy="26699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57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56721" y="735678"/>
            <a:ext cx="6877693" cy="5247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Think about the rules that other elements of your game should follow, such as the sprites that the player doesn’t control. You could use the </a:t>
            </a:r>
            <a:r>
              <a:rPr lang="en-GB" sz="2000" i="1" dirty="0"/>
              <a:t>pick random </a:t>
            </a:r>
            <a:r>
              <a:rPr lang="en-GB" sz="2000" dirty="0"/>
              <a:t>block </a:t>
            </a:r>
            <a:r>
              <a:rPr lang="en-GB" sz="2000" i="1" dirty="0"/>
              <a:t>(Operators) </a:t>
            </a:r>
            <a:r>
              <a:rPr lang="en-GB" sz="2000" dirty="0"/>
              <a:t>and combine this with other blocks to control movement of other sprites, for example the fish and crab.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Program the fish sprites to disappear after they have been eaten by the shark and then appear randomly again.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Create an instruction to the fish program to change its movement when it touches the shark.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Add a </a:t>
            </a:r>
            <a:r>
              <a:rPr lang="en-GB" sz="2000" i="1" dirty="0"/>
              <a:t>repeat until</a:t>
            </a:r>
            <a:r>
              <a:rPr lang="en-GB" sz="2000" dirty="0"/>
              <a:t> loop from the </a:t>
            </a:r>
            <a:r>
              <a:rPr lang="en-GB" sz="2000" i="1" dirty="0"/>
              <a:t>Control</a:t>
            </a:r>
            <a:r>
              <a:rPr lang="en-GB" sz="2000" dirty="0"/>
              <a:t> palette and add the </a:t>
            </a:r>
            <a:r>
              <a:rPr lang="en-GB" sz="2000" i="1" dirty="0"/>
              <a:t>touching?</a:t>
            </a:r>
            <a:r>
              <a:rPr lang="en-GB" sz="2000" dirty="0"/>
              <a:t> block. Set it to </a:t>
            </a:r>
            <a:r>
              <a:rPr lang="en-GB" sz="2000" i="1" dirty="0"/>
              <a:t>touching Shark 2.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Add two </a:t>
            </a:r>
            <a:r>
              <a:rPr lang="en-GB" sz="2000" i="1" dirty="0"/>
              <a:t>Motion </a:t>
            </a:r>
            <a:r>
              <a:rPr lang="en-GB" sz="2000" dirty="0"/>
              <a:t>blocks to make it </a:t>
            </a:r>
            <a:r>
              <a:rPr lang="en-GB" sz="2000" i="1" dirty="0"/>
              <a:t>move 2 steps </a:t>
            </a:r>
            <a:r>
              <a:rPr lang="en-GB" sz="2000" dirty="0"/>
              <a:t>and </a:t>
            </a:r>
            <a:r>
              <a:rPr lang="en-GB" sz="2000" i="1" dirty="0"/>
              <a:t>turn clockwise 3 degrees</a:t>
            </a:r>
            <a:r>
              <a:rPr lang="en-GB" sz="2000" dirty="0"/>
              <a:t>, after the shark has touched it.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B0383E-3D64-4980-9601-4C686704DE40}"/>
              </a:ext>
            </a:extLst>
          </p:cNvPr>
          <p:cNvGrpSpPr/>
          <p:nvPr/>
        </p:nvGrpSpPr>
        <p:grpSpPr>
          <a:xfrm>
            <a:off x="7744499" y="1083329"/>
            <a:ext cx="3690780" cy="4288435"/>
            <a:chOff x="7836967" y="1946358"/>
            <a:chExt cx="3352800" cy="38957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7F2F9F-3C82-4E73-BCA6-DA308FE17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6967" y="1946358"/>
              <a:ext cx="3352800" cy="389572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054418-B7D3-418D-9750-2F85ACF38395}"/>
                </a:ext>
              </a:extLst>
            </p:cNvPr>
            <p:cNvGrpSpPr/>
            <p:nvPr/>
          </p:nvGrpSpPr>
          <p:grpSpPr>
            <a:xfrm>
              <a:off x="9900754" y="4257633"/>
              <a:ext cx="1055999" cy="826696"/>
              <a:chOff x="9900754" y="4257633"/>
              <a:chExt cx="1055999" cy="826696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C177F36-27C2-4FF6-AAF3-982FCBCFCF42}"/>
                  </a:ext>
                </a:extLst>
              </p:cNvPr>
              <p:cNvSpPr/>
              <p:nvPr/>
            </p:nvSpPr>
            <p:spPr>
              <a:xfrm>
                <a:off x="10684525" y="4257633"/>
                <a:ext cx="272228" cy="282410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05CBE028-379E-4A42-B42E-F394E05ED993}"/>
                  </a:ext>
                </a:extLst>
              </p:cNvPr>
              <p:cNvSpPr/>
              <p:nvPr/>
            </p:nvSpPr>
            <p:spPr>
              <a:xfrm>
                <a:off x="9900754" y="4801919"/>
                <a:ext cx="272228" cy="282410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7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536174"/>
            <a:ext cx="709345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GB" sz="2000" dirty="0"/>
              <a:t>Now instruct the fish to disappear or hide, and then randomly appear again.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Add a </a:t>
            </a:r>
            <a:r>
              <a:rPr lang="en-GB" sz="2000" i="1" dirty="0"/>
              <a:t>hide</a:t>
            </a:r>
            <a:r>
              <a:rPr lang="en-GB" sz="2000" dirty="0"/>
              <a:t> block after the </a:t>
            </a:r>
            <a:r>
              <a:rPr lang="en-GB" sz="2000" i="1" dirty="0"/>
              <a:t>repeat until </a:t>
            </a:r>
            <a:r>
              <a:rPr lang="en-GB" sz="2000" dirty="0"/>
              <a:t>block.</a:t>
            </a:r>
            <a:endParaRPr lang="en-GB" sz="2000" i="1" dirty="0"/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Then add a </a:t>
            </a:r>
            <a:r>
              <a:rPr lang="en-GB" sz="2000" i="1" dirty="0"/>
              <a:t>wait 2 seconds </a:t>
            </a:r>
            <a:r>
              <a:rPr lang="en-GB" sz="2000" dirty="0"/>
              <a:t>block and insert a </a:t>
            </a:r>
            <a:r>
              <a:rPr lang="en-GB" sz="2000" i="1" dirty="0"/>
              <a:t>pick random 1 to 10 </a:t>
            </a:r>
            <a:r>
              <a:rPr lang="en-GB" sz="2000" dirty="0"/>
              <a:t>block. Change the seconds to ‘2 to 5’. This will mean the fish will wait 2 to 5 seconds after hiding.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Finally you need to instruct the fish to appear again – so add a </a:t>
            </a:r>
            <a:r>
              <a:rPr lang="en-GB" sz="2000" i="1" dirty="0"/>
              <a:t>show </a:t>
            </a:r>
            <a:r>
              <a:rPr lang="en-GB" sz="2000" dirty="0"/>
              <a:t>block at the start of the </a:t>
            </a:r>
            <a:r>
              <a:rPr lang="en-GB" sz="2000" i="1" dirty="0"/>
              <a:t>forever </a:t>
            </a:r>
            <a:r>
              <a:rPr lang="en-GB" sz="2000" dirty="0"/>
              <a:t>loop.</a:t>
            </a:r>
          </a:p>
          <a:p>
            <a:pPr marL="0" lvl="1">
              <a:spcBef>
                <a:spcPts val="600"/>
              </a:spcBef>
            </a:pPr>
            <a:r>
              <a:rPr lang="en-GB" sz="2000" dirty="0"/>
              <a:t>Right-click on the</a:t>
            </a:r>
            <a:r>
              <a:rPr lang="en-GB" sz="2000" b="1" dirty="0"/>
              <a:t> code </a:t>
            </a:r>
            <a:r>
              <a:rPr lang="en-GB" sz="2000" dirty="0"/>
              <a:t>and choose ‘duplicate’. Drag the code to the Fish 2 sprite. Then duplicate again for the Pufferfish sprite. This will mean that all the fish act the same.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75302-D1D4-460B-A90E-1373161A9346}"/>
              </a:ext>
            </a:extLst>
          </p:cNvPr>
          <p:cNvGrpSpPr/>
          <p:nvPr/>
        </p:nvGrpSpPr>
        <p:grpSpPr>
          <a:xfrm>
            <a:off x="8197514" y="834168"/>
            <a:ext cx="3156287" cy="5189664"/>
            <a:chOff x="8110421" y="872380"/>
            <a:chExt cx="3156287" cy="51896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0AB1C2-D56C-4FA6-8BE5-2EA6608A9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0421" y="872380"/>
              <a:ext cx="3156287" cy="518966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430588-F2FD-4CD9-AFF9-A1BA35B77EB2}"/>
                </a:ext>
              </a:extLst>
            </p:cNvPr>
            <p:cNvGrpSpPr/>
            <p:nvPr/>
          </p:nvGrpSpPr>
          <p:grpSpPr>
            <a:xfrm>
              <a:off x="8110421" y="1886967"/>
              <a:ext cx="2410904" cy="3871738"/>
              <a:chOff x="8132192" y="2081541"/>
              <a:chExt cx="2410904" cy="3871738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C177F36-27C2-4FF6-AAF3-982FCBCFCF42}"/>
                  </a:ext>
                </a:extLst>
              </p:cNvPr>
              <p:cNvSpPr/>
              <p:nvPr/>
            </p:nvSpPr>
            <p:spPr>
              <a:xfrm>
                <a:off x="8132192" y="5017335"/>
                <a:ext cx="272228" cy="282410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</a:t>
                </a: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05CBE028-379E-4A42-B42E-F394E05ED993}"/>
                  </a:ext>
                </a:extLst>
              </p:cNvPr>
              <p:cNvSpPr/>
              <p:nvPr/>
            </p:nvSpPr>
            <p:spPr>
              <a:xfrm>
                <a:off x="8132192" y="2081541"/>
                <a:ext cx="272228" cy="296544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5AF42BE0-B3D9-4357-99BE-A8A95694A6B6}"/>
                  </a:ext>
                </a:extLst>
              </p:cNvPr>
              <p:cNvSpPr/>
              <p:nvPr/>
            </p:nvSpPr>
            <p:spPr>
              <a:xfrm>
                <a:off x="10270868" y="5670869"/>
                <a:ext cx="272228" cy="282410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3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554D161-2396-4252-9918-A0F18B91A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929" y="3429000"/>
            <a:ext cx="3238500" cy="252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684213" y="608371"/>
            <a:ext cx="5068466" cy="55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bIns="36000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Include some way of tracking progression, perhaps through scores or a countdown timer. You can use variables to do this.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r>
              <a:rPr lang="en-GB" sz="2000" dirty="0">
                <a:cs typeface="Calibri"/>
              </a:rPr>
              <a:t>To add a countdown timer to the game to countdown from 30 in seconds:</a:t>
            </a:r>
          </a:p>
          <a:p>
            <a:pPr marL="457200" indent="-457200">
              <a:buAutoNum type="arabicPeriod"/>
            </a:pPr>
            <a:r>
              <a:rPr lang="en-GB" sz="2000" dirty="0">
                <a:cs typeface="Calibri"/>
              </a:rPr>
              <a:t>Choose </a:t>
            </a:r>
            <a:r>
              <a:rPr lang="en-GB" sz="2000" i="1" dirty="0">
                <a:cs typeface="Calibri"/>
              </a:rPr>
              <a:t>make a variable </a:t>
            </a:r>
            <a:r>
              <a:rPr lang="en-GB" sz="2000" dirty="0">
                <a:cs typeface="Calibri"/>
              </a:rPr>
              <a:t>from the </a:t>
            </a:r>
            <a:r>
              <a:rPr lang="en-GB" sz="2000" i="1" dirty="0">
                <a:cs typeface="Calibri"/>
              </a:rPr>
              <a:t>Variables</a:t>
            </a:r>
            <a:r>
              <a:rPr lang="en-GB" sz="2000" dirty="0">
                <a:cs typeface="Calibri"/>
              </a:rPr>
              <a:t> palette. Name it ‘timer’. 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Set the countdown: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GB" sz="2000" dirty="0">
                <a:cs typeface="Calibri"/>
              </a:rPr>
              <a:t>Click on the backdrop and add a new </a:t>
            </a:r>
            <a:r>
              <a:rPr lang="en-GB" sz="2000" i="1" dirty="0">
                <a:cs typeface="Calibri"/>
              </a:rPr>
              <a:t>when green flag clicked </a:t>
            </a:r>
            <a:r>
              <a:rPr lang="en-GB" sz="2000" dirty="0">
                <a:cs typeface="Calibri"/>
              </a:rPr>
              <a:t>block.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set timer to </a:t>
            </a:r>
            <a:r>
              <a:rPr lang="en-GB" sz="2000" dirty="0">
                <a:cs typeface="Calibri"/>
              </a:rPr>
              <a:t>block. Set it to 30. 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forever</a:t>
            </a:r>
            <a:r>
              <a:rPr lang="en-GB" sz="2000" dirty="0">
                <a:cs typeface="Calibri"/>
              </a:rPr>
              <a:t> block.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change timer by –1 </a:t>
            </a:r>
            <a:r>
              <a:rPr lang="en-GB" sz="2000" dirty="0">
                <a:cs typeface="Calibri"/>
              </a:rPr>
              <a:t>block inside.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eriod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wait 1 seconds</a:t>
            </a:r>
            <a:r>
              <a:rPr lang="en-GB" sz="2000" dirty="0">
                <a:cs typeface="Calibri"/>
              </a:rPr>
              <a:t> block inside.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B54CDC-169E-493A-A5E2-94B2848CF324}"/>
              </a:ext>
            </a:extLst>
          </p:cNvPr>
          <p:cNvGrpSpPr/>
          <p:nvPr/>
        </p:nvGrpSpPr>
        <p:grpSpPr>
          <a:xfrm>
            <a:off x="5768684" y="646460"/>
            <a:ext cx="5716052" cy="2553544"/>
            <a:chOff x="5192413" y="633006"/>
            <a:chExt cx="6113503" cy="261960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551EAF-4FB0-46AC-96B5-9B5D24A195EC}"/>
                </a:ext>
              </a:extLst>
            </p:cNvPr>
            <p:cNvGrpSpPr/>
            <p:nvPr/>
          </p:nvGrpSpPr>
          <p:grpSpPr>
            <a:xfrm>
              <a:off x="5598694" y="782349"/>
              <a:ext cx="5707222" cy="2470264"/>
              <a:chOff x="5324227" y="875112"/>
              <a:chExt cx="5707222" cy="247026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D68661-A3CF-471C-ABA0-6F25EDA88CB7}"/>
                  </a:ext>
                </a:extLst>
              </p:cNvPr>
              <p:cNvGrpSpPr/>
              <p:nvPr/>
            </p:nvGrpSpPr>
            <p:grpSpPr>
              <a:xfrm>
                <a:off x="5324227" y="875112"/>
                <a:ext cx="5707222" cy="2470264"/>
                <a:chOff x="5367770" y="612223"/>
                <a:chExt cx="5707222" cy="2470264"/>
              </a:xfrm>
            </p:grpSpPr>
            <p:pic>
              <p:nvPicPr>
                <p:cNvPr id="3" name="Picture 4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75E47EAE-4F68-48E7-8DBF-83BDFC694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77510" y="687131"/>
                  <a:ext cx="1697482" cy="2395356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93A9634-8186-43B9-B966-1308103E4B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12791" y="766732"/>
                  <a:ext cx="1865139" cy="1741679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12855B06-4C2F-4085-9E5A-09A224C9B4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7147" y="612223"/>
                  <a:ext cx="1553423" cy="1989364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</p:pic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7AF1301-646D-4209-A019-9B39158BFD79}"/>
                    </a:ext>
                  </a:extLst>
                </p:cNvPr>
                <p:cNvSpPr/>
                <p:nvPr/>
              </p:nvSpPr>
              <p:spPr>
                <a:xfrm>
                  <a:off x="5367770" y="766732"/>
                  <a:ext cx="1403144" cy="27829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EC2A8F2-F726-47BA-94C5-8416A0AC5527}"/>
                    </a:ext>
                  </a:extLst>
                </p:cNvPr>
                <p:cNvSpPr/>
                <p:nvPr/>
              </p:nvSpPr>
              <p:spPr>
                <a:xfrm>
                  <a:off x="6957967" y="1328607"/>
                  <a:ext cx="1403144" cy="27829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8ED0FC7-55AF-42FE-A31D-3735C6A15AC3}"/>
                    </a:ext>
                  </a:extLst>
                </p:cNvPr>
                <p:cNvSpPr/>
                <p:nvPr/>
              </p:nvSpPr>
              <p:spPr>
                <a:xfrm>
                  <a:off x="9177563" y="1412593"/>
                  <a:ext cx="1403144" cy="278298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C9890E7-208B-4EFA-A3C8-A8E61F145C74}"/>
                    </a:ext>
                  </a:extLst>
                </p:cNvPr>
                <p:cNvCxnSpPr>
                  <a:cxnSpLocks/>
                  <a:stCxn id="9" idx="6"/>
                  <a:endCxn id="10" idx="2"/>
                </p:cNvCxnSpPr>
                <p:nvPr/>
              </p:nvCxnSpPr>
              <p:spPr>
                <a:xfrm>
                  <a:off x="8361111" y="1467756"/>
                  <a:ext cx="816452" cy="8398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ADF255A-0F31-443A-B703-8A121D1095D8}"/>
                  </a:ext>
                </a:extLst>
              </p:cNvPr>
              <p:cNvCxnSpPr>
                <a:stCxn id="8" idx="6"/>
              </p:cNvCxnSpPr>
              <p:nvPr/>
            </p:nvCxnSpPr>
            <p:spPr>
              <a:xfrm>
                <a:off x="6727371" y="1168770"/>
                <a:ext cx="230596" cy="4227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4BF07D9-8295-4B8B-BFC9-03275C410E60}"/>
                </a:ext>
              </a:extLst>
            </p:cNvPr>
            <p:cNvSpPr/>
            <p:nvPr/>
          </p:nvSpPr>
          <p:spPr>
            <a:xfrm>
              <a:off x="5192413" y="633006"/>
              <a:ext cx="435412" cy="362928"/>
            </a:xfrm>
            <a:prstGeom prst="flowChartConnector">
              <a:avLst/>
            </a:prstGeom>
            <a:solidFill>
              <a:srgbClr val="EBE5F0"/>
            </a:solidFill>
            <a:ln w="38100">
              <a:solidFill>
                <a:srgbClr val="512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C787A5C-8FF4-4888-B082-3915340A0617}"/>
              </a:ext>
            </a:extLst>
          </p:cNvPr>
          <p:cNvSpPr/>
          <p:nvPr/>
        </p:nvSpPr>
        <p:spPr>
          <a:xfrm>
            <a:off x="6237668" y="3214988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16AF17-0721-41AB-BE39-D4E5C0DBE260}"/>
              </a:ext>
            </a:extLst>
          </p:cNvPr>
          <p:cNvGrpSpPr/>
          <p:nvPr/>
        </p:nvGrpSpPr>
        <p:grpSpPr>
          <a:xfrm>
            <a:off x="6743019" y="3676303"/>
            <a:ext cx="2171848" cy="1262934"/>
            <a:chOff x="6150615" y="3626297"/>
            <a:chExt cx="2171848" cy="1262934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DFFFEA3-2997-4AC8-BDDD-A998C6B4096D}"/>
                </a:ext>
              </a:extLst>
            </p:cNvPr>
            <p:cNvSpPr/>
            <p:nvPr/>
          </p:nvSpPr>
          <p:spPr>
            <a:xfrm>
              <a:off x="7494671" y="3626297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E72677FD-89E5-4AB2-9887-DF85D3E950DE}"/>
                </a:ext>
              </a:extLst>
            </p:cNvPr>
            <p:cNvSpPr/>
            <p:nvPr/>
          </p:nvSpPr>
          <p:spPr>
            <a:xfrm>
              <a:off x="7813059" y="4024357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A9678D3-C518-480B-BC5A-AB4D8FE8C68F}"/>
                </a:ext>
              </a:extLst>
            </p:cNvPr>
            <p:cNvSpPr/>
            <p:nvPr/>
          </p:nvSpPr>
          <p:spPr>
            <a:xfrm>
              <a:off x="6150615" y="4256389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48C73C10-8BE7-4F9D-9646-00C9CC1C9391}"/>
                </a:ext>
              </a:extLst>
            </p:cNvPr>
            <p:cNvSpPr/>
            <p:nvPr/>
          </p:nvSpPr>
          <p:spPr>
            <a:xfrm>
              <a:off x="8050235" y="4606821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</a:t>
              </a:r>
            </a:p>
          </p:txBody>
        </p:sp>
      </p:grp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FB1BEA5C-9461-4179-BFBA-A48CF7E0D66C}"/>
              </a:ext>
            </a:extLst>
          </p:cNvPr>
          <p:cNvSpPr/>
          <p:nvPr/>
        </p:nvSpPr>
        <p:spPr>
          <a:xfrm>
            <a:off x="8326101" y="5054541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75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58035" y="2240546"/>
            <a:ext cx="482105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GB" sz="2000" dirty="0"/>
              <a:t>The timer needs completing, so when the time is equal to 0 the game stops:</a:t>
            </a:r>
            <a:endParaRPr lang="en-GB" sz="2000" dirty="0">
              <a:cs typeface="Calibri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Add an </a:t>
            </a:r>
            <a:r>
              <a:rPr lang="en-GB" sz="2000" i="1" dirty="0">
                <a:cs typeface="Calibri"/>
              </a:rPr>
              <a:t>if/then </a:t>
            </a:r>
            <a:r>
              <a:rPr lang="en-GB" sz="2000" dirty="0">
                <a:cs typeface="Calibri"/>
              </a:rPr>
              <a:t>loop.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Insert a green </a:t>
            </a:r>
            <a:r>
              <a:rPr lang="en-GB" sz="2000" i="1" dirty="0">
                <a:cs typeface="Calibri"/>
              </a:rPr>
              <a:t>__= __</a:t>
            </a:r>
            <a:r>
              <a:rPr lang="en-GB" sz="2000" dirty="0">
                <a:cs typeface="Calibri"/>
              </a:rPr>
              <a:t> block.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Insert the </a:t>
            </a:r>
            <a:r>
              <a:rPr lang="en-GB" sz="2000" i="1" dirty="0">
                <a:cs typeface="Calibri"/>
              </a:rPr>
              <a:t>timer</a:t>
            </a:r>
            <a:r>
              <a:rPr lang="en-GB" sz="2000" dirty="0">
                <a:cs typeface="Calibri"/>
              </a:rPr>
              <a:t> variable into the </a:t>
            </a:r>
            <a:r>
              <a:rPr lang="en-GB" sz="2000" i="1" dirty="0">
                <a:cs typeface="Calibri"/>
              </a:rPr>
              <a:t>if/then</a:t>
            </a:r>
            <a:r>
              <a:rPr lang="en-GB" sz="2000" dirty="0">
                <a:cs typeface="Calibri"/>
              </a:rPr>
              <a:t> block. 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stop all </a:t>
            </a:r>
            <a:r>
              <a:rPr lang="en-GB" sz="2000" dirty="0">
                <a:cs typeface="Calibri"/>
              </a:rPr>
              <a:t>block. 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249606-CA5F-4BE1-9B57-A0D8D088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14" y="1440451"/>
            <a:ext cx="4275545" cy="39770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581E899-51A5-486B-BC6E-0DFD64DD5DDB}"/>
              </a:ext>
            </a:extLst>
          </p:cNvPr>
          <p:cNvSpPr/>
          <p:nvPr/>
        </p:nvSpPr>
        <p:spPr>
          <a:xfrm>
            <a:off x="6447975" y="4214505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49E5EC5-9E52-4D0E-A9CC-D7B34CD07926}"/>
              </a:ext>
            </a:extLst>
          </p:cNvPr>
          <p:cNvSpPr/>
          <p:nvPr/>
        </p:nvSpPr>
        <p:spPr>
          <a:xfrm>
            <a:off x="8146601" y="3517819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CCED9EC-75E5-41AB-A8C7-B27E800621DA}"/>
              </a:ext>
            </a:extLst>
          </p:cNvPr>
          <p:cNvSpPr/>
          <p:nvPr/>
        </p:nvSpPr>
        <p:spPr>
          <a:xfrm>
            <a:off x="7204961" y="3659024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7A8787C-08A0-4172-B9E0-1376C665256E}"/>
              </a:ext>
            </a:extLst>
          </p:cNvPr>
          <p:cNvSpPr/>
          <p:nvPr/>
        </p:nvSpPr>
        <p:spPr>
          <a:xfrm>
            <a:off x="7765146" y="4346248"/>
            <a:ext cx="272228" cy="292986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682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8" y="1228396"/>
            <a:ext cx="5367393" cy="4170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can add a scoreboard to track progression, again using variables to do this.</a:t>
            </a:r>
            <a:r>
              <a:rPr lang="en-GB" sz="2000" dirty="0">
                <a:cs typeface="Calibri"/>
              </a:rPr>
              <a:t> For example, a point could be added each time the fish are touched (eaten) by the shark.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cs typeface="Calibri"/>
              </a:rPr>
              <a:t>First, go to Variables and add a new variable and name it ‘score’. Do you remember how to do this?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In the shark sprite code, start by adding a </a:t>
            </a:r>
            <a:r>
              <a:rPr lang="en-GB" sz="2000" i="1" dirty="0">
                <a:cs typeface="Calibri"/>
              </a:rPr>
              <a:t>set score to 0 </a:t>
            </a:r>
            <a:r>
              <a:rPr lang="en-GB" sz="2000" dirty="0">
                <a:cs typeface="Calibri"/>
              </a:rPr>
              <a:t>block after the </a:t>
            </a:r>
            <a:r>
              <a:rPr lang="en-GB" sz="2000" i="1" dirty="0">
                <a:cs typeface="Calibri"/>
              </a:rPr>
              <a:t>when green flag clicked </a:t>
            </a:r>
            <a:r>
              <a:rPr lang="en-GB" sz="2000" dirty="0">
                <a:cs typeface="Calibri"/>
              </a:rPr>
              <a:t>block. This will mean the score goes back to 0 each time the game is played.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5849B-E2FE-4141-A3F7-2C7377A3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5" y="1058635"/>
            <a:ext cx="4983477" cy="47407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2913F6-4E10-4273-94A9-B68DFADC4EE5}"/>
              </a:ext>
            </a:extLst>
          </p:cNvPr>
          <p:cNvSpPr/>
          <p:nvPr/>
        </p:nvSpPr>
        <p:spPr>
          <a:xfrm>
            <a:off x="6205591" y="1613630"/>
            <a:ext cx="1870437" cy="3179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21553" y="2267142"/>
            <a:ext cx="3458719" cy="2323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GB" sz="2000" dirty="0">
                <a:cs typeface="Calibri"/>
              </a:rPr>
              <a:t>Go to the fish sprite code and add a </a:t>
            </a:r>
            <a:r>
              <a:rPr lang="en-GB" sz="2000" i="1" dirty="0">
                <a:cs typeface="Calibri"/>
              </a:rPr>
              <a:t>change my variable by </a:t>
            </a:r>
            <a:r>
              <a:rPr lang="en-GB" sz="2000" dirty="0">
                <a:cs typeface="Calibri"/>
              </a:rPr>
              <a:t>block before the </a:t>
            </a:r>
            <a:r>
              <a:rPr lang="en-GB" sz="2000" i="1" dirty="0">
                <a:cs typeface="Calibri"/>
              </a:rPr>
              <a:t>hide </a:t>
            </a:r>
            <a:r>
              <a:rPr lang="en-GB" sz="2000" dirty="0">
                <a:cs typeface="Calibri"/>
              </a:rPr>
              <a:t>block. Set it to read ‘change score by 1’.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cs typeface="Calibri"/>
              </a:rPr>
              <a:t>Now when the shark eats a fish it will change the score by 1.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61B899-1E85-4D10-B6FF-88AD5E1304CD}"/>
              </a:ext>
            </a:extLst>
          </p:cNvPr>
          <p:cNvGrpSpPr/>
          <p:nvPr/>
        </p:nvGrpSpPr>
        <p:grpSpPr>
          <a:xfrm>
            <a:off x="4303863" y="1178873"/>
            <a:ext cx="7070774" cy="4500253"/>
            <a:chOff x="4640576" y="1723686"/>
            <a:chExt cx="6590221" cy="41944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C47319-E412-4603-8CD9-12E891672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0576" y="1723686"/>
              <a:ext cx="6590221" cy="419440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A7F9959-8EEA-443E-A804-0F54A8B26D13}"/>
                </a:ext>
              </a:extLst>
            </p:cNvPr>
            <p:cNvSpPr/>
            <p:nvPr/>
          </p:nvSpPr>
          <p:spPr>
            <a:xfrm>
              <a:off x="5176157" y="4310744"/>
              <a:ext cx="1839686" cy="39188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71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74311" y="2423418"/>
            <a:ext cx="4670992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In this session, you will look at how to create a game in </a:t>
            </a:r>
            <a:r>
              <a:rPr lang="en-GB" sz="2000" b="1" dirty="0"/>
              <a:t>Scratch</a:t>
            </a:r>
            <a:r>
              <a:rPr lang="en-GB" sz="2000" dirty="0"/>
              <a:t> and develop a prototype of your own game, using the assets that you have collected and created.</a:t>
            </a:r>
          </a:p>
        </p:txBody>
      </p:sp>
      <p:pic>
        <p:nvPicPr>
          <p:cNvPr id="3" name="Picture 7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6F9DECB0-B4B8-4D72-8E67-C18774CC2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94" y="1220979"/>
            <a:ext cx="5818995" cy="41130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494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8D88D-8033-4F7B-ACA3-EF8B3515C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58" y="696723"/>
            <a:ext cx="8965283" cy="5464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4840961" y="2831071"/>
            <a:ext cx="654280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review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Do you remember how the Scratch script editor works?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Can you demonstrate it to the class?</a:t>
            </a:r>
          </a:p>
        </p:txBody>
      </p:sp>
    </p:spTree>
    <p:extLst>
      <p:ext uri="{BB962C8B-B14F-4D97-AF65-F5344CB8AC3E}">
        <p14:creationId xmlns:p14="http://schemas.microsoft.com/office/powerpoint/2010/main" val="426818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100397"/>
            <a:ext cx="4169033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Here are some examples of simple games that have been </a:t>
            </a:r>
            <a:r>
              <a:rPr lang="en-GB" sz="2000" b="1" dirty="0"/>
              <a:t>programmed</a:t>
            </a:r>
            <a:r>
              <a:rPr lang="en-GB" sz="2000" dirty="0"/>
              <a:t> in Scratch. We will investigate the Fish Game in more detail in this session.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07796-D4CA-49C1-BE79-83B0AAD43CD6}"/>
              </a:ext>
            </a:extLst>
          </p:cNvPr>
          <p:cNvSpPr txBox="1"/>
          <p:nvPr/>
        </p:nvSpPr>
        <p:spPr>
          <a:xfrm flipH="1">
            <a:off x="3436153" y="4616560"/>
            <a:ext cx="300574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Click on the images to view the games in Scratch!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B9F7AAC-4774-4798-8E56-68068E78B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437" y="681173"/>
            <a:ext cx="2708447" cy="25466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CB195-C99F-4561-BD17-ADB5FECA1E6D}"/>
              </a:ext>
            </a:extLst>
          </p:cNvPr>
          <p:cNvSpPr txBox="1"/>
          <p:nvPr/>
        </p:nvSpPr>
        <p:spPr>
          <a:xfrm>
            <a:off x="6194595" y="3281624"/>
            <a:ext cx="2460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Fish Game</a:t>
            </a: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BCD3B49F-7B7C-4BD9-BFDC-26041FE03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74" y="681173"/>
            <a:ext cx="2791659" cy="25466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9D3BE8-96A8-4995-BF44-FAEC7397CC97}"/>
              </a:ext>
            </a:extLst>
          </p:cNvPr>
          <p:cNvSpPr txBox="1"/>
          <p:nvPr/>
        </p:nvSpPr>
        <p:spPr>
          <a:xfrm>
            <a:off x="9323251" y="3291666"/>
            <a:ext cx="116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Duck Shoot</a:t>
            </a:r>
          </a:p>
        </p:txBody>
      </p: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A39FF1D-CEED-490D-9B5D-0E604BDDE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783" y="3674021"/>
            <a:ext cx="2746400" cy="25028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C26635-13E3-4438-960B-0B45688EBC05}"/>
              </a:ext>
            </a:extLst>
          </p:cNvPr>
          <p:cNvSpPr txBox="1"/>
          <p:nvPr/>
        </p:nvSpPr>
        <p:spPr>
          <a:xfrm>
            <a:off x="9678234" y="4631949"/>
            <a:ext cx="855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Tennis</a:t>
            </a:r>
          </a:p>
        </p:txBody>
      </p:sp>
    </p:spTree>
    <p:extLst>
      <p:ext uri="{BB962C8B-B14F-4D97-AF65-F5344CB8AC3E}">
        <p14:creationId xmlns:p14="http://schemas.microsoft.com/office/powerpoint/2010/main" val="235747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305340"/>
            <a:ext cx="4397188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The Scratch script editor works by controlling each </a:t>
            </a:r>
            <a:r>
              <a:rPr lang="en-GB" sz="2000" b="1" dirty="0"/>
              <a:t>sprite</a:t>
            </a:r>
            <a:r>
              <a:rPr lang="en-GB" sz="2000" dirty="0"/>
              <a:t>; there is a script for each one to follow. 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We are going to make one fish move: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Drag in a </a:t>
            </a:r>
            <a:r>
              <a:rPr lang="en-GB" sz="2000" i="1" dirty="0">
                <a:cs typeface="Calibri"/>
              </a:rPr>
              <a:t>when green flag clicked</a:t>
            </a:r>
            <a:r>
              <a:rPr lang="en-GB" sz="2000" dirty="0">
                <a:cs typeface="Calibri"/>
              </a:rPr>
              <a:t> block.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n-GB" sz="2000" dirty="0">
                <a:cs typeface="Calibri"/>
              </a:rPr>
              <a:t>Drag in a </a:t>
            </a:r>
            <a:r>
              <a:rPr lang="en-GB" sz="2000" i="1" dirty="0">
                <a:cs typeface="Calibri"/>
              </a:rPr>
              <a:t>move 10 steps </a:t>
            </a:r>
            <a:r>
              <a:rPr lang="en-GB" sz="2000" dirty="0">
                <a:cs typeface="Calibri"/>
              </a:rPr>
              <a:t>block. </a:t>
            </a:r>
          </a:p>
          <a:p>
            <a:pPr marL="457200" indent="-457200">
              <a:spcBef>
                <a:spcPts val="600"/>
              </a:spcBef>
              <a:buAutoNum type="alphaLcParenR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forever </a:t>
            </a:r>
            <a:r>
              <a:rPr lang="en-GB" sz="2000" dirty="0">
                <a:cs typeface="Calibri"/>
              </a:rPr>
              <a:t>loop. This means the fish will keep swimming until the game ends.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916EBD-4342-47DB-9106-0EF421343DF3}"/>
              </a:ext>
            </a:extLst>
          </p:cNvPr>
          <p:cNvGrpSpPr/>
          <p:nvPr/>
        </p:nvGrpSpPr>
        <p:grpSpPr>
          <a:xfrm>
            <a:off x="5315450" y="1061697"/>
            <a:ext cx="6038351" cy="4734605"/>
            <a:chOff x="5104335" y="933523"/>
            <a:chExt cx="6038351" cy="47346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A10A6C-3CDD-42F4-8E48-989D30F3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0449" y="933523"/>
              <a:ext cx="5902237" cy="473460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2F82C4-1644-4E23-8373-166CCB9181BF}"/>
                </a:ext>
              </a:extLst>
            </p:cNvPr>
            <p:cNvGrpSpPr/>
            <p:nvPr/>
          </p:nvGrpSpPr>
          <p:grpSpPr>
            <a:xfrm>
              <a:off x="5104335" y="1459695"/>
              <a:ext cx="1447885" cy="830231"/>
              <a:chOff x="3928678" y="1198438"/>
              <a:chExt cx="1447885" cy="83023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228FC2E-1430-43C0-8720-D5F17A5E0330}"/>
                  </a:ext>
                </a:extLst>
              </p:cNvPr>
              <p:cNvGrpSpPr/>
              <p:nvPr/>
            </p:nvGrpSpPr>
            <p:grpSpPr>
              <a:xfrm>
                <a:off x="4968221" y="1198438"/>
                <a:ext cx="408342" cy="830231"/>
                <a:chOff x="4968221" y="1198438"/>
                <a:chExt cx="408342" cy="830231"/>
              </a:xfrm>
            </p:grpSpPr>
            <p:sp>
              <p:nvSpPr>
                <p:cNvPr id="9" name="Flowchart: Connector 8">
                  <a:extLst>
                    <a:ext uri="{FF2B5EF4-FFF2-40B4-BE49-F238E27FC236}">
                      <a16:creationId xmlns:a16="http://schemas.microsoft.com/office/drawing/2014/main" id="{043089A8-ED37-47E5-B6D2-3CA0A1D16906}"/>
                    </a:ext>
                  </a:extLst>
                </p:cNvPr>
                <p:cNvSpPr/>
                <p:nvPr/>
              </p:nvSpPr>
              <p:spPr>
                <a:xfrm>
                  <a:off x="4968221" y="1198438"/>
                  <a:ext cx="272228" cy="282410"/>
                </a:xfrm>
                <a:prstGeom prst="flowChartConnector">
                  <a:avLst/>
                </a:prstGeom>
                <a:solidFill>
                  <a:srgbClr val="512373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a</a:t>
                  </a:r>
                </a:p>
              </p:txBody>
            </p: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19E32418-098C-42B9-9515-806DDD640D4A}"/>
                    </a:ext>
                  </a:extLst>
                </p:cNvPr>
                <p:cNvSpPr/>
                <p:nvPr/>
              </p:nvSpPr>
              <p:spPr>
                <a:xfrm>
                  <a:off x="5104335" y="1746259"/>
                  <a:ext cx="272228" cy="282410"/>
                </a:xfrm>
                <a:prstGeom prst="flowChartConnector">
                  <a:avLst/>
                </a:prstGeom>
                <a:solidFill>
                  <a:srgbClr val="512373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b</a:t>
                  </a:r>
                </a:p>
              </p:txBody>
            </p:sp>
          </p:grp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F52976E-1953-40C6-A1CF-F2FAE0920102}"/>
                  </a:ext>
                </a:extLst>
              </p:cNvPr>
              <p:cNvSpPr/>
              <p:nvPr/>
            </p:nvSpPr>
            <p:spPr>
              <a:xfrm>
                <a:off x="3928678" y="1524391"/>
                <a:ext cx="272228" cy="282410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794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691202" y="1266868"/>
            <a:ext cx="4543801" cy="43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lphaLcParenR" startAt="4"/>
            </a:pPr>
            <a:r>
              <a:rPr lang="en-GB" sz="2000" dirty="0"/>
              <a:t>Now add an </a:t>
            </a:r>
            <a:r>
              <a:rPr lang="en-GB" sz="2000" i="1" dirty="0"/>
              <a:t>if on edge, bounce</a:t>
            </a:r>
            <a:r>
              <a:rPr lang="en-GB" sz="2000" dirty="0"/>
              <a:t> block so the sprite changes direction when it hits the edge. </a:t>
            </a:r>
            <a:endParaRPr lang="en-GB" sz="2000" dirty="0">
              <a:cs typeface="Calibri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lphaLcParenR" startAt="5"/>
            </a:pPr>
            <a:r>
              <a:rPr lang="en-GB" sz="2000" dirty="0">
                <a:cs typeface="Calibri"/>
              </a:rPr>
              <a:t>Click the green flag – your sprite should move. </a:t>
            </a:r>
          </a:p>
          <a:p>
            <a:pPr marL="457200" indent="-457200">
              <a:spcBef>
                <a:spcPts val="600"/>
              </a:spcBef>
              <a:buAutoNum type="alphaLcParenR" startAt="5"/>
            </a:pPr>
            <a:r>
              <a:rPr lang="en-GB" sz="2000" dirty="0">
                <a:cs typeface="Calibri"/>
              </a:rPr>
              <a:t>If the sprite moves upside down, click the direction icon under the stage and click the central arrows to set it moving only left or right.</a:t>
            </a:r>
          </a:p>
          <a:p>
            <a:pPr marL="457200" indent="-457200">
              <a:spcBef>
                <a:spcPts val="600"/>
              </a:spcBef>
              <a:buAutoNum type="alphaLcParenR" startAt="5"/>
            </a:pPr>
            <a:r>
              <a:rPr lang="en-GB" sz="2000" dirty="0">
                <a:cs typeface="Calibri"/>
              </a:rPr>
              <a:t>You might think the fish is too big – you can reduce its size by adding a </a:t>
            </a:r>
            <a:r>
              <a:rPr lang="en-GB" sz="2000" i="1" dirty="0">
                <a:cs typeface="Calibri"/>
              </a:rPr>
              <a:t>set size to</a:t>
            </a:r>
            <a:r>
              <a:rPr lang="en-GB" sz="2000" dirty="0">
                <a:cs typeface="Calibri"/>
              </a:rPr>
              <a:t> block and choosing a percentage of the size, such as 60%.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51E349-C69C-4292-A7FB-072D021B44D4}"/>
              </a:ext>
            </a:extLst>
          </p:cNvPr>
          <p:cNvGrpSpPr/>
          <p:nvPr/>
        </p:nvGrpSpPr>
        <p:grpSpPr>
          <a:xfrm>
            <a:off x="5381999" y="806730"/>
            <a:ext cx="5971803" cy="4976538"/>
            <a:chOff x="5381999" y="806730"/>
            <a:chExt cx="5971803" cy="497653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19F302-A69D-40E1-9B2A-FE399F41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999" y="1074731"/>
              <a:ext cx="5971803" cy="470853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F6E5F7B-51C6-4B0F-A36A-4411DADAAFFD}"/>
                </a:ext>
              </a:extLst>
            </p:cNvPr>
            <p:cNvGrpSpPr/>
            <p:nvPr/>
          </p:nvGrpSpPr>
          <p:grpSpPr>
            <a:xfrm>
              <a:off x="6453178" y="806730"/>
              <a:ext cx="3450857" cy="3671928"/>
              <a:chOff x="6224579" y="837854"/>
              <a:chExt cx="3450857" cy="367192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E66221D-FDEA-42FE-8153-7934FFF47288}"/>
                  </a:ext>
                </a:extLst>
              </p:cNvPr>
              <p:cNvGrpSpPr/>
              <p:nvPr/>
            </p:nvGrpSpPr>
            <p:grpSpPr>
              <a:xfrm>
                <a:off x="6224579" y="837854"/>
                <a:ext cx="3450857" cy="3671928"/>
                <a:chOff x="6289894" y="878692"/>
                <a:chExt cx="3450857" cy="3671928"/>
              </a:xfrm>
            </p:grpSpPr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4EEB4512-8744-4D18-BFCD-8338C2E9FFDB}"/>
                    </a:ext>
                  </a:extLst>
                </p:cNvPr>
                <p:cNvSpPr/>
                <p:nvPr/>
              </p:nvSpPr>
              <p:spPr>
                <a:xfrm>
                  <a:off x="6289894" y="2798639"/>
                  <a:ext cx="272228" cy="282410"/>
                </a:xfrm>
                <a:prstGeom prst="flowChartConnector">
                  <a:avLst/>
                </a:prstGeom>
                <a:solidFill>
                  <a:srgbClr val="512373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d</a:t>
                  </a:r>
                </a:p>
              </p:txBody>
            </p:sp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B22CB08E-37FD-4EAE-B4FB-D4666EBD00BF}"/>
                    </a:ext>
                  </a:extLst>
                </p:cNvPr>
                <p:cNvSpPr/>
                <p:nvPr/>
              </p:nvSpPr>
              <p:spPr>
                <a:xfrm>
                  <a:off x="7215180" y="878692"/>
                  <a:ext cx="272228" cy="282410"/>
                </a:xfrm>
                <a:prstGeom prst="flowChartConnector">
                  <a:avLst/>
                </a:prstGeom>
                <a:solidFill>
                  <a:srgbClr val="512373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e</a:t>
                  </a:r>
                </a:p>
              </p:txBody>
            </p:sp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2E08D17B-C7F3-4E7E-A079-D853AB4E9285}"/>
                    </a:ext>
                  </a:extLst>
                </p:cNvPr>
                <p:cNvSpPr/>
                <p:nvPr/>
              </p:nvSpPr>
              <p:spPr>
                <a:xfrm>
                  <a:off x="9468523" y="4268210"/>
                  <a:ext cx="272228" cy="282410"/>
                </a:xfrm>
                <a:prstGeom prst="flowChartConnector">
                  <a:avLst/>
                </a:prstGeom>
                <a:solidFill>
                  <a:srgbClr val="512373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f</a:t>
                  </a:r>
                </a:p>
              </p:txBody>
            </p:sp>
          </p:grp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9409DA08-1A0B-480D-BE3F-ADC086E968B2}"/>
                  </a:ext>
                </a:extLst>
              </p:cNvPr>
              <p:cNvSpPr/>
              <p:nvPr/>
            </p:nvSpPr>
            <p:spPr>
              <a:xfrm>
                <a:off x="6336956" y="2200186"/>
                <a:ext cx="272228" cy="282410"/>
              </a:xfrm>
              <a:prstGeom prst="flowChartConnector">
                <a:avLst/>
              </a:prstGeom>
              <a:solidFill>
                <a:srgbClr val="512373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036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600673"/>
            <a:ext cx="4113946" cy="30931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Create your game by breaking it down into smaller component parts and solving each part.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Always keep the overall game in mind when you do this.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Use your outline </a:t>
            </a:r>
            <a:r>
              <a:rPr lang="en-GB" sz="2000" b="1" dirty="0"/>
              <a:t>algorithms </a:t>
            </a:r>
            <a:r>
              <a:rPr lang="en-GB" sz="2000" dirty="0"/>
              <a:t>on the storyboards or flowcharts you created to help you.</a:t>
            </a:r>
            <a:endParaRPr lang="en-GB" sz="2000" dirty="0">
              <a:cs typeface="Calibri"/>
            </a:endParaRP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932A3B6-9649-4C5F-9636-11BFE203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71" y="1444727"/>
            <a:ext cx="6409426" cy="34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44301" y="576984"/>
            <a:ext cx="6079495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  <a:ea typeface="+mn-lt"/>
                <a:cs typeface="+mn-lt"/>
              </a:rPr>
              <a:t>Let’s learn</a:t>
            </a:r>
            <a:endParaRPr lang="en-US" sz="2000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ea typeface="+mn-lt"/>
                <a:cs typeface="+mn-lt"/>
              </a:rPr>
              <a:t>Think about how you will control the movement of the player’s sprite using the keyboard or the mouse. You could use </a:t>
            </a:r>
            <a:r>
              <a:rPr lang="en-GB" sz="2000" i="1" dirty="0">
                <a:ea typeface="+mn-lt"/>
                <a:cs typeface="+mn-lt"/>
              </a:rPr>
              <a:t>point towards mouse-pointer? </a:t>
            </a:r>
            <a:r>
              <a:rPr lang="en-GB" sz="2000" dirty="0">
                <a:ea typeface="+mn-lt"/>
                <a:cs typeface="+mn-lt"/>
              </a:rPr>
              <a:t>or </a:t>
            </a:r>
            <a:r>
              <a:rPr lang="en-GB" sz="2000" i="1" dirty="0">
                <a:ea typeface="+mn-lt"/>
                <a:cs typeface="+mn-lt"/>
              </a:rPr>
              <a:t>key pressed? </a:t>
            </a:r>
            <a:r>
              <a:rPr lang="en-GB" sz="2000" dirty="0">
                <a:ea typeface="+mn-lt"/>
                <a:cs typeface="+mn-lt"/>
              </a:rPr>
              <a:t>blocks from the </a:t>
            </a:r>
            <a:r>
              <a:rPr lang="en-GB" sz="2000" i="1" dirty="0">
                <a:ea typeface="+mn-lt"/>
                <a:cs typeface="+mn-lt"/>
              </a:rPr>
              <a:t>Sensing</a:t>
            </a:r>
            <a:r>
              <a:rPr lang="en-GB" sz="2000" dirty="0">
                <a:ea typeface="+mn-lt"/>
                <a:cs typeface="+mn-lt"/>
              </a:rPr>
              <a:t> palette. In the Fish Game, we want to control the shark with the arrow keys.</a:t>
            </a:r>
            <a:endParaRPr lang="en-US" sz="2000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rgbClr val="512373"/>
                </a:solidFill>
                <a:ea typeface="+mn-lt"/>
                <a:cs typeface="+mn-lt"/>
              </a:rPr>
              <a:t>Let’s do</a:t>
            </a:r>
          </a:p>
          <a:p>
            <a:pPr marL="457200" indent="-457200">
              <a:buAutoNum type="arabicPeriod"/>
            </a:pPr>
            <a:r>
              <a:rPr lang="en-GB" sz="2000" dirty="0">
                <a:cs typeface="Calibri"/>
              </a:rPr>
              <a:t>Select the shark sprite.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when green flag clicked </a:t>
            </a:r>
            <a:r>
              <a:rPr lang="en-GB" sz="2000" dirty="0">
                <a:cs typeface="Calibri"/>
              </a:rPr>
              <a:t>block, a </a:t>
            </a:r>
            <a:r>
              <a:rPr lang="en-GB" sz="2000" i="1" dirty="0">
                <a:cs typeface="Calibri"/>
              </a:rPr>
              <a:t>forever</a:t>
            </a:r>
            <a:r>
              <a:rPr lang="en-GB" sz="2000" dirty="0">
                <a:cs typeface="Calibri"/>
              </a:rPr>
              <a:t> block and a </a:t>
            </a:r>
            <a:r>
              <a:rPr lang="en-GB" sz="2000" i="1" dirty="0">
                <a:cs typeface="Calibri"/>
              </a:rPr>
              <a:t>move 10 steps </a:t>
            </a:r>
            <a:r>
              <a:rPr lang="en-GB" sz="2000" dirty="0">
                <a:cs typeface="Calibri"/>
              </a:rPr>
              <a:t>block. Change this to 3 steps to make the shark move slower.  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>
                <a:cs typeface="Calibri"/>
              </a:rPr>
              <a:t>Program the shark to turn left when the left key is pressed:</a:t>
            </a:r>
          </a:p>
          <a:p>
            <a:pPr marL="914400" lvl="1" indent="-457200">
              <a:spcBef>
                <a:spcPts val="600"/>
              </a:spcBef>
              <a:buAutoNum type="alphaLcParenR"/>
            </a:pPr>
            <a:r>
              <a:rPr lang="en-GB" sz="2000" dirty="0">
                <a:cs typeface="Calibri"/>
              </a:rPr>
              <a:t>Add in an </a:t>
            </a:r>
            <a:r>
              <a:rPr lang="en-GB" sz="2000" i="1" dirty="0">
                <a:cs typeface="Calibri"/>
              </a:rPr>
              <a:t>if/then </a:t>
            </a:r>
            <a:r>
              <a:rPr lang="en-GB" sz="2000" dirty="0">
                <a:cs typeface="Calibri"/>
              </a:rPr>
              <a:t>block. </a:t>
            </a:r>
          </a:p>
          <a:p>
            <a:pPr marL="914400" lvl="1" indent="-457200">
              <a:spcBef>
                <a:spcPts val="600"/>
              </a:spcBef>
              <a:buAutoNum type="alphaLcParenR"/>
            </a:pPr>
            <a:r>
              <a:rPr lang="en-GB" sz="2000" dirty="0">
                <a:cs typeface="Calibri"/>
              </a:rPr>
              <a:t>Insert a </a:t>
            </a:r>
            <a:r>
              <a:rPr lang="en-GB" sz="2000" i="1" dirty="0">
                <a:cs typeface="Calibri"/>
              </a:rPr>
              <a:t>key pressed? </a:t>
            </a:r>
            <a:r>
              <a:rPr lang="en-GB" sz="2000" dirty="0">
                <a:cs typeface="Calibri"/>
              </a:rPr>
              <a:t>and set to ‘left arrow’. 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turn anti-clockwise 15 degrees </a:t>
            </a:r>
            <a:r>
              <a:rPr lang="en-GB" sz="2000" dirty="0">
                <a:cs typeface="Calibri"/>
              </a:rPr>
              <a:t>block. </a:t>
            </a:r>
          </a:p>
        </p:txBody>
      </p:sp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54B9262-DA42-495B-AC67-AA0BFDFE3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380" y="694316"/>
            <a:ext cx="875036" cy="9242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8CAB430-14EC-4376-B19C-C8079D94DA48}"/>
              </a:ext>
            </a:extLst>
          </p:cNvPr>
          <p:cNvSpPr/>
          <p:nvPr/>
        </p:nvSpPr>
        <p:spPr>
          <a:xfrm>
            <a:off x="6899382" y="652384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655AEA-5444-4942-8E98-68669A1D6365}"/>
              </a:ext>
            </a:extLst>
          </p:cNvPr>
          <p:cNvGrpSpPr/>
          <p:nvPr/>
        </p:nvGrpSpPr>
        <p:grpSpPr>
          <a:xfrm>
            <a:off x="8819087" y="601659"/>
            <a:ext cx="2575699" cy="1913009"/>
            <a:chOff x="8039531" y="580693"/>
            <a:chExt cx="2575699" cy="1913009"/>
          </a:xfrm>
        </p:grpSpPr>
        <p:pic>
          <p:nvPicPr>
            <p:cNvPr id="5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B878213-B634-4D1B-AA64-BB95E9D5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8715" y="580693"/>
              <a:ext cx="2046515" cy="191300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21A5EC9-8B07-4B71-8F7B-A64DB3649F83}"/>
                </a:ext>
              </a:extLst>
            </p:cNvPr>
            <p:cNvSpPr/>
            <p:nvPr/>
          </p:nvSpPr>
          <p:spPr>
            <a:xfrm>
              <a:off x="8039531" y="673350"/>
              <a:ext cx="435412" cy="362928"/>
            </a:xfrm>
            <a:prstGeom prst="flowChartConnector">
              <a:avLst/>
            </a:prstGeom>
            <a:solidFill>
              <a:srgbClr val="EBE5F0"/>
            </a:solidFill>
            <a:ln w="38100">
              <a:solidFill>
                <a:srgbClr val="512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B969C3-0C67-4611-96C0-2B04874E28BF}"/>
              </a:ext>
            </a:extLst>
          </p:cNvPr>
          <p:cNvGrpSpPr/>
          <p:nvPr/>
        </p:nvGrpSpPr>
        <p:grpSpPr>
          <a:xfrm>
            <a:off x="7410380" y="2832644"/>
            <a:ext cx="3839410" cy="2794818"/>
            <a:chOff x="6899382" y="2821758"/>
            <a:chExt cx="3839410" cy="2794818"/>
          </a:xfrm>
        </p:grpSpPr>
        <p:pic>
          <p:nvPicPr>
            <p:cNvPr id="6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C84CF38-744B-425A-B839-D118CD8D4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9382" y="2821758"/>
              <a:ext cx="3839410" cy="279481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98C5C98-455E-4B9E-B7DA-9D9E295EC820}"/>
                </a:ext>
              </a:extLst>
            </p:cNvPr>
            <p:cNvSpPr/>
            <p:nvPr/>
          </p:nvSpPr>
          <p:spPr>
            <a:xfrm>
              <a:off x="10099300" y="4166770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39C4843E-FB56-4BDB-9384-6DD1E59A4C71}"/>
                </a:ext>
              </a:extLst>
            </p:cNvPr>
            <p:cNvSpPr/>
            <p:nvPr/>
          </p:nvSpPr>
          <p:spPr>
            <a:xfrm>
              <a:off x="6998860" y="4367204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7359905-75F3-44B4-8AF5-0A77C435564D}"/>
                </a:ext>
              </a:extLst>
            </p:cNvPr>
            <p:cNvSpPr/>
            <p:nvPr/>
          </p:nvSpPr>
          <p:spPr>
            <a:xfrm>
              <a:off x="8900679" y="4508409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</p:grp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F293368-2101-4AEB-8717-222B3598D0C6}"/>
              </a:ext>
            </a:extLst>
          </p:cNvPr>
          <p:cNvSpPr/>
          <p:nvPr/>
        </p:nvSpPr>
        <p:spPr>
          <a:xfrm>
            <a:off x="6900410" y="2832644"/>
            <a:ext cx="435412" cy="362928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521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52769" y="1690062"/>
            <a:ext cx="546838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GB" sz="2000" dirty="0">
                <a:cs typeface="Calibri"/>
              </a:rPr>
              <a:t>Now let’s program the shark to turn right when the right arrow is pressed:</a:t>
            </a:r>
          </a:p>
          <a:p>
            <a:pPr marL="914400" lvl="1" indent="-457200">
              <a:spcBef>
                <a:spcPts val="600"/>
              </a:spcBef>
              <a:buAutoNum type="alphaLcParenR"/>
            </a:pPr>
            <a:r>
              <a:rPr lang="en-GB" sz="2000" dirty="0">
                <a:cs typeface="Calibri"/>
              </a:rPr>
              <a:t>Add another </a:t>
            </a:r>
            <a:r>
              <a:rPr lang="en-GB" sz="2000" i="1" dirty="0">
                <a:cs typeface="Calibri"/>
              </a:rPr>
              <a:t>if/then </a:t>
            </a:r>
            <a:r>
              <a:rPr lang="en-GB" sz="2000" dirty="0">
                <a:cs typeface="Calibri"/>
              </a:rPr>
              <a:t>block. </a:t>
            </a:r>
          </a:p>
          <a:p>
            <a:pPr marL="914400" lvl="1" indent="-457200">
              <a:spcBef>
                <a:spcPts val="600"/>
              </a:spcBef>
              <a:buAutoNum type="alphaLcParenR"/>
            </a:pPr>
            <a:r>
              <a:rPr lang="en-GB" sz="2000" dirty="0">
                <a:cs typeface="Calibri"/>
              </a:rPr>
              <a:t>Insert a </a:t>
            </a:r>
            <a:r>
              <a:rPr lang="en-GB" sz="2000" i="1" dirty="0">
                <a:cs typeface="Calibri"/>
              </a:rPr>
              <a:t>key pressed? </a:t>
            </a:r>
            <a:r>
              <a:rPr lang="en-GB" sz="2000" dirty="0">
                <a:cs typeface="Calibri"/>
              </a:rPr>
              <a:t>and set to right arrow. 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Add a </a:t>
            </a:r>
            <a:r>
              <a:rPr lang="en-GB" sz="2000" i="1" dirty="0">
                <a:cs typeface="Calibri"/>
              </a:rPr>
              <a:t>turn clockwise 15 degrees </a:t>
            </a:r>
            <a:r>
              <a:rPr lang="en-GB" sz="2000" dirty="0">
                <a:cs typeface="Calibri"/>
              </a:rPr>
              <a:t>motion block. 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>
                <a:cs typeface="Calibri"/>
              </a:rPr>
              <a:t>At the bottom of the script add an </a:t>
            </a:r>
            <a:r>
              <a:rPr lang="en-GB" sz="2000" i="1" dirty="0">
                <a:cs typeface="Calibri"/>
              </a:rPr>
              <a:t>if on edge, bounce </a:t>
            </a:r>
            <a:r>
              <a:rPr lang="en-GB" sz="2000" dirty="0">
                <a:cs typeface="Calibri"/>
              </a:rPr>
              <a:t>block, so the shark doesn’t swim off the edge of the screen.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ADAD2A-CA69-4D0F-9E87-0B5141EA6220}"/>
              </a:ext>
            </a:extLst>
          </p:cNvPr>
          <p:cNvGrpSpPr/>
          <p:nvPr/>
        </p:nvGrpSpPr>
        <p:grpSpPr>
          <a:xfrm>
            <a:off x="6808914" y="1035283"/>
            <a:ext cx="4430317" cy="4643998"/>
            <a:chOff x="6258341" y="958903"/>
            <a:chExt cx="4430317" cy="4643998"/>
          </a:xfrm>
        </p:grpSpPr>
        <p:pic>
          <p:nvPicPr>
            <p:cNvPr id="5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B27682E-BF32-4112-B351-EE56EA0D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8341" y="958903"/>
              <a:ext cx="4430317" cy="464399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249C167A-0407-48D1-A4AE-DD721C9A135B}"/>
                </a:ext>
              </a:extLst>
            </p:cNvPr>
            <p:cNvSpPr/>
            <p:nvPr/>
          </p:nvSpPr>
          <p:spPr>
            <a:xfrm>
              <a:off x="6289798" y="3746718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27BD05E2-0FDF-40EE-ADDA-5F1B41A3B3BB}"/>
                </a:ext>
              </a:extLst>
            </p:cNvPr>
            <p:cNvSpPr/>
            <p:nvPr/>
          </p:nvSpPr>
          <p:spPr>
            <a:xfrm>
              <a:off x="9816769" y="3746718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C548878-9F97-4F34-866F-8F57536AEEEF}"/>
                </a:ext>
              </a:extLst>
            </p:cNvPr>
            <p:cNvSpPr/>
            <p:nvPr/>
          </p:nvSpPr>
          <p:spPr>
            <a:xfrm>
              <a:off x="8473499" y="4171261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6051F95-B024-43B0-8538-22C57EB1A7EA}"/>
                </a:ext>
              </a:extLst>
            </p:cNvPr>
            <p:cNvSpPr/>
            <p:nvPr/>
          </p:nvSpPr>
          <p:spPr>
            <a:xfrm>
              <a:off x="8009740" y="4789512"/>
              <a:ext cx="272228" cy="282410"/>
            </a:xfrm>
            <a:prstGeom prst="flowChartConnector">
              <a:avLst/>
            </a:prstGeom>
            <a:solidFill>
              <a:srgbClr val="512373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69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84096D-0F9D-4793-B343-69962848E5CE}"/>
</file>

<file path=customXml/itemProps2.xml><?xml version="1.0" encoding="utf-8"?>
<ds:datastoreItem xmlns:ds="http://schemas.openxmlformats.org/officeDocument/2006/customXml" ds:itemID="{3B9FCBB5-EE0A-47FB-8BB1-FE24CDDF5FB3}"/>
</file>

<file path=customXml/itemProps3.xml><?xml version="1.0" encoding="utf-8"?>
<ds:datastoreItem xmlns:ds="http://schemas.openxmlformats.org/officeDocument/2006/customXml" ds:itemID="{8543A0FA-764E-42A6-A4A9-7ED1BFF7C62C}"/>
</file>

<file path=docProps/app.xml><?xml version="1.0" encoding="utf-8"?>
<Properties xmlns="http://schemas.openxmlformats.org/officeDocument/2006/extended-properties" xmlns:vt="http://schemas.openxmlformats.org/officeDocument/2006/docPropsVTypes">
  <TotalTime>16032</TotalTime>
  <Words>1529</Words>
  <Application>Microsoft Office PowerPoint</Application>
  <PresentationFormat>Widescreen</PresentationFormat>
  <Paragraphs>152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Coulson</dc:creator>
  <cp:lastModifiedBy>Demi-Rose Chick</cp:lastModifiedBy>
  <cp:revision>553</cp:revision>
  <dcterms:created xsi:type="dcterms:W3CDTF">2018-09-25T11:16:15Z</dcterms:created>
  <dcterms:modified xsi:type="dcterms:W3CDTF">2023-02-06T20:24:06Z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